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98" r:id="rId5"/>
    <p:sldId id="299" r:id="rId6"/>
    <p:sldId id="300" r:id="rId7"/>
    <p:sldId id="292" r:id="rId8"/>
    <p:sldId id="301" r:id="rId9"/>
    <p:sldId id="302" r:id="rId10"/>
    <p:sldId id="262" r:id="rId11"/>
  </p:sldIdLst>
  <p:sldSz cx="24384000" cy="13716000"/>
  <p:notesSz cx="6858000" cy="9144000"/>
  <p:embeddedFontLst>
    <p:embeddedFont>
      <p:font typeface="Tilt Warp Regular" panose="020B0600000101010101" charset="0"/>
      <p:regular r:id="rId13"/>
    </p:embeddedFont>
    <p:embeddedFont>
      <p:font typeface="나눔고딕" panose="020D0604000000000000" pitchFamily="50" charset="-127"/>
      <p:regular r:id="rId14"/>
      <p:bold r:id="rId15"/>
    </p:embeddedFont>
    <p:embeddedFont>
      <p:font typeface="나눔고딕 ExtraBold" panose="020D0904000000000000" pitchFamily="50" charset="-127"/>
      <p:bold r:id="rId16"/>
    </p:embeddedFont>
    <p:embeddedFont>
      <p:font typeface="나눔스퀘어 ExtraBold" panose="020B0600000101010101" pitchFamily="50" charset="-127"/>
      <p:bold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한컴 말랑말랑 Bold" panose="020F0803000000000000" pitchFamily="50" charset="-127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5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우리 모두 소중해요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6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「머리와 꼬리」 이야기와 인권 선언문을 통해 우리 모두의 소중함을 느낄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78400" y="5661480"/>
            <a:ext cx="153670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「머리와 꼬리」 이야기와 </a:t>
            </a:r>
            <a:r>
              <a:rPr lang="ko-KR" altLang="en-US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인권 선언문을 통해 우리 모두의 소중함을 느낄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역할의 소중함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「머리와 꼬리」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이야기를 읽고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역할의 소중함에 대해 생각해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B4DEAF2-D18B-026C-05AF-15343441230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2233" y="6553200"/>
            <a:ext cx="14304651" cy="57258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55DE86-912C-8CB0-6E2A-661D07F39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33FB554-2943-9A4F-37F7-2F96A7EDB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2189E55-9D31-E767-B0B0-8BFA268F8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B60CDD2-21E0-2966-F854-767C0BC82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4B82942-68BE-6A4E-D36C-CB8F4A3710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7E97B47-DE1F-8C65-DAE2-CC7DBBD49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D219A90-7730-BD76-F41F-72EF89585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1365473-2EDF-C77B-6CB1-9796320AB6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A3CA1E9-F70A-5F53-5369-3C6BB2CAB761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역할의 소중함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A269CDB-1BA3-D026-DCAC-F800660128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786816E-20A6-8A3D-C64D-B7C90174A1A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CB55A4A-15F4-9F54-D08B-F422E32BB11C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「머리와 꼬리」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이야기를 읽고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역할의 소중함에 대해 생각해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52EFDAE-77B9-4D76-6493-076459F1D7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5121E820-F258-C36C-5B0D-14F6C30A878A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E8A14C4-B7FA-5C5A-366C-A53BD3B0331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6622080"/>
            <a:ext cx="14232884" cy="5655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F21B19-8BA2-0F72-38C7-25D48B54625B}"/>
              </a:ext>
            </a:extLst>
          </p:cNvPr>
          <p:cNvSpPr txBox="1"/>
          <p:nvPr/>
        </p:nvSpPr>
        <p:spPr>
          <a:xfrm>
            <a:off x="19583400" y="11040070"/>
            <a:ext cx="3440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출처</a:t>
            </a:r>
            <a:r>
              <a:rPr lang="en-US" altLang="ko-KR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이정하</a:t>
            </a:r>
            <a:r>
              <a:rPr lang="en-US" altLang="ko-KR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「세가지 탈무드 </a:t>
            </a:r>
            <a:r>
              <a:rPr lang="en-US" altLang="ko-KR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세상에서 가장 지혜로운 이야기</a:t>
            </a:r>
            <a:r>
              <a:rPr lang="en-US" altLang="ko-KR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」</a:t>
            </a:r>
            <a:r>
              <a:rPr lang="en-US" altLang="ko-KR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태동출판사</a:t>
            </a:r>
            <a:r>
              <a:rPr lang="en-US" altLang="ko-KR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2015</a:t>
            </a:r>
            <a:endParaRPr lang="ko-KR" altLang="en-US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096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ADBD1E-40B5-0846-6DE4-856E11025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17A8FA5-DFB1-F263-0886-F678DB214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B293CF3-B1F5-B34C-EE86-F8C4568C0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26BB4B4-5DCE-B411-C750-3A0DC3F1E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7D4607C-47B6-E83D-F7F7-E762D9E920D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E25024C-A127-5DD5-C920-B598697DF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EBB5559-02A1-0731-784A-48E6A116A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5F9058E-4F55-1D2C-14A5-F35662C2F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EA0A203-ACCA-270F-05A8-E9167DA8F7B0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역할의 소중함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126BFF9-E08C-9523-AE39-EA1103217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2F3126B-D517-8D83-B84E-84D337F0212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106E5C-4979-B0E0-9F79-66A20DEC9923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가정에서 가족의 역할은 각각 무엇인지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역할을 바꾼다면 어떤 일이 일어날지 친구들과 이야기해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2A34FC54-C08F-B406-E0E8-73D81948F3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E25EB78-19D8-EBF2-1B40-CC3BD6873F50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20BAE76-09F3-5B57-9643-9BABCC58F10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4277" y="6693811"/>
            <a:ext cx="15587436" cy="526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97C58-D3C6-45C3-7786-8E2CF51EF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023C1A8-4BF8-0E40-10D2-4A7D8A007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53B4997-8A09-DAAC-8A74-D538485A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715CE9F-0082-DE32-A22C-905522D89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77F25A7-EE86-D55E-9992-0EC08D940D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1FFFEDB-5542-2A0C-1A80-0DCAEE0D0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E78C7AA-90A1-8211-2481-5EBC3A32F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295CC46-7E37-0F51-9BF1-B69115A48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078F6B5-6AD2-F39A-DE57-456708CF521F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역할의 소중함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06A5CD4-BD89-BF14-EC4F-F289B77EAE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55E8320-0A84-D3E5-615E-17B5867F6F0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3C43A34-7326-77DE-A9BD-4224944E7D9A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가정에서 가족의 역할은 각각 무엇인지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역할을 바꾼다면 어떤 일이 일어날지 친구들과 이야기해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682B1038-816A-E0C1-6352-BB8F8A1944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6F43997A-0374-6CEC-9CDD-C313B8ABFFA0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E33EAEF-783A-5C53-4CDA-8F1A82C70C5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4277" y="6693811"/>
            <a:ext cx="15587436" cy="5260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5210DC-4A47-D751-C49B-4260E0EAE069}"/>
              </a:ext>
            </a:extLst>
          </p:cNvPr>
          <p:cNvSpPr txBox="1"/>
          <p:nvPr/>
        </p:nvSpPr>
        <p:spPr>
          <a:xfrm>
            <a:off x="9018490" y="7375316"/>
            <a:ext cx="2308420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형의 역할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CD1E8-5132-24D8-397B-2E601FBAD386}"/>
              </a:ext>
            </a:extLst>
          </p:cNvPr>
          <p:cNvSpPr txBox="1"/>
          <p:nvPr/>
        </p:nvSpPr>
        <p:spPr>
          <a:xfrm>
            <a:off x="12954000" y="7375316"/>
            <a:ext cx="2308420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466" spc="-15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아빠의 역할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0974E8-8E0F-8C5D-C1D3-AE151EC00DA0}"/>
              </a:ext>
            </a:extLst>
          </p:cNvPr>
          <p:cNvSpPr txBox="1"/>
          <p:nvPr/>
        </p:nvSpPr>
        <p:spPr>
          <a:xfrm>
            <a:off x="16557820" y="7375316"/>
            <a:ext cx="2873180" cy="62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466" spc="-15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할머니의 역할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5AC552-E4C6-89DC-FB0C-E02E5422958F}"/>
              </a:ext>
            </a:extLst>
          </p:cNvPr>
          <p:cNvSpPr txBox="1"/>
          <p:nvPr/>
        </p:nvSpPr>
        <p:spPr>
          <a:xfrm>
            <a:off x="4876800" y="8324320"/>
            <a:ext cx="2819400" cy="2267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재활용품 분리배출하기</a:t>
            </a:r>
            <a:r>
              <a:rPr lang="en-US" altLang="ko-KR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청소하기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4F361F-5792-FFC8-1B77-E9F02DBB14F4}"/>
              </a:ext>
            </a:extLst>
          </p:cNvPr>
          <p:cNvSpPr txBox="1"/>
          <p:nvPr/>
        </p:nvSpPr>
        <p:spPr>
          <a:xfrm>
            <a:off x="8763000" y="8324320"/>
            <a:ext cx="2819400" cy="2267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청소하기</a:t>
            </a:r>
            <a:r>
              <a:rPr lang="en-US" altLang="ko-KR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pPr algn="ctr">
              <a:lnSpc>
                <a:spcPct val="140000"/>
              </a:lnSpc>
            </a:pPr>
            <a:r>
              <a:rPr lang="ko-KR" altLang="en-US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장 볼 때 도와드리기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7D8B8-63DC-CF1B-681D-794FE4528BED}"/>
              </a:ext>
            </a:extLst>
          </p:cNvPr>
          <p:cNvSpPr txBox="1"/>
          <p:nvPr/>
        </p:nvSpPr>
        <p:spPr>
          <a:xfrm>
            <a:off x="12698510" y="8324320"/>
            <a:ext cx="2819400" cy="1520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경제 활동하기</a:t>
            </a:r>
            <a:r>
              <a:rPr lang="en-US" altLang="ko-KR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요리하기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53CAD-0E86-B9FB-B644-85B003231E0C}"/>
              </a:ext>
            </a:extLst>
          </p:cNvPr>
          <p:cNvSpPr txBox="1"/>
          <p:nvPr/>
        </p:nvSpPr>
        <p:spPr>
          <a:xfrm>
            <a:off x="16584710" y="8324320"/>
            <a:ext cx="2819400" cy="1520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빨래하기</a:t>
            </a:r>
            <a:r>
              <a:rPr lang="en-US" altLang="ko-KR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장보기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587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3C9F93-C888-3331-E36F-0AC3EA3E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C6C9FA-06B4-6522-B967-6377697B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E28607F-C91F-5103-E572-21A0EE1C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0BDA44D-CE38-94FD-7A6C-912EDEC7B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DD31A38-AB77-CB5A-5E8E-DCAB94120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43286B4-E597-DEEE-72A7-1FADC2646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0154E94-67CB-E5FB-A285-0B507AA41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8B5F1E7-3CBE-61C9-DD04-E21DA008B0C8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우리 모두는 소중해요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CE2B942-0D59-68EF-0099-9136269D6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42C905C-E389-F647-9DD4-693FCFE6F0A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4444C28-AECA-8E99-E55D-B4AA9F3CA2A5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모두는 태어날 때부터 누릴 수 있는 권리인 인권을 가지고 있습니다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 세계 인권 선언을 읽고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모두의 소중함을 생각해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381C191-FA6C-6E57-F734-89F194ECB2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4285B71-7486-2C82-B8C4-37DEEC6C260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068714F-F299-DA1F-B2A3-658FF95BEEE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A492E4C-0AD3-522F-31A9-D71403DA795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848" y="6286030"/>
            <a:ext cx="9824293" cy="635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54665-30C5-1348-6212-97678EABA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21BD71E-1153-B1BF-AB10-DCD301264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11AE45D-29CC-DAF5-3AC9-86FBD3F80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BA7C50B-1D2C-EE43-4369-6BA1A23F2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2604BA2-5CD8-92A6-D60D-49F15EAB0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C92D1E3-669E-AA7C-8D57-2CD796E0D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C8D6F05-22E1-DF7E-CD99-7643D1822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58CDB16-082D-89E7-5BA5-6B490D168FD7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우리 모두는 소중해요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E170BA8-0212-DD54-7471-572B3BCE9B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A59DDD6-298A-77EA-75A7-AE776EDD1E4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ko-KR" alt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２</a:t>
            </a:r>
            <a:endParaRPr lang="en-US" sz="2933" cap="all" dirty="0">
              <a:solidFill>
                <a:srgbClr val="FFFF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21E46D3-00AE-FEAE-646E-E649F1BB3F31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반 안에서 서로를 존중하는 분위기를 만들기 위해서는 어떻게 해야 할까요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?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친구들과 함께 우리 반 인권 선언문을 만들어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9D17B921-7A16-C098-8905-2D4E5316AE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05E43D17-919E-931E-1A28-75EBAB4DF68C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253168F-FF3C-F996-FC05-9AE26121559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7A46A4CB-3628-2BE5-C489-D6094430C582}"/>
              </a:ext>
            </a:extLst>
          </p:cNvPr>
          <p:cNvGrpSpPr/>
          <p:nvPr/>
        </p:nvGrpSpPr>
        <p:grpSpPr>
          <a:xfrm>
            <a:off x="6938830" y="6268206"/>
            <a:ext cx="10378330" cy="6380994"/>
            <a:chOff x="6938830" y="6268206"/>
            <a:chExt cx="10378330" cy="63809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D36F263-1898-C2DF-F84B-3F244067A84C}"/>
                </a:ext>
              </a:extLst>
            </p:cNvPr>
            <p:cNvGrpSpPr/>
            <p:nvPr/>
          </p:nvGrpSpPr>
          <p:grpSpPr>
            <a:xfrm>
              <a:off x="6938830" y="6268206"/>
              <a:ext cx="10378330" cy="6380994"/>
              <a:chOff x="6938830" y="6268206"/>
              <a:chExt cx="10378330" cy="6380994"/>
            </a:xfrm>
          </p:grpSpPr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E1F475B7-3C80-8C6E-48D1-12DB95077B29}"/>
                  </a:ext>
                </a:extLst>
              </p:cNvPr>
              <p:cNvSpPr/>
              <p:nvPr/>
            </p:nvSpPr>
            <p:spPr>
              <a:xfrm>
                <a:off x="7086600" y="6781800"/>
                <a:ext cx="10058400" cy="5715000"/>
              </a:xfrm>
              <a:prstGeom prst="roundRect">
                <a:avLst>
                  <a:gd name="adj" fmla="val 61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4AEE88EC-B1FE-533E-C7F4-1E1D93D602C9}"/>
                  </a:ext>
                </a:extLst>
              </p:cNvPr>
              <p:cNvGrpSpPr/>
              <p:nvPr/>
            </p:nvGrpSpPr>
            <p:grpSpPr>
              <a:xfrm>
                <a:off x="6938830" y="6268206"/>
                <a:ext cx="10378330" cy="6380994"/>
                <a:chOff x="6938830" y="6268206"/>
                <a:chExt cx="10378330" cy="6380994"/>
              </a:xfrm>
            </p:grpSpPr>
            <p:pic>
              <p:nvPicPr>
                <p:cNvPr id="7" name="그림 6">
                  <a:extLst>
                    <a:ext uri="{FF2B5EF4-FFF2-40B4-BE49-F238E27FC236}">
                      <a16:creationId xmlns:a16="http://schemas.microsoft.com/office/drawing/2014/main" id="{835DD724-745B-B7F5-4830-D4711EB9C6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38830" y="6268206"/>
                  <a:ext cx="10378330" cy="6380994"/>
                </a:xfrm>
                <a:prstGeom prst="rect">
                  <a:avLst/>
                </a:prstGeom>
              </p:spPr>
            </p:pic>
            <p:sp>
              <p:nvSpPr>
                <p:cNvPr id="10" name="사각형: 둥근 모서리 9">
                  <a:extLst>
                    <a:ext uri="{FF2B5EF4-FFF2-40B4-BE49-F238E27FC236}">
                      <a16:creationId xmlns:a16="http://schemas.microsoft.com/office/drawing/2014/main" id="{FB774792-E87B-16BF-4E12-CCCACA436FEC}"/>
                    </a:ext>
                  </a:extLst>
                </p:cNvPr>
                <p:cNvSpPr/>
                <p:nvPr/>
              </p:nvSpPr>
              <p:spPr>
                <a:xfrm>
                  <a:off x="7467600" y="7010400"/>
                  <a:ext cx="9271000" cy="5181600"/>
                </a:xfrm>
                <a:prstGeom prst="roundRect">
                  <a:avLst>
                    <a:gd name="adj" fmla="val 61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3EE7375A-6266-CF93-31C5-027BFADB54A3}"/>
                </a:ext>
              </a:extLst>
            </p:cNvPr>
            <p:cNvSpPr txBox="1"/>
            <p:nvPr/>
          </p:nvSpPr>
          <p:spPr>
            <a:xfrm>
              <a:off x="7667446" y="7317860"/>
              <a:ext cx="1387141" cy="47989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24499"/>
                </a:lnSpc>
              </a:pPr>
              <a:r>
                <a:rPr lang="en-US" altLang="ko-KR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&lt;</a:t>
              </a:r>
              <a:r>
                <a:rPr lang="ko-KR" altLang="en-US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제</a:t>
              </a:r>
              <a:r>
                <a:rPr lang="en-US" altLang="ko-KR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1</a:t>
              </a:r>
              <a:r>
                <a:rPr lang="ko-KR" altLang="en-US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조</a:t>
              </a:r>
              <a:r>
                <a:rPr lang="en-US" altLang="ko-KR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&gt;</a:t>
              </a:r>
              <a:endParaRPr lang="en-US" sz="28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C284FD81-1A8A-49DA-76C7-EC9C4400C790}"/>
                </a:ext>
              </a:extLst>
            </p:cNvPr>
            <p:cNvSpPr txBox="1"/>
            <p:nvPr/>
          </p:nvSpPr>
          <p:spPr>
            <a:xfrm>
              <a:off x="7667446" y="9959502"/>
              <a:ext cx="1387141" cy="47989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24499"/>
                </a:lnSpc>
              </a:pPr>
              <a:r>
                <a:rPr lang="en-US" altLang="ko-KR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&lt;</a:t>
              </a:r>
              <a:r>
                <a:rPr lang="ko-KR" altLang="en-US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제</a:t>
              </a:r>
              <a:r>
                <a:rPr lang="en-US" altLang="ko-KR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2</a:t>
              </a:r>
              <a:r>
                <a:rPr lang="ko-KR" altLang="en-US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조</a:t>
              </a:r>
              <a:r>
                <a:rPr lang="en-US" altLang="ko-KR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&gt;</a:t>
              </a:r>
              <a:endParaRPr lang="en-US" sz="28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endParaRP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CE87EB3E-380E-4FA5-04A3-31898238062F}"/>
                </a:ext>
              </a:extLst>
            </p:cNvPr>
            <p:cNvCxnSpPr>
              <a:cxnSpLocks/>
            </p:cNvCxnSpPr>
            <p:nvPr/>
          </p:nvCxnSpPr>
          <p:spPr>
            <a:xfrm>
              <a:off x="7694018" y="8534400"/>
              <a:ext cx="8867954" cy="0"/>
            </a:xfrm>
            <a:prstGeom prst="line">
              <a:avLst/>
            </a:prstGeom>
            <a:ln w="28575">
              <a:solidFill>
                <a:srgbClr val="1C334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1098FE32-5D84-6808-4784-4486A4EF8FE9}"/>
                </a:ext>
              </a:extLst>
            </p:cNvPr>
            <p:cNvCxnSpPr>
              <a:cxnSpLocks/>
            </p:cNvCxnSpPr>
            <p:nvPr/>
          </p:nvCxnSpPr>
          <p:spPr>
            <a:xfrm>
              <a:off x="7694018" y="9296400"/>
              <a:ext cx="8867954" cy="0"/>
            </a:xfrm>
            <a:prstGeom prst="line">
              <a:avLst/>
            </a:prstGeom>
            <a:ln w="28575">
              <a:solidFill>
                <a:srgbClr val="1C334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AE6B8305-F95B-2DF0-DEAE-2A7D40C08C4B}"/>
                </a:ext>
              </a:extLst>
            </p:cNvPr>
            <p:cNvCxnSpPr>
              <a:cxnSpLocks/>
            </p:cNvCxnSpPr>
            <p:nvPr/>
          </p:nvCxnSpPr>
          <p:spPr>
            <a:xfrm>
              <a:off x="7694018" y="11201400"/>
              <a:ext cx="8867954" cy="0"/>
            </a:xfrm>
            <a:prstGeom prst="line">
              <a:avLst/>
            </a:prstGeom>
            <a:ln w="28575">
              <a:solidFill>
                <a:srgbClr val="1C334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FA06644F-4660-3CDF-2D19-0BC3224662D7}"/>
                </a:ext>
              </a:extLst>
            </p:cNvPr>
            <p:cNvCxnSpPr>
              <a:cxnSpLocks/>
            </p:cNvCxnSpPr>
            <p:nvPr/>
          </p:nvCxnSpPr>
          <p:spPr>
            <a:xfrm>
              <a:off x="7694018" y="11963400"/>
              <a:ext cx="8867954" cy="0"/>
            </a:xfrm>
            <a:prstGeom prst="line">
              <a:avLst/>
            </a:prstGeom>
            <a:ln w="28575">
              <a:solidFill>
                <a:srgbClr val="1C334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00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4B220F-B8AD-C901-570B-4C279F8DF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DA14CA1-E91A-BB3A-9D21-DAE918AF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B306512-DC4D-988D-990B-F9DD232A8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33B2334-EF01-AEB3-CC42-E303C9B85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03929EA-3B07-5724-349E-09D91D7CA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BC562DC-5902-C696-1627-D76BF6D97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9428754-FECC-E6EA-4185-07AE6A767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91F5DB0-D44D-6E61-F76C-27FB9FDAD5D9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우리 모두는 소중해요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B1971FA-1F8B-4F41-51FD-A72B6F014C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633C9A6-F827-7DBE-FD9B-D775C79CCE5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ko-KR" alt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２</a:t>
            </a:r>
            <a:endParaRPr lang="en-US" sz="2933" cap="all" dirty="0">
              <a:solidFill>
                <a:srgbClr val="FFFFF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3C60755-0EF0-BBB3-52C2-A4CA1BC11FCB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반 안에서 서로를 존중하는 분위기를 만들기 위해서는 어떻게 해야 할까요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?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친구들과 함께 우리 반 인권 선언문을 만들어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4BBBB40-E1E7-059C-AE21-D58DC6099E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94C01B09-8622-CFDD-BF59-92769A401B0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8CE21A-857B-29FA-CC72-9D5653274D2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3CFD0C13-7FDC-F1F6-3CDB-5A9A888AEE48}"/>
              </a:ext>
            </a:extLst>
          </p:cNvPr>
          <p:cNvGrpSpPr/>
          <p:nvPr/>
        </p:nvGrpSpPr>
        <p:grpSpPr>
          <a:xfrm>
            <a:off x="6938830" y="6268206"/>
            <a:ext cx="10378330" cy="6380994"/>
            <a:chOff x="6938830" y="6268206"/>
            <a:chExt cx="10378330" cy="63809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A31F461E-99F6-B615-E8FB-7E4E2F779C0B}"/>
                </a:ext>
              </a:extLst>
            </p:cNvPr>
            <p:cNvGrpSpPr/>
            <p:nvPr/>
          </p:nvGrpSpPr>
          <p:grpSpPr>
            <a:xfrm>
              <a:off x="6938830" y="6268206"/>
              <a:ext cx="10378330" cy="6380994"/>
              <a:chOff x="6938830" y="6268206"/>
              <a:chExt cx="10378330" cy="6380994"/>
            </a:xfrm>
          </p:grpSpPr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3C730C6A-7243-F967-5DE4-EBD706258091}"/>
                  </a:ext>
                </a:extLst>
              </p:cNvPr>
              <p:cNvSpPr/>
              <p:nvPr/>
            </p:nvSpPr>
            <p:spPr>
              <a:xfrm>
                <a:off x="7086600" y="6781800"/>
                <a:ext cx="10058400" cy="5715000"/>
              </a:xfrm>
              <a:prstGeom prst="roundRect">
                <a:avLst>
                  <a:gd name="adj" fmla="val 61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4039D723-41E4-C9E2-CB46-706602962940}"/>
                  </a:ext>
                </a:extLst>
              </p:cNvPr>
              <p:cNvGrpSpPr/>
              <p:nvPr/>
            </p:nvGrpSpPr>
            <p:grpSpPr>
              <a:xfrm>
                <a:off x="6938830" y="6268206"/>
                <a:ext cx="10378330" cy="6380994"/>
                <a:chOff x="6938830" y="6268206"/>
                <a:chExt cx="10378330" cy="6380994"/>
              </a:xfrm>
            </p:grpSpPr>
            <p:pic>
              <p:nvPicPr>
                <p:cNvPr id="7" name="그림 6">
                  <a:extLst>
                    <a:ext uri="{FF2B5EF4-FFF2-40B4-BE49-F238E27FC236}">
                      <a16:creationId xmlns:a16="http://schemas.microsoft.com/office/drawing/2014/main" id="{AB54AF7F-5586-0BEF-AAD0-5A03427D1F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38830" y="6268206"/>
                  <a:ext cx="10378330" cy="6380994"/>
                </a:xfrm>
                <a:prstGeom prst="rect">
                  <a:avLst/>
                </a:prstGeom>
              </p:spPr>
            </p:pic>
            <p:sp>
              <p:nvSpPr>
                <p:cNvPr id="10" name="사각형: 둥근 모서리 9">
                  <a:extLst>
                    <a:ext uri="{FF2B5EF4-FFF2-40B4-BE49-F238E27FC236}">
                      <a16:creationId xmlns:a16="http://schemas.microsoft.com/office/drawing/2014/main" id="{19ED578A-283B-3894-EBD1-80C139499DE7}"/>
                    </a:ext>
                  </a:extLst>
                </p:cNvPr>
                <p:cNvSpPr/>
                <p:nvPr/>
              </p:nvSpPr>
              <p:spPr>
                <a:xfrm>
                  <a:off x="7467600" y="7010400"/>
                  <a:ext cx="9271000" cy="5181600"/>
                </a:xfrm>
                <a:prstGeom prst="roundRect">
                  <a:avLst>
                    <a:gd name="adj" fmla="val 61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7D03C7CD-2458-ABBB-9822-ECF8806626F3}"/>
                </a:ext>
              </a:extLst>
            </p:cNvPr>
            <p:cNvSpPr txBox="1"/>
            <p:nvPr/>
          </p:nvSpPr>
          <p:spPr>
            <a:xfrm>
              <a:off x="7667446" y="7317860"/>
              <a:ext cx="1387141" cy="47989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24499"/>
                </a:lnSpc>
              </a:pPr>
              <a:r>
                <a:rPr lang="en-US" altLang="ko-KR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&lt;</a:t>
              </a:r>
              <a:r>
                <a:rPr lang="ko-KR" altLang="en-US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제</a:t>
              </a:r>
              <a:r>
                <a:rPr lang="en-US" altLang="ko-KR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1</a:t>
              </a:r>
              <a:r>
                <a:rPr lang="ko-KR" altLang="en-US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조</a:t>
              </a:r>
              <a:r>
                <a:rPr lang="en-US" altLang="ko-KR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&gt;</a:t>
              </a:r>
              <a:endParaRPr lang="en-US" sz="28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69A79258-40F0-83D3-F348-5508FC281B49}"/>
                </a:ext>
              </a:extLst>
            </p:cNvPr>
            <p:cNvSpPr txBox="1"/>
            <p:nvPr/>
          </p:nvSpPr>
          <p:spPr>
            <a:xfrm>
              <a:off x="7667446" y="9959502"/>
              <a:ext cx="1387141" cy="47989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lvl="0" algn="l">
                <a:lnSpc>
                  <a:spcPct val="124499"/>
                </a:lnSpc>
              </a:pPr>
              <a:r>
                <a:rPr lang="en-US" altLang="ko-KR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&lt;</a:t>
              </a:r>
              <a:r>
                <a:rPr lang="ko-KR" altLang="en-US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제</a:t>
              </a:r>
              <a:r>
                <a:rPr lang="en-US" altLang="ko-KR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2</a:t>
              </a:r>
              <a:r>
                <a:rPr lang="ko-KR" altLang="en-US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조</a:t>
              </a:r>
              <a:r>
                <a:rPr lang="en-US" altLang="ko-KR" sz="2800" b="0" i="0" u="none" strike="noStrike" dirty="0">
                  <a:solidFill>
                    <a:srgbClr val="67635F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  <a:cs typeface="Martel Sans Regular"/>
                </a:rPr>
                <a:t>&gt;</a:t>
              </a:r>
              <a:endParaRPr lang="en-US" sz="28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endParaRP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2DBFC6CE-7A95-C851-5D28-8DBD18E0ED5D}"/>
                </a:ext>
              </a:extLst>
            </p:cNvPr>
            <p:cNvCxnSpPr>
              <a:cxnSpLocks/>
            </p:cNvCxnSpPr>
            <p:nvPr/>
          </p:nvCxnSpPr>
          <p:spPr>
            <a:xfrm>
              <a:off x="7694018" y="8534400"/>
              <a:ext cx="8867954" cy="0"/>
            </a:xfrm>
            <a:prstGeom prst="line">
              <a:avLst/>
            </a:prstGeom>
            <a:ln w="28575">
              <a:solidFill>
                <a:srgbClr val="1C334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0FD2F455-63D0-EE19-D8C0-9319F3B6A5D5}"/>
                </a:ext>
              </a:extLst>
            </p:cNvPr>
            <p:cNvCxnSpPr>
              <a:cxnSpLocks/>
            </p:cNvCxnSpPr>
            <p:nvPr/>
          </p:nvCxnSpPr>
          <p:spPr>
            <a:xfrm>
              <a:off x="7694018" y="9296400"/>
              <a:ext cx="8867954" cy="0"/>
            </a:xfrm>
            <a:prstGeom prst="line">
              <a:avLst/>
            </a:prstGeom>
            <a:ln w="28575">
              <a:solidFill>
                <a:srgbClr val="1C334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D4E4CFD2-9C25-9F36-A4A8-FEEBA4314E2C}"/>
                </a:ext>
              </a:extLst>
            </p:cNvPr>
            <p:cNvCxnSpPr>
              <a:cxnSpLocks/>
            </p:cNvCxnSpPr>
            <p:nvPr/>
          </p:nvCxnSpPr>
          <p:spPr>
            <a:xfrm>
              <a:off x="7694018" y="11201400"/>
              <a:ext cx="8867954" cy="0"/>
            </a:xfrm>
            <a:prstGeom prst="line">
              <a:avLst/>
            </a:prstGeom>
            <a:ln w="28575">
              <a:solidFill>
                <a:srgbClr val="1C334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12B33F93-3404-F9EC-3E6A-9BFF6E8FBD53}"/>
                </a:ext>
              </a:extLst>
            </p:cNvPr>
            <p:cNvCxnSpPr>
              <a:cxnSpLocks/>
            </p:cNvCxnSpPr>
            <p:nvPr/>
          </p:nvCxnSpPr>
          <p:spPr>
            <a:xfrm>
              <a:off x="7694018" y="11963400"/>
              <a:ext cx="8867954" cy="0"/>
            </a:xfrm>
            <a:prstGeom prst="line">
              <a:avLst/>
            </a:prstGeom>
            <a:ln w="28575">
              <a:solidFill>
                <a:srgbClr val="1C334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F73E1CB-4741-578A-8DAA-0CD5CD88D07A}"/>
              </a:ext>
            </a:extLst>
          </p:cNvPr>
          <p:cNvSpPr txBox="1"/>
          <p:nvPr/>
        </p:nvSpPr>
        <p:spPr>
          <a:xfrm>
            <a:off x="7694018" y="7772400"/>
            <a:ext cx="8867954" cy="1520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모든 사람은 외모에 상관없이 차별을 받지 않아야 한다</a:t>
            </a:r>
            <a:r>
              <a:rPr lang="en-US" altLang="ko-KR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1D426A-0DD7-10F1-51CF-63CBB2D8C3B0}"/>
              </a:ext>
            </a:extLst>
          </p:cNvPr>
          <p:cNvSpPr txBox="1"/>
          <p:nvPr/>
        </p:nvSpPr>
        <p:spPr>
          <a:xfrm>
            <a:off x="7694018" y="10442599"/>
            <a:ext cx="8867954" cy="1520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공부를 잘하거나 못하거나 상관없이 차별을 받지 않고 동등하게 존중 받아야 한다</a:t>
            </a:r>
            <a:r>
              <a:rPr lang="en-US" altLang="ko-KR" sz="3466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93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323</Words>
  <Application>Microsoft Office PowerPoint</Application>
  <PresentationFormat>사용자 지정</PresentationFormat>
  <Paragraphs>53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나눔고딕</vt:lpstr>
      <vt:lpstr>나눔스퀘어 ExtraBold</vt:lpstr>
      <vt:lpstr>나눔고딕 ExtraBold</vt:lpstr>
      <vt:lpstr>한컴 말랑말랑 Bold</vt:lpstr>
      <vt:lpstr>Calibri</vt:lpstr>
      <vt:lpstr>Tilt Warp Regular</vt:lpstr>
      <vt:lpstr>Arial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137</cp:revision>
  <dcterms:created xsi:type="dcterms:W3CDTF">2006-08-16T00:00:00Z</dcterms:created>
  <dcterms:modified xsi:type="dcterms:W3CDTF">2026-04-24T03:03:57Z</dcterms:modified>
</cp:coreProperties>
</file>