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325" r:id="rId6"/>
    <p:sldId id="326" r:id="rId7"/>
    <p:sldId id="306" r:id="rId8"/>
    <p:sldId id="329" r:id="rId9"/>
    <p:sldId id="327" r:id="rId10"/>
    <p:sldId id="330" r:id="rId11"/>
    <p:sldId id="328" r:id="rId12"/>
    <p:sldId id="331" r:id="rId13"/>
    <p:sldId id="332" r:id="rId14"/>
    <p:sldId id="262" r:id="rId15"/>
  </p:sldIdLst>
  <p:sldSz cx="24384000" cy="13716000"/>
  <p:notesSz cx="6858000" cy="9144000"/>
  <p:embeddedFontLst>
    <p:embeddedFont>
      <p:font typeface="Tilt Warp Regular" panose="020B0600000101010101" charset="0"/>
      <p:regular r:id="rId16"/>
    </p:embeddedFont>
    <p:embeddedFont>
      <p:font typeface="나눔고딕" panose="020D0604000000000000" pitchFamily="50" charset="-127"/>
      <p:regular r:id="rId17"/>
      <p:bold r:id="rId18"/>
    </p:embeddedFont>
    <p:embeddedFont>
      <p:font typeface="나눔고딕 ExtraBold" panose="020D0904000000000000" pitchFamily="50" charset="-127"/>
      <p:bold r:id="rId19"/>
    </p:embeddedFont>
    <p:embeddedFont>
      <p:font typeface="나눔스퀘어 ExtraBold" panose="020B0600000101010101" pitchFamily="50" charset="-127"/>
      <p:bold r:id="rId20"/>
    </p:embeddedFont>
    <p:embeddedFont>
      <p:font typeface="한컴 말랑말랑 Bold" panose="020F0803000000000000" pitchFamily="50" charset="-127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D1E8"/>
    <a:srgbClr val="FBBEAD"/>
    <a:srgbClr val="BEAED4"/>
    <a:srgbClr val="7BC8C6"/>
    <a:srgbClr val="FFD96D"/>
    <a:srgbClr val="B0D78F"/>
    <a:srgbClr val="FFF7DF"/>
    <a:srgbClr val="FFFBF5"/>
    <a:srgbClr val="FFFFFF"/>
    <a:srgbClr val="F0ED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7" autoAdjust="0"/>
  </p:normalViewPr>
  <p:slideViewPr>
    <p:cSldViewPr>
      <p:cViewPr varScale="1">
        <p:scale>
          <a:sx n="39" d="100"/>
          <a:sy n="39" d="100"/>
        </p:scale>
        <p:origin x="3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33.png"/><Relationship Id="rId5" Type="http://schemas.openxmlformats.org/officeDocument/2006/relationships/image" Target="../media/image23.png"/><Relationship Id="rId10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34.png"/><Relationship Id="rId5" Type="http://schemas.openxmlformats.org/officeDocument/2006/relationships/image" Target="../media/image23.png"/><Relationship Id="rId10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34.png"/><Relationship Id="rId5" Type="http://schemas.openxmlformats.org/officeDocument/2006/relationships/image" Target="../media/image23.png"/><Relationship Id="rId10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30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32.png"/><Relationship Id="rId5" Type="http://schemas.openxmlformats.org/officeDocument/2006/relationships/image" Target="../media/image23.png"/><Relationship Id="rId10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32.png"/><Relationship Id="rId5" Type="http://schemas.openxmlformats.org/officeDocument/2006/relationships/image" Target="../media/image23.png"/><Relationship Id="rId10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33.png"/><Relationship Id="rId5" Type="http://schemas.openxmlformats.org/officeDocument/2006/relationships/image" Target="../media/image23.png"/><Relationship Id="rId10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333500"/>
            <a:ext cx="21488400" cy="11049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9800" y="8331200"/>
            <a:ext cx="5638800" cy="4724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3200" y="3441700"/>
            <a:ext cx="4737100" cy="4000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600000">
            <a:off x="3136900" y="10325100"/>
            <a:ext cx="4864100" cy="3543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900" y="8559800"/>
            <a:ext cx="1422400" cy="1003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3780000">
            <a:off x="22225000" y="6858000"/>
            <a:ext cx="1651000" cy="1168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8800" y="787400"/>
            <a:ext cx="1600200" cy="1905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alphaModFix amt="30000"/>
          </a:blip>
          <a:stretch>
            <a:fillRect/>
          </a:stretch>
        </p:blipFill>
        <p:spPr>
          <a:xfrm>
            <a:off x="3568700" y="8331200"/>
            <a:ext cx="17233900" cy="50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7800" y="10579100"/>
            <a:ext cx="698500" cy="736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463000" y="5842000"/>
            <a:ext cx="698500" cy="7366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직업의 이해와 진로 디자인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842000" y="4025900"/>
            <a:ext cx="12725400" cy="1689100"/>
          </a:xfrm>
          <a:prstGeom prst="rect">
            <a:avLst/>
          </a:prstGeom>
        </p:spPr>
        <p:txBody>
          <a:bodyPr lIns="0" tIns="186262" rIns="0" bIns="186262" rtlCol="0" anchor="ctr"/>
          <a:lstStyle/>
          <a:p>
            <a:pPr lvl="0" algn="ctr">
              <a:lnSpc>
                <a:spcPct val="83000"/>
              </a:lnSpc>
            </a:pPr>
            <a:endParaRPr lang="en-US" sz="7333" b="0" i="0" u="none" strike="noStrike" cap="all" spc="-200" dirty="0">
              <a:solidFill>
                <a:srgbClr val="67635F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rtel Sans Regular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102100" y="4838700"/>
            <a:ext cx="16764000" cy="2844800"/>
          </a:xfrm>
          <a:prstGeom prst="rect">
            <a:avLst/>
          </a:prstGeom>
        </p:spPr>
        <p:txBody>
          <a:bodyPr lIns="0" tIns="203195" rIns="0" bIns="203195" rtlCol="0" anchor="ctr"/>
          <a:lstStyle/>
          <a:p>
            <a:pPr lvl="0" algn="ctr">
              <a:lnSpc>
                <a:spcPct val="99600"/>
              </a:lnSpc>
            </a:pPr>
            <a:r>
              <a:rPr lang="ko-KR" altLang="en-US" sz="12000" cap="all" spc="-2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ExtraBold"/>
              </a:rPr>
              <a:t>체험 활동을 준비해요</a:t>
            </a:r>
            <a:endParaRPr lang="en-US" sz="12000" cap="all" spc="-2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Extra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505200" y="9118600"/>
            <a:ext cx="17360900" cy="762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en-US" altLang="ko-KR" sz="3199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8</a:t>
            </a:r>
            <a:r>
              <a:rPr lang="ko-KR" altLang="en-US" sz="3199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차시</a:t>
            </a:r>
            <a:endParaRPr lang="en-US" sz="3199" b="0" i="0" u="none" strike="noStrike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Regula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56F314-C2C1-4531-6B1B-C29890B39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3258C6D-D94C-9A38-FCA4-323515D86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17856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E399B421-70CC-E473-52C3-5D3362295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0450A6FC-FCE9-9ED1-28DD-EDB48FF31929}"/>
              </a:ext>
            </a:extLst>
          </p:cNvPr>
          <p:cNvSpPr txBox="1"/>
          <p:nvPr/>
        </p:nvSpPr>
        <p:spPr>
          <a:xfrm>
            <a:off x="5262233" y="4975267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체험 활동을 하는 과정을 알아보며 밑줄 친 부분을 채워 봅시다</a:t>
            </a: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3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9276EDD8-174D-C365-3A33-2827CC8C5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BF328B00-2E09-B749-E421-D97B0F524A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1A39940F-0E5D-846D-BDA8-6D2877E2D6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98E9037E-8248-F8A3-B56C-54E7FD2ECB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DE007F3E-C899-740E-5F68-44080B0AE8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78E344D6-03A5-6B53-BF55-E0D3D0C8D39D}"/>
              </a:ext>
            </a:extLst>
          </p:cNvPr>
          <p:cNvSpPr txBox="1"/>
          <p:nvPr/>
        </p:nvSpPr>
        <p:spPr>
          <a:xfrm>
            <a:off x="5155630" y="2591913"/>
            <a:ext cx="10820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5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체험 활동 과정을 알아보아요</a:t>
            </a:r>
            <a:endParaRPr lang="en-US" sz="75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7ECBE349-4CEA-0F69-663D-4437D2CF4C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1214025C-2D19-4B34-B0C4-DBDA56A97668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pic>
        <p:nvPicPr>
          <p:cNvPr id="8" name="그림 7" descr="텍스트, 폰트, 로고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B68122D-D069-CDA3-DF34-77CA1FA40E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6323" y="2792493"/>
            <a:ext cx="1671156" cy="1456446"/>
          </a:xfrm>
          <a:prstGeom prst="rect">
            <a:avLst/>
          </a:prstGeom>
        </p:spPr>
      </p:pic>
      <p:sp>
        <p:nvSpPr>
          <p:cNvPr id="6" name="TextBox 13">
            <a:extLst>
              <a:ext uri="{FF2B5EF4-FFF2-40B4-BE49-F238E27FC236}">
                <a16:creationId xmlns:a16="http://schemas.microsoft.com/office/drawing/2014/main" id="{3983E7C9-1479-4DFC-D9E7-CFE9C96452A7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체험 활동을 준비해요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9DB3F6-BC32-C125-0257-50C6F8AE86C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31695" y="6579554"/>
            <a:ext cx="14035904" cy="522913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F02A98-2C71-6CB9-3BBF-CDA040FA41BE}"/>
              </a:ext>
            </a:extLst>
          </p:cNvPr>
          <p:cNvSpPr txBox="1"/>
          <p:nvPr/>
        </p:nvSpPr>
        <p:spPr>
          <a:xfrm>
            <a:off x="9217026" y="10005747"/>
            <a:ext cx="67537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직업인이 하는 일에 집중하기</a:t>
            </a:r>
            <a:endParaRPr lang="en-US" altLang="ko-KR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5DF621-4237-4C4A-652F-2D7141FFA847}"/>
              </a:ext>
            </a:extLst>
          </p:cNvPr>
          <p:cNvSpPr txBox="1"/>
          <p:nvPr/>
        </p:nvSpPr>
        <p:spPr>
          <a:xfrm>
            <a:off x="9217026" y="10598518"/>
            <a:ext cx="67537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안전한 체험 활동이 될 수 있도록 노력하기</a:t>
            </a:r>
            <a:endParaRPr lang="en-US" altLang="ko-KR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73530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72C0C9-811B-DD3C-F1DE-810B2CC1B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AA2192A-4A02-3EFC-C717-73D13FF4B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17856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DC43B8F5-694B-E943-89E6-DBAED31F8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435ACB99-79E3-C11F-50EC-1D3AF55D1A37}"/>
              </a:ext>
            </a:extLst>
          </p:cNvPr>
          <p:cNvSpPr txBox="1"/>
          <p:nvPr/>
        </p:nvSpPr>
        <p:spPr>
          <a:xfrm>
            <a:off x="5262233" y="4975267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체험 활동을 하는 과정을 알아보며 밑줄 친 부분을 채워 봅시다</a:t>
            </a: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3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54174ECB-4DD7-A5D9-BAFC-A750A753E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496EFF74-A8C8-599F-AAF7-8519F19AB7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A487601F-1101-E97E-7005-CC9BE0ED8D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4944DE18-13E5-CA75-D397-1CC08E9354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298141B9-AA69-286F-979D-DBBF91DC33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59D1E6B7-503A-E610-C049-75DD9741EB27}"/>
              </a:ext>
            </a:extLst>
          </p:cNvPr>
          <p:cNvSpPr txBox="1"/>
          <p:nvPr/>
        </p:nvSpPr>
        <p:spPr>
          <a:xfrm>
            <a:off x="5155630" y="2591913"/>
            <a:ext cx="10820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5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체험 활동 과정을 알아보아요</a:t>
            </a:r>
            <a:endParaRPr lang="en-US" sz="75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1FDB4E25-5397-83E2-E5D8-FAF8826189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9A4B03DE-CD70-A1F9-EEFF-F9C4CC18035C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pic>
        <p:nvPicPr>
          <p:cNvPr id="8" name="그림 7" descr="텍스트, 폰트, 로고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43A049A-D6E7-96C8-9679-288D0755AD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6323" y="2792493"/>
            <a:ext cx="1671156" cy="1456446"/>
          </a:xfrm>
          <a:prstGeom prst="rect">
            <a:avLst/>
          </a:prstGeom>
        </p:spPr>
      </p:pic>
      <p:sp>
        <p:nvSpPr>
          <p:cNvPr id="6" name="TextBox 13">
            <a:extLst>
              <a:ext uri="{FF2B5EF4-FFF2-40B4-BE49-F238E27FC236}">
                <a16:creationId xmlns:a16="http://schemas.microsoft.com/office/drawing/2014/main" id="{9348354A-48F5-5B16-6275-12828C7EF460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체험 활동을 준비해요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2281CAB8-3C4E-E210-8C94-17BE1BAB67DF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r="3944" b="7986"/>
          <a:stretch>
            <a:fillRect/>
          </a:stretch>
        </p:blipFill>
        <p:spPr>
          <a:xfrm>
            <a:off x="5118650" y="6486567"/>
            <a:ext cx="13208574" cy="535418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1798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78E7B0-599F-D391-1615-3E761F1EF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6D584FA-5158-4C4A-41A5-8162D7A96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17856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D18D9406-7131-B5F4-F50A-7243C110F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9B355CD0-0BE1-9C2B-AA9D-58A162821481}"/>
              </a:ext>
            </a:extLst>
          </p:cNvPr>
          <p:cNvSpPr txBox="1"/>
          <p:nvPr/>
        </p:nvSpPr>
        <p:spPr>
          <a:xfrm>
            <a:off x="5262233" y="4975267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체험 활동을 하는 과정을 알아보며 밑줄 친 부분을 채워 봅시다</a:t>
            </a: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3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7C38DE00-2652-DA87-7FEE-08CCD6FCD9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7EF0F81E-BDBC-E61A-37DF-6C4A64D31D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A745DEDE-B229-C533-64E2-595B70F442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61B1D16C-AA55-6A26-0EC8-18AD25392F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97E2D808-5636-BC51-7BC9-43CEAF6A8D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8B2415FB-AD54-2715-A722-B6AA052F66B2}"/>
              </a:ext>
            </a:extLst>
          </p:cNvPr>
          <p:cNvSpPr txBox="1"/>
          <p:nvPr/>
        </p:nvSpPr>
        <p:spPr>
          <a:xfrm>
            <a:off x="5155630" y="2591913"/>
            <a:ext cx="10820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5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체험 활동 과정을 알아보아요</a:t>
            </a:r>
            <a:endParaRPr lang="en-US" sz="75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23305F95-4AC4-B679-88A8-2E030B4FA2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DE32F9EA-3908-99E3-7930-93132467463A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pic>
        <p:nvPicPr>
          <p:cNvPr id="8" name="그림 7" descr="텍스트, 폰트, 로고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E2B1EB6-3A13-6E94-E41B-329363805C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6323" y="2792493"/>
            <a:ext cx="1671156" cy="1456446"/>
          </a:xfrm>
          <a:prstGeom prst="rect">
            <a:avLst/>
          </a:prstGeom>
        </p:spPr>
      </p:pic>
      <p:sp>
        <p:nvSpPr>
          <p:cNvPr id="6" name="TextBox 13">
            <a:extLst>
              <a:ext uri="{FF2B5EF4-FFF2-40B4-BE49-F238E27FC236}">
                <a16:creationId xmlns:a16="http://schemas.microsoft.com/office/drawing/2014/main" id="{DD62DC7C-1B84-DF3C-7C3F-1588B948399D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체험 활동을 준비해요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A48BBCAD-36A2-8762-A6F6-071AADA28595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r="3944" b="7986"/>
          <a:stretch>
            <a:fillRect/>
          </a:stretch>
        </p:blipFill>
        <p:spPr>
          <a:xfrm>
            <a:off x="5118650" y="6486567"/>
            <a:ext cx="13208574" cy="535418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7E20BC-D500-B402-2215-C9BA0458756B}"/>
              </a:ext>
            </a:extLst>
          </p:cNvPr>
          <p:cNvSpPr txBox="1"/>
          <p:nvPr/>
        </p:nvSpPr>
        <p:spPr>
          <a:xfrm>
            <a:off x="12877800" y="7802883"/>
            <a:ext cx="193235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신문 만들기</a:t>
            </a:r>
            <a:endParaRPr lang="en-US" altLang="ko-KR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AF1819-11C7-6C60-AB44-FD029B75F019}"/>
              </a:ext>
            </a:extLst>
          </p:cNvPr>
          <p:cNvSpPr txBox="1"/>
          <p:nvPr/>
        </p:nvSpPr>
        <p:spPr>
          <a:xfrm>
            <a:off x="10294815" y="8925134"/>
            <a:ext cx="19323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게시판에 글 남기기</a:t>
            </a:r>
            <a:endParaRPr lang="en-US" altLang="ko-KR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163F05-492A-D3A8-2A65-194A0C95AB29}"/>
              </a:ext>
            </a:extLst>
          </p:cNvPr>
          <p:cNvSpPr txBox="1"/>
          <p:nvPr/>
        </p:nvSpPr>
        <p:spPr>
          <a:xfrm>
            <a:off x="12250301" y="8969079"/>
            <a:ext cx="19323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영상 편지 제작</a:t>
            </a:r>
            <a:endParaRPr lang="en-US" altLang="ko-KR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59D57F-E25F-BBDD-CA6E-0795F10D7A14}"/>
              </a:ext>
            </a:extLst>
          </p:cNvPr>
          <p:cNvSpPr txBox="1"/>
          <p:nvPr/>
        </p:nvSpPr>
        <p:spPr>
          <a:xfrm>
            <a:off x="8991600" y="10121464"/>
            <a:ext cx="193235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인터넷</a:t>
            </a:r>
            <a:endParaRPr lang="en-US" altLang="ko-KR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38A4F2-BAB5-93C3-778D-B3DB16FB3F1E}"/>
              </a:ext>
            </a:extLst>
          </p:cNvPr>
          <p:cNvSpPr txBox="1"/>
          <p:nvPr/>
        </p:nvSpPr>
        <p:spPr>
          <a:xfrm>
            <a:off x="10945446" y="10120223"/>
            <a:ext cx="193235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책</a:t>
            </a:r>
            <a:endParaRPr lang="en-US" altLang="ko-KR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53979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746F3A-475C-B1AD-8841-F39F5B002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A7906D7-C748-4678-4B66-F76281D2E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17856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886BB5F3-F3CA-296D-F881-5D445EBD9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4D6DF49C-EA6E-C1FE-D65F-6E68BCB1C92D}"/>
              </a:ext>
            </a:extLst>
          </p:cNvPr>
          <p:cNvSpPr txBox="1"/>
          <p:nvPr/>
        </p:nvSpPr>
        <p:spPr>
          <a:xfrm>
            <a:off x="5262233" y="4975267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친구들과 체험 활동 계획을 세워 봅시다</a:t>
            </a: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3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C99B427A-A6E6-D360-AC39-E53420685C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CF278CF1-936F-1BB8-751F-BBF171FDB5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A01D38BD-43D4-8670-198C-EC5F357E46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BEBCBC5A-C816-3898-4C5F-3F33D7B61A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2AFEC565-7B90-0F00-8EA3-076BB8C819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6199B391-882A-8343-9D7F-B66AC073B857}"/>
              </a:ext>
            </a:extLst>
          </p:cNvPr>
          <p:cNvSpPr txBox="1"/>
          <p:nvPr/>
        </p:nvSpPr>
        <p:spPr>
          <a:xfrm>
            <a:off x="5155630" y="2591913"/>
            <a:ext cx="10820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5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체험 활동 과정을 알아보아요</a:t>
            </a:r>
            <a:endParaRPr lang="en-US" sz="75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396F1B6D-7124-30D5-3F77-C4C3B09693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8BDAC154-3047-D6DE-6526-A09D9FA7C263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pic>
        <p:nvPicPr>
          <p:cNvPr id="8" name="그림 7" descr="텍스트, 폰트, 로고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52B8A73-6C0E-8554-5FDB-50BCC484B5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6323" y="2792493"/>
            <a:ext cx="1671156" cy="1456446"/>
          </a:xfrm>
          <a:prstGeom prst="rect">
            <a:avLst/>
          </a:prstGeom>
        </p:spPr>
      </p:pic>
      <p:sp>
        <p:nvSpPr>
          <p:cNvPr id="6" name="TextBox 13">
            <a:extLst>
              <a:ext uri="{FF2B5EF4-FFF2-40B4-BE49-F238E27FC236}">
                <a16:creationId xmlns:a16="http://schemas.microsoft.com/office/drawing/2014/main" id="{E856D31A-D4BB-ED6E-6EB1-1184B3164EF8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체험 활동을 준비해요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089797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506" y="93345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6273" y="5815558"/>
            <a:ext cx="711200" cy="762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17773" y="3847058"/>
            <a:ext cx="1117600" cy="1333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560000">
            <a:off x="19540173" y="6755358"/>
            <a:ext cx="1193800" cy="850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7531" y="5815558"/>
            <a:ext cx="711200" cy="762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9631" y="3847058"/>
            <a:ext cx="1117600" cy="1333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560000">
            <a:off x="3181031" y="6755358"/>
            <a:ext cx="1193800" cy="8509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5152" y="4156682"/>
            <a:ext cx="12204700" cy="4606318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6395035" y="4686058"/>
            <a:ext cx="11186003" cy="343535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 defTabSz="457200">
              <a:defRPr/>
            </a:pPr>
            <a:r>
              <a:rPr lang="ko-KR" altLang="en-US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체험 활동의 의미와 활동 방법을 알 수 있었나요</a:t>
            </a:r>
            <a:r>
              <a:rPr lang="en-US" altLang="ko-KR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?</a:t>
            </a:r>
            <a:endParaRPr lang="en-US" sz="7000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409700" y="10502900"/>
            <a:ext cx="5664200" cy="47879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-600000">
            <a:off x="3289300" y="11379200"/>
            <a:ext cx="5600700" cy="40767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129500" y="10502900"/>
            <a:ext cx="5664200" cy="47879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600000">
            <a:off x="15506700" y="11379200"/>
            <a:ext cx="5600700" cy="4076700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16814800" y="9474200"/>
            <a:ext cx="6350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r>
              <a:rPr lang="en-US" sz="2933" b="0" i="0" u="none" strike="noStrike" cap="all">
                <a:solidFill>
                  <a:srgbClr val="FFFFFF"/>
                </a:solidFill>
                <a:latin typeface="Tilt Warp Regular"/>
                <a:ea typeface="Tilt Warp Regular"/>
                <a:cs typeface="Tilt Warp Regular"/>
              </a:rPr>
              <a:t>c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F21B2AB0-500E-77B8-C10C-CE80462C4400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체험 활동을 준비해요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600000">
            <a:off x="-800100" y="10109200"/>
            <a:ext cx="5753100" cy="4191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7200" y="8597900"/>
            <a:ext cx="698500" cy="736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400" y="7099300"/>
            <a:ext cx="1422400" cy="1003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1600" y="5458278"/>
            <a:ext cx="17500600" cy="35333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572000" y="5661480"/>
            <a:ext cx="15900400" cy="293642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 defTabSz="457200">
              <a:defRPr/>
            </a:pPr>
            <a:r>
              <a:rPr lang="ko-KR" altLang="en-US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체험 활동의 의미와 활동 방법을 알 수 있다</a:t>
            </a:r>
            <a:r>
              <a:rPr lang="en-US" altLang="ko-KR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368800" y="9664700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endParaRPr lang="en-US" sz="2933" b="0" i="0" u="none" strike="noStrike" cap="all" dirty="0">
              <a:solidFill>
                <a:srgbClr val="FFFFFF"/>
              </a:solidFill>
              <a:latin typeface="Tilt Warp Regular"/>
              <a:ea typeface="Tilt Warp Regular"/>
              <a:cs typeface="Tilt Warp Regular"/>
            </a:endParaRPr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85300" y="2489200"/>
            <a:ext cx="698500" cy="7366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3780000">
            <a:off x="22631400" y="3378200"/>
            <a:ext cx="1384300" cy="977900"/>
          </a:xfrm>
          <a:prstGeom prst="rect">
            <a:avLst/>
          </a:prstGeom>
        </p:spPr>
      </p:pic>
      <p:sp>
        <p:nvSpPr>
          <p:cNvPr id="40" name="TextBox 40"/>
          <p:cNvSpPr txBox="1"/>
          <p:nvPr/>
        </p:nvSpPr>
        <p:spPr>
          <a:xfrm>
            <a:off x="13563600" y="9664700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r>
              <a:rPr lang="en-US" sz="2933" b="0" i="0" u="none" strike="noStrike" cap="all">
                <a:solidFill>
                  <a:srgbClr val="FFFFFF"/>
                </a:solidFill>
                <a:latin typeface="Tilt Warp Regular"/>
                <a:ea typeface="Tilt Warp Regular"/>
                <a:cs typeface="Tilt Warp Regular"/>
              </a:rPr>
              <a:t>8</a:t>
            </a:r>
          </a:p>
        </p:txBody>
      </p:sp>
      <p:pic>
        <p:nvPicPr>
          <p:cNvPr id="52" name="Picture 10">
            <a:extLst>
              <a:ext uri="{FF2B5EF4-FFF2-40B4-BE49-F238E27FC236}">
                <a16:creationId xmlns:a16="http://schemas.microsoft.com/office/drawing/2014/main" id="{12F895CA-31B0-3845-A294-61B0BCADD6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1600" y="2817368"/>
            <a:ext cx="3429000" cy="1104900"/>
          </a:xfrm>
          <a:prstGeom prst="rect">
            <a:avLst/>
          </a:prstGeom>
        </p:spPr>
      </p:pic>
      <p:sp>
        <p:nvSpPr>
          <p:cNvPr id="45" name="TextBox 7">
            <a:extLst>
              <a:ext uri="{FF2B5EF4-FFF2-40B4-BE49-F238E27FC236}">
                <a16:creationId xmlns:a16="http://schemas.microsoft.com/office/drawing/2014/main" id="{D8AFB3F3-EB86-240D-8ADB-1A8F21136447}"/>
              </a:ext>
            </a:extLst>
          </p:cNvPr>
          <p:cNvSpPr txBox="1"/>
          <p:nvPr/>
        </p:nvSpPr>
        <p:spPr>
          <a:xfrm>
            <a:off x="4572000" y="3028461"/>
            <a:ext cx="2436586" cy="59336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4000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학습 목표</a:t>
            </a:r>
            <a:endParaRPr lang="en-US" sz="4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1A68E3F9-DFC1-4FCD-AA97-E1E381CBF9F8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체험 활동을 준비해요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16537" y="4800600"/>
            <a:ext cx="9398000" cy="5844988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2986437" y="4974929"/>
            <a:ext cx="8458200" cy="584498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50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체험 활동의 의미와 방법에 대해 알고 있나요</a:t>
            </a:r>
            <a:r>
              <a:rPr lang="en-US" altLang="ko-KR" sz="50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? </a:t>
            </a:r>
            <a:r>
              <a:rPr lang="ko-KR" altLang="en-US" sz="50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다양한 체험 활동을 통해 관심 있는 직업에 대해 알아보고 직업의 특징과 소감을 이야기해 봅시다</a:t>
            </a:r>
            <a:r>
              <a:rPr lang="en-US" altLang="ko-KR" sz="50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  <a:endParaRPr lang="ko-KR" altLang="en-US" sz="5000" dirty="0">
              <a:solidFill>
                <a:schemeClr val="bg1">
                  <a:lumMod val="50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2" name="Picture 10">
            <a:extLst>
              <a:ext uri="{FF2B5EF4-FFF2-40B4-BE49-F238E27FC236}">
                <a16:creationId xmlns:a16="http://schemas.microsoft.com/office/drawing/2014/main" id="{FC577272-8527-9B64-14A9-BB619DC1E1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1600" y="2817368"/>
            <a:ext cx="3632200" cy="1104900"/>
          </a:xfrm>
          <a:prstGeom prst="rect">
            <a:avLst/>
          </a:prstGeom>
        </p:spPr>
      </p:pic>
      <p:sp>
        <p:nvSpPr>
          <p:cNvPr id="23" name="TextBox 7">
            <a:extLst>
              <a:ext uri="{FF2B5EF4-FFF2-40B4-BE49-F238E27FC236}">
                <a16:creationId xmlns:a16="http://schemas.microsoft.com/office/drawing/2014/main" id="{A6CDEFB4-4A94-435A-D761-21EC542698A3}"/>
              </a:ext>
            </a:extLst>
          </p:cNvPr>
          <p:cNvSpPr txBox="1"/>
          <p:nvPr/>
        </p:nvSpPr>
        <p:spPr>
          <a:xfrm>
            <a:off x="4230914" y="3073134"/>
            <a:ext cx="3098800" cy="59336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4000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생각해 보아요</a:t>
            </a:r>
            <a:endParaRPr lang="en-US" sz="4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5CBE3858-B8A2-C905-B9B4-51FBF3024DD2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체험 활동을 준비해요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C6377175-54F0-32AE-F9C2-11D857598A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7963" y="5361301"/>
            <a:ext cx="4015356" cy="4983418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B16A33F8-1CBE-A47B-9828-1F7C4151DA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3319" y="5450682"/>
            <a:ext cx="3941320" cy="48046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20057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262233" y="4975267"/>
            <a:ext cx="13141881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찾아가고 싶은 체험 활동 장소에 대해 조사해 봅시다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5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5155630" y="2591913"/>
            <a:ext cx="11120561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체험 활동을 준비해요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D8A08236-1B98-2962-FAEC-9DB9AA371A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A22A4F85-2271-7DA8-F997-535C431667CF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pic>
        <p:nvPicPr>
          <p:cNvPr id="4" name="그림 3" descr="그래픽, 폰트, 로고, 그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35A8A8A-11F3-DD73-666F-5C1BE7313C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9557" y="2844749"/>
            <a:ext cx="1676400" cy="1450834"/>
          </a:xfrm>
          <a:prstGeom prst="rect">
            <a:avLst/>
          </a:prstGeom>
        </p:spPr>
      </p:pic>
      <p:sp>
        <p:nvSpPr>
          <p:cNvPr id="7" name="TextBox 13">
            <a:extLst>
              <a:ext uri="{FF2B5EF4-FFF2-40B4-BE49-F238E27FC236}">
                <a16:creationId xmlns:a16="http://schemas.microsoft.com/office/drawing/2014/main" id="{18E0BCC8-A712-041D-B158-46BE281B9A20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체험 활동을 준비해요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9F73235-E3C9-4C7A-A503-1B46B1181ED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55630" y="6511423"/>
            <a:ext cx="13482967" cy="5835721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9CE616-9BCC-1BB1-4C6D-930E6CABC9B9}"/>
              </a:ext>
            </a:extLst>
          </p:cNvPr>
          <p:cNvSpPr txBox="1"/>
          <p:nvPr/>
        </p:nvSpPr>
        <p:spPr>
          <a:xfrm>
            <a:off x="6172200" y="7650020"/>
            <a:ext cx="1626170" cy="477054"/>
          </a:xfrm>
          <a:prstGeom prst="rect">
            <a:avLst/>
          </a:prstGeom>
          <a:solidFill>
            <a:srgbClr val="B0D78F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전화번호</a:t>
            </a:r>
            <a:endParaRPr lang="en-US" altLang="ko-KR" sz="25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14E2BE-4C44-D4B1-348C-7185495D55F5}"/>
              </a:ext>
            </a:extLst>
          </p:cNvPr>
          <p:cNvSpPr txBox="1"/>
          <p:nvPr/>
        </p:nvSpPr>
        <p:spPr>
          <a:xfrm>
            <a:off x="11084028" y="6548025"/>
            <a:ext cx="1626170" cy="477054"/>
          </a:xfrm>
          <a:prstGeom prst="rect">
            <a:avLst/>
          </a:prstGeom>
          <a:solidFill>
            <a:srgbClr val="FFD96D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위치</a:t>
            </a:r>
            <a:endParaRPr lang="en-US" altLang="ko-KR" sz="25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5CDE19-3591-2479-0D5E-818D3183BFCD}"/>
              </a:ext>
            </a:extLst>
          </p:cNvPr>
          <p:cNvSpPr txBox="1"/>
          <p:nvPr/>
        </p:nvSpPr>
        <p:spPr>
          <a:xfrm>
            <a:off x="15772547" y="7673110"/>
            <a:ext cx="1626170" cy="477054"/>
          </a:xfrm>
          <a:prstGeom prst="rect">
            <a:avLst/>
          </a:prstGeom>
          <a:solidFill>
            <a:srgbClr val="7BC8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교통편</a:t>
            </a:r>
            <a:endParaRPr lang="en-US" altLang="ko-KR" sz="25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8FFE59-20F5-4E06-494B-35B6C3EAE0D1}"/>
              </a:ext>
            </a:extLst>
          </p:cNvPr>
          <p:cNvSpPr txBox="1"/>
          <p:nvPr/>
        </p:nvSpPr>
        <p:spPr>
          <a:xfrm>
            <a:off x="11084028" y="8758425"/>
            <a:ext cx="1626170" cy="477054"/>
          </a:xfrm>
          <a:prstGeom prst="rect">
            <a:avLst/>
          </a:prstGeom>
          <a:solidFill>
            <a:srgbClr val="BEAED4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장소</a:t>
            </a:r>
            <a:endParaRPr lang="en-US" altLang="ko-KR" sz="24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777A61-61DF-BAA4-0C1C-E25FACF49FA7}"/>
              </a:ext>
            </a:extLst>
          </p:cNvPr>
          <p:cNvSpPr txBox="1"/>
          <p:nvPr/>
        </p:nvSpPr>
        <p:spPr>
          <a:xfrm>
            <a:off x="7008183" y="10363200"/>
            <a:ext cx="1626170" cy="477054"/>
          </a:xfrm>
          <a:prstGeom prst="rect">
            <a:avLst/>
          </a:prstGeom>
          <a:solidFill>
            <a:srgbClr val="FBBEAD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직업</a:t>
            </a:r>
            <a:endParaRPr lang="en-US" altLang="ko-KR" sz="25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3C7B42-567E-D165-48BC-FFAAF221E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884DDA2-028B-B6FE-D347-6EEA228E2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20057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D681D68D-7594-4589-331F-0EBFF4D60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DD0C6821-40BF-2A85-20A2-9772F16C4773}"/>
              </a:ext>
            </a:extLst>
          </p:cNvPr>
          <p:cNvSpPr txBox="1"/>
          <p:nvPr/>
        </p:nvSpPr>
        <p:spPr>
          <a:xfrm>
            <a:off x="5262233" y="4975267"/>
            <a:ext cx="13141881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찾아가고 싶은 체험 활동 장소에 대해 조사해 봅시다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5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49BE2788-B599-FA7F-F584-622CC9C8A9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FBBF7BBC-9B50-2E36-FC08-8001AAFAE8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86173808-EC5B-11D6-FB5B-79770BA1C8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46B2EDBE-1BBE-C69B-C789-B287DFFB7D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8D887269-6ED9-1AB5-9CD8-3D89561831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2034BD76-C3E5-0BE1-4B41-8A48E1DCC509}"/>
              </a:ext>
            </a:extLst>
          </p:cNvPr>
          <p:cNvSpPr txBox="1"/>
          <p:nvPr/>
        </p:nvSpPr>
        <p:spPr>
          <a:xfrm>
            <a:off x="5155630" y="2591913"/>
            <a:ext cx="11120561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체험 활동을 준비해요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709592A5-8315-482D-3021-9564FAEF6C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F20850D0-D37C-4813-7DF4-4256F716B6AA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pic>
        <p:nvPicPr>
          <p:cNvPr id="4" name="그림 3" descr="그래픽, 폰트, 로고, 그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F02B489-515D-270B-7DAE-60255DFCC8D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9557" y="2844749"/>
            <a:ext cx="1676400" cy="1450834"/>
          </a:xfrm>
          <a:prstGeom prst="rect">
            <a:avLst/>
          </a:prstGeom>
        </p:spPr>
      </p:pic>
      <p:sp>
        <p:nvSpPr>
          <p:cNvPr id="7" name="TextBox 13">
            <a:extLst>
              <a:ext uri="{FF2B5EF4-FFF2-40B4-BE49-F238E27FC236}">
                <a16:creationId xmlns:a16="http://schemas.microsoft.com/office/drawing/2014/main" id="{A74D665F-0678-AC40-515D-BA3CD051ACCA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체험 활동을 준비해요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581D146F-7CE6-BDA3-8583-36D69D1680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55630" y="6511423"/>
            <a:ext cx="13482967" cy="5835721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6B9595-896E-416B-65A4-753064678819}"/>
              </a:ext>
            </a:extLst>
          </p:cNvPr>
          <p:cNvSpPr txBox="1"/>
          <p:nvPr/>
        </p:nvSpPr>
        <p:spPr>
          <a:xfrm>
            <a:off x="6172200" y="7650020"/>
            <a:ext cx="1626170" cy="477054"/>
          </a:xfrm>
          <a:prstGeom prst="rect">
            <a:avLst/>
          </a:prstGeom>
          <a:solidFill>
            <a:srgbClr val="B0D78F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전화번호</a:t>
            </a:r>
            <a:endParaRPr lang="en-US" altLang="ko-KR" sz="25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146A54-CDC3-DC6B-1421-24D4A6002103}"/>
              </a:ext>
            </a:extLst>
          </p:cNvPr>
          <p:cNvSpPr txBox="1"/>
          <p:nvPr/>
        </p:nvSpPr>
        <p:spPr>
          <a:xfrm>
            <a:off x="11084028" y="6548025"/>
            <a:ext cx="1626170" cy="477054"/>
          </a:xfrm>
          <a:prstGeom prst="rect">
            <a:avLst/>
          </a:prstGeom>
          <a:solidFill>
            <a:srgbClr val="FFD96D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위치</a:t>
            </a:r>
            <a:endParaRPr lang="en-US" altLang="ko-KR" sz="25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7F80CB-61C8-5031-50E2-177C6B8B0A93}"/>
              </a:ext>
            </a:extLst>
          </p:cNvPr>
          <p:cNvSpPr txBox="1"/>
          <p:nvPr/>
        </p:nvSpPr>
        <p:spPr>
          <a:xfrm>
            <a:off x="15772547" y="7673110"/>
            <a:ext cx="1626170" cy="477054"/>
          </a:xfrm>
          <a:prstGeom prst="rect">
            <a:avLst/>
          </a:prstGeom>
          <a:solidFill>
            <a:srgbClr val="7BC8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교통편</a:t>
            </a:r>
            <a:endParaRPr lang="en-US" altLang="ko-KR" sz="25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9F25F7-5676-1B50-1599-6AFFF4A1EA0C}"/>
              </a:ext>
            </a:extLst>
          </p:cNvPr>
          <p:cNvSpPr txBox="1"/>
          <p:nvPr/>
        </p:nvSpPr>
        <p:spPr>
          <a:xfrm>
            <a:off x="11084028" y="8758425"/>
            <a:ext cx="1626170" cy="477054"/>
          </a:xfrm>
          <a:prstGeom prst="rect">
            <a:avLst/>
          </a:prstGeom>
          <a:solidFill>
            <a:srgbClr val="BEAED4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장소</a:t>
            </a:r>
            <a:endParaRPr lang="en-US" altLang="ko-KR" sz="24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A80F4A9-ECB4-C622-DB73-D27D544375DD}"/>
              </a:ext>
            </a:extLst>
          </p:cNvPr>
          <p:cNvSpPr txBox="1"/>
          <p:nvPr/>
        </p:nvSpPr>
        <p:spPr>
          <a:xfrm>
            <a:off x="7008183" y="10363200"/>
            <a:ext cx="1626170" cy="477054"/>
          </a:xfrm>
          <a:prstGeom prst="rect">
            <a:avLst/>
          </a:prstGeom>
          <a:solidFill>
            <a:srgbClr val="FBBEAD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직업</a:t>
            </a:r>
            <a:endParaRPr lang="en-US" altLang="ko-KR" sz="25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348C82-63D5-C97F-5BE2-7AFFFC76F950}"/>
              </a:ext>
            </a:extLst>
          </p:cNvPr>
          <p:cNvSpPr txBox="1"/>
          <p:nvPr/>
        </p:nvSpPr>
        <p:spPr>
          <a:xfrm>
            <a:off x="10373825" y="7142188"/>
            <a:ext cx="30902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경기도 과천시 상하벌로 </a:t>
            </a:r>
            <a:r>
              <a:rPr lang="en-US" altLang="ko-KR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110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FBCB7C-CED0-B1A2-80C8-CACD052CBCED}"/>
              </a:ext>
            </a:extLst>
          </p:cNvPr>
          <p:cNvSpPr txBox="1"/>
          <p:nvPr/>
        </p:nvSpPr>
        <p:spPr>
          <a:xfrm>
            <a:off x="10391410" y="9576988"/>
            <a:ext cx="30902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국립 과천 과학관</a:t>
            </a:r>
            <a:endParaRPr lang="en-US" altLang="ko-KR" sz="30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23911C-D879-502C-3711-D1C29B1DAE2A}"/>
              </a:ext>
            </a:extLst>
          </p:cNvPr>
          <p:cNvSpPr txBox="1"/>
          <p:nvPr/>
        </p:nvSpPr>
        <p:spPr>
          <a:xfrm>
            <a:off x="5440160" y="8279658"/>
            <a:ext cx="30902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02-3677-</a:t>
            </a:r>
            <a:r>
              <a:rPr lang="ko-KR" altLang="en-US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○○○○</a:t>
            </a:r>
            <a:endParaRPr lang="en-US" altLang="ko-KR" sz="30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F63A4D-2C0F-C3B5-3C42-133650920333}"/>
              </a:ext>
            </a:extLst>
          </p:cNvPr>
          <p:cNvSpPr txBox="1"/>
          <p:nvPr/>
        </p:nvSpPr>
        <p:spPr>
          <a:xfrm>
            <a:off x="6253245" y="10837647"/>
            <a:ext cx="30902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 </a:t>
            </a:r>
            <a:r>
              <a:rPr lang="ko-KR" altLang="en-US" sz="2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생명 과학 전문가</a:t>
            </a:r>
          </a:p>
          <a:p>
            <a:r>
              <a:rPr lang="en-US" altLang="ko-KR" sz="2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 </a:t>
            </a:r>
            <a:r>
              <a:rPr lang="ko-KR" altLang="en-US" sz="2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로봇 전문가</a:t>
            </a:r>
          </a:p>
          <a:p>
            <a:r>
              <a:rPr lang="en-US" altLang="ko-KR" sz="2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 </a:t>
            </a:r>
            <a:r>
              <a:rPr lang="ko-KR" altLang="en-US" sz="2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항공 우주 전문가</a:t>
            </a:r>
          </a:p>
          <a:p>
            <a:r>
              <a:rPr lang="en-US" altLang="ko-KR" sz="2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 </a:t>
            </a:r>
            <a:r>
              <a:rPr lang="ko-KR" altLang="en-US" sz="2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빅 데이터 전문가</a:t>
            </a:r>
            <a:endParaRPr lang="en-US" altLang="ko-KR" sz="20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8A0947-9E9E-436F-572A-F7CD20A18EAE}"/>
              </a:ext>
            </a:extLst>
          </p:cNvPr>
          <p:cNvSpPr txBox="1"/>
          <p:nvPr/>
        </p:nvSpPr>
        <p:spPr>
          <a:xfrm>
            <a:off x="15067551" y="8157851"/>
            <a:ext cx="33365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- 4</a:t>
            </a:r>
            <a:r>
              <a:rPr lang="ko-KR" altLang="en-US" sz="2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호선 대공원역 </a:t>
            </a:r>
            <a:r>
              <a:rPr lang="en-US" altLang="ko-KR" sz="2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6</a:t>
            </a:r>
            <a:r>
              <a:rPr lang="ko-KR" altLang="en-US" sz="2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번 출구 바로 앞</a:t>
            </a:r>
          </a:p>
          <a:p>
            <a:r>
              <a:rPr lang="en-US" altLang="ko-KR" sz="2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- 4</a:t>
            </a:r>
            <a:r>
              <a:rPr lang="ko-KR" altLang="en-US" sz="2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호선 경마공원역 </a:t>
            </a:r>
            <a:r>
              <a:rPr lang="en-US" altLang="ko-KR" sz="2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5</a:t>
            </a:r>
            <a:r>
              <a:rPr lang="ko-KR" altLang="en-US" sz="2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번 출구 </a:t>
            </a:r>
            <a:r>
              <a:rPr lang="en-US" altLang="ko-KR" sz="2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</a:t>
            </a:r>
            <a:r>
              <a:rPr lang="ko-KR" altLang="en-US" sz="2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도보 약 </a:t>
            </a:r>
            <a:r>
              <a:rPr lang="en-US" altLang="ko-KR" sz="2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10</a:t>
            </a:r>
            <a:r>
              <a:rPr lang="ko-KR" altLang="en-US" sz="2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분 소요</a:t>
            </a:r>
            <a:r>
              <a:rPr lang="en-US" altLang="ko-KR" sz="2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168B2C7-5191-9F71-8BA1-A6FBA3AF702E}"/>
              </a:ext>
            </a:extLst>
          </p:cNvPr>
          <p:cNvSpPr txBox="1"/>
          <p:nvPr/>
        </p:nvSpPr>
        <p:spPr>
          <a:xfrm>
            <a:off x="14973789" y="11289159"/>
            <a:ext cx="3090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https://www.sciencecenter.go.kr/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AF34C76-6EF7-805B-BCE1-F83877D916D8}"/>
              </a:ext>
            </a:extLst>
          </p:cNvPr>
          <p:cNvSpPr txBox="1"/>
          <p:nvPr/>
        </p:nvSpPr>
        <p:spPr>
          <a:xfrm>
            <a:off x="15705828" y="10576870"/>
            <a:ext cx="1626170" cy="477054"/>
          </a:xfrm>
          <a:prstGeom prst="rect">
            <a:avLst/>
          </a:prstGeom>
          <a:solidFill>
            <a:srgbClr val="7CD1E8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홈페이지</a:t>
            </a:r>
            <a:endParaRPr lang="en-US" altLang="ko-KR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89109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7F9C5D-E115-5CF8-397D-FC92691D3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253B294-BB39-78FE-FD2F-076226F0D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20057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A3950FBD-7405-2349-5569-1CA9B775B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2105E871-BBA5-3852-6EEF-80AEC47A3A38}"/>
              </a:ext>
            </a:extLst>
          </p:cNvPr>
          <p:cNvSpPr txBox="1"/>
          <p:nvPr/>
        </p:nvSpPr>
        <p:spPr>
          <a:xfrm>
            <a:off x="5262233" y="4975267"/>
            <a:ext cx="13141881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체험 활동을 하기 전에 미리 정중하게 방문 예약을 해야 합니다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 </a:t>
            </a:r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전화로 예약하는 방법을 알아보고 친구와 연습해 봅시다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5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E01E6DA1-4143-9744-A6EA-17F0E13EE6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8DA9975C-CB12-41ED-E79B-C339F3BBBA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F1D9451D-4B0E-4046-C90A-C4E2EC7121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EA545523-3437-F22A-F646-B26DDF226A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C4944E18-F00F-DCCA-DD71-37C279DD79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957D7FB7-F54A-B9C6-3319-DC85905035E9}"/>
              </a:ext>
            </a:extLst>
          </p:cNvPr>
          <p:cNvSpPr txBox="1"/>
          <p:nvPr/>
        </p:nvSpPr>
        <p:spPr>
          <a:xfrm>
            <a:off x="5155630" y="2591913"/>
            <a:ext cx="11120561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체험 활동을 준비해요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5B7BE346-01DA-42AD-4792-D9D7A9375C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06F4DD36-AAA0-11AD-E476-A4C022CD34FE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pic>
        <p:nvPicPr>
          <p:cNvPr id="4" name="그림 3" descr="그래픽, 폰트, 로고, 그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BE7330B-22F8-A43B-7E91-E2AA272A2B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9557" y="2844749"/>
            <a:ext cx="1676400" cy="1450834"/>
          </a:xfrm>
          <a:prstGeom prst="rect">
            <a:avLst/>
          </a:prstGeom>
        </p:spPr>
      </p:pic>
      <p:sp>
        <p:nvSpPr>
          <p:cNvPr id="7" name="TextBox 13">
            <a:extLst>
              <a:ext uri="{FF2B5EF4-FFF2-40B4-BE49-F238E27FC236}">
                <a16:creationId xmlns:a16="http://schemas.microsoft.com/office/drawing/2014/main" id="{DD5191FD-9F16-B6CA-3FA0-76EA42E187A5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체험 활동을 준비해요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8A40C36-BBFF-89D6-8A9B-053AFBD1472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59842" y="6387699"/>
            <a:ext cx="12744272" cy="580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97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1B98AB-30FE-3E8F-925E-79F9C334C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C8C74C1-EC9C-5E14-289A-28BD7D1B3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17856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D82DD62D-C0CB-7C7C-3A07-61BD37755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A96715BB-EA8A-399C-57BA-BE9836FE1B9B}"/>
              </a:ext>
            </a:extLst>
          </p:cNvPr>
          <p:cNvSpPr txBox="1"/>
          <p:nvPr/>
        </p:nvSpPr>
        <p:spPr>
          <a:xfrm>
            <a:off x="5262233" y="4975267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체험 활동을 하는 과정을 알아보며 밑줄 친 부분을 채워 봅시다</a:t>
            </a: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3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ED599DF4-9B4A-67B9-350A-90CB9F10F5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BA7ED19C-44AF-6477-8917-B4B694B82A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DFCF7D38-9D63-4AC2-800E-3BEEF396CD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889CAAE2-417C-51E2-C7EC-4ED7854452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24368BAF-4D5E-2985-1D6E-8625787820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9F208759-A3B4-535C-07BC-15879608793F}"/>
              </a:ext>
            </a:extLst>
          </p:cNvPr>
          <p:cNvSpPr txBox="1"/>
          <p:nvPr/>
        </p:nvSpPr>
        <p:spPr>
          <a:xfrm>
            <a:off x="5155630" y="2591913"/>
            <a:ext cx="10820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5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체험 활동 과정을 알아보아요</a:t>
            </a:r>
            <a:endParaRPr lang="en-US" sz="75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E275ACBE-1427-31C6-634E-7E9EB7FC66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52DF3A45-D9C9-ADC5-17DE-B62624468697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pic>
        <p:nvPicPr>
          <p:cNvPr id="8" name="그림 7" descr="텍스트, 폰트, 로고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E573749-9655-BFBC-A19A-141BA210B6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6323" y="2792493"/>
            <a:ext cx="1671156" cy="1456446"/>
          </a:xfrm>
          <a:prstGeom prst="rect">
            <a:avLst/>
          </a:prstGeom>
        </p:spPr>
      </p:pic>
      <p:sp>
        <p:nvSpPr>
          <p:cNvPr id="6" name="TextBox 13">
            <a:extLst>
              <a:ext uri="{FF2B5EF4-FFF2-40B4-BE49-F238E27FC236}">
                <a16:creationId xmlns:a16="http://schemas.microsoft.com/office/drawing/2014/main" id="{1D11DF5E-12E8-B16A-5D04-5462D847B68B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체험 활동을 준비해요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C596CA4D-868F-CE3A-F5BA-F7F2A4648E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90799" y="6239824"/>
            <a:ext cx="13468696" cy="5687454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683768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013B44-55AB-6CEB-2372-E406D3399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5C0387A-A7CA-D1A6-F065-8478DA2FE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17856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C820DC28-8DF2-695A-A9FB-A56FC4C72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E89E7856-B9D4-FDCB-2F6A-CD4C9C8F60AA}"/>
              </a:ext>
            </a:extLst>
          </p:cNvPr>
          <p:cNvSpPr txBox="1"/>
          <p:nvPr/>
        </p:nvSpPr>
        <p:spPr>
          <a:xfrm>
            <a:off x="5262233" y="4975267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체험 활동을 하는 과정을 알아보며 밑줄 친 부분을 채워 봅시다</a:t>
            </a: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3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140FBFDF-3FAE-7C26-4E41-C19BA03CD4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21A66EB6-090E-BD1D-5F2A-80BB7FC1D5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F7C02376-17F4-2590-1D22-1B3AA1CACD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E298308F-8DCD-0D0B-F26B-A61D70FDA8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093CBE13-D153-C534-7F5C-620E854598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A48C313F-E241-A535-5AC9-95C26F6838B9}"/>
              </a:ext>
            </a:extLst>
          </p:cNvPr>
          <p:cNvSpPr txBox="1"/>
          <p:nvPr/>
        </p:nvSpPr>
        <p:spPr>
          <a:xfrm>
            <a:off x="5155630" y="2591913"/>
            <a:ext cx="10820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5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체험 활동 과정을 알아보아요</a:t>
            </a:r>
            <a:endParaRPr lang="en-US" sz="75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14A035DB-152B-49EB-C1E7-7E62B3D6AA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AC895CAA-80A0-5EEF-0230-9EEB981A9209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pic>
        <p:nvPicPr>
          <p:cNvPr id="8" name="그림 7" descr="텍스트, 폰트, 로고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BF05990-DDF8-05BF-3417-7C766BD98D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6323" y="2792493"/>
            <a:ext cx="1671156" cy="1456446"/>
          </a:xfrm>
          <a:prstGeom prst="rect">
            <a:avLst/>
          </a:prstGeom>
        </p:spPr>
      </p:pic>
      <p:sp>
        <p:nvSpPr>
          <p:cNvPr id="6" name="TextBox 13">
            <a:extLst>
              <a:ext uri="{FF2B5EF4-FFF2-40B4-BE49-F238E27FC236}">
                <a16:creationId xmlns:a16="http://schemas.microsoft.com/office/drawing/2014/main" id="{F14D9E80-F553-75DD-FB91-BB1D96EA983D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체험 활동을 준비해요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2DBA9CA5-CA6D-EE33-13B1-FAC9BB57B77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90799" y="6239824"/>
            <a:ext cx="13468696" cy="568745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6ADAFE-CB5B-397A-3E61-80C916E4C664}"/>
              </a:ext>
            </a:extLst>
          </p:cNvPr>
          <p:cNvSpPr txBox="1"/>
          <p:nvPr/>
        </p:nvSpPr>
        <p:spPr>
          <a:xfrm>
            <a:off x="10586960" y="9372600"/>
            <a:ext cx="16167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위치</a:t>
            </a:r>
            <a:endParaRPr lang="en-US" altLang="ko-KR" sz="30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30155F-C2B0-59F3-B76A-1AD9A6CC15B7}"/>
              </a:ext>
            </a:extLst>
          </p:cNvPr>
          <p:cNvSpPr txBox="1"/>
          <p:nvPr/>
        </p:nvSpPr>
        <p:spPr>
          <a:xfrm>
            <a:off x="12649200" y="9372600"/>
            <a:ext cx="16167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교통편</a:t>
            </a:r>
            <a:endParaRPr lang="en-US" altLang="ko-KR" sz="30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E5C059-1A2F-4F0E-DCC3-0A0812188E27}"/>
              </a:ext>
            </a:extLst>
          </p:cNvPr>
          <p:cNvSpPr txBox="1"/>
          <p:nvPr/>
        </p:nvSpPr>
        <p:spPr>
          <a:xfrm>
            <a:off x="14653567" y="9372600"/>
            <a:ext cx="16167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휴관일</a:t>
            </a:r>
            <a:endParaRPr lang="en-US" altLang="ko-KR" sz="30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8146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FB0853-9FC8-D28D-13C6-FB7D0AF0E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9594325-06EB-213F-AE51-2DF60CC1F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17856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C79C4F27-A13B-2849-B609-880118C63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8B49C3A6-42F5-9715-FB1A-7073B4011265}"/>
              </a:ext>
            </a:extLst>
          </p:cNvPr>
          <p:cNvSpPr txBox="1"/>
          <p:nvPr/>
        </p:nvSpPr>
        <p:spPr>
          <a:xfrm>
            <a:off x="5262233" y="4975267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체험 활동을 하는 과정을 알아보며 밑줄 친 부분을 채워 봅시다</a:t>
            </a: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3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7D1B3CF0-70A5-7E64-70CB-01CB187AD7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A489524D-F0F4-2AA7-2B72-D0D13A98F7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E0799AC9-5321-4CA7-BC45-85AE6D7D01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75C79708-6DA9-D130-D35D-BD0A9EAEC8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86A3CAF5-AB8A-CC92-7B0D-35EF61741A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1566BD35-C4CB-F21A-4C81-E29DD995A03C}"/>
              </a:ext>
            </a:extLst>
          </p:cNvPr>
          <p:cNvSpPr txBox="1"/>
          <p:nvPr/>
        </p:nvSpPr>
        <p:spPr>
          <a:xfrm>
            <a:off x="5155630" y="2591913"/>
            <a:ext cx="10820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5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체험 활동 과정을 알아보아요</a:t>
            </a:r>
            <a:endParaRPr lang="en-US" sz="75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350DD32B-D6DE-8E7E-17E8-17E6442528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D956C973-979A-E87C-9128-68AB93D9A9FA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pic>
        <p:nvPicPr>
          <p:cNvPr id="8" name="그림 7" descr="텍스트, 폰트, 로고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1FCEA5F-038F-714E-F2AD-EE83A7876B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6323" y="2792493"/>
            <a:ext cx="1671156" cy="1456446"/>
          </a:xfrm>
          <a:prstGeom prst="rect">
            <a:avLst/>
          </a:prstGeom>
        </p:spPr>
      </p:pic>
      <p:sp>
        <p:nvSpPr>
          <p:cNvPr id="6" name="TextBox 13">
            <a:extLst>
              <a:ext uri="{FF2B5EF4-FFF2-40B4-BE49-F238E27FC236}">
                <a16:creationId xmlns:a16="http://schemas.microsoft.com/office/drawing/2014/main" id="{F50C907F-B072-6337-97FB-FCD061EA297D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체험 활동을 준비해요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B170B0-B993-E677-E8F5-9CBE4B0BFE2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31695" y="6579554"/>
            <a:ext cx="14035904" cy="5229136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180659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344</Words>
  <Application>Microsoft Office PowerPoint</Application>
  <PresentationFormat>사용자 지정</PresentationFormat>
  <Paragraphs>84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2" baseType="lpstr">
      <vt:lpstr>Tilt Warp Regular</vt:lpstr>
      <vt:lpstr>Calibri</vt:lpstr>
      <vt:lpstr>나눔고딕</vt:lpstr>
      <vt:lpstr>Arial</vt:lpstr>
      <vt:lpstr>나눔스퀘어 ExtraBold</vt:lpstr>
      <vt:lpstr>한컴 말랑말랑 Bold</vt:lpstr>
      <vt:lpstr>나눔고딕 ExtraBold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박윤선</cp:lastModifiedBy>
  <cp:revision>133</cp:revision>
  <dcterms:created xsi:type="dcterms:W3CDTF">2006-08-16T00:00:00Z</dcterms:created>
  <dcterms:modified xsi:type="dcterms:W3CDTF">2026-04-20T05:54:24Z</dcterms:modified>
</cp:coreProperties>
</file>