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361" r:id="rId5"/>
    <p:sldId id="364" r:id="rId6"/>
    <p:sldId id="363" r:id="rId7"/>
    <p:sldId id="362" r:id="rId8"/>
    <p:sldId id="365" r:id="rId9"/>
    <p:sldId id="321" r:id="rId10"/>
    <p:sldId id="262" r:id="rId11"/>
  </p:sldIdLst>
  <p:sldSz cx="24384000" cy="13716000"/>
  <p:notesSz cx="6858000" cy="9144000"/>
  <p:embeddedFontLst>
    <p:embeddedFont>
      <p:font typeface="Tilt Warp Regular" panose="020B0600000101010101" charset="0"/>
      <p:regular r:id="rId13"/>
    </p:embeddedFont>
    <p:embeddedFont>
      <p:font typeface="나눔고딕" panose="020D0604000000000000" pitchFamily="50" charset="-127"/>
      <p:regular r:id="rId14"/>
      <p:bold r:id="rId15"/>
    </p:embeddedFont>
    <p:embeddedFont>
      <p:font typeface="나눔고딕 ExtraBold" panose="020D0904000000000000" pitchFamily="50" charset="-127"/>
      <p:bold r:id="rId16"/>
    </p:embeddedFont>
    <p:embeddedFont>
      <p:font typeface="나눔스퀘어 ExtraBold" panose="020B0600000101010101" pitchFamily="50" charset="-127"/>
      <p:bold r:id="rId17"/>
    </p:embeddedFont>
    <p:embeddedFont>
      <p:font typeface="맑은 고딕" panose="020B0503020000020004" pitchFamily="50" charset="-127"/>
      <p:regular r:id="rId18"/>
      <p:bold r:id="rId19"/>
    </p:embeddedFont>
    <p:embeddedFont>
      <p:font typeface="한컴 말랑말랑 Bold" panose="020F0803000000000000" pitchFamily="50" charset="-127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34E"/>
    <a:srgbClr val="FFEDC5"/>
    <a:srgbClr val="FFF7DF"/>
    <a:srgbClr val="FFF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954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89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1067A-96EA-49BD-A0A0-CFE21A29FD75}" type="datetimeFigureOut">
              <a:rPr lang="ko-KR" altLang="en-US" smtClean="0"/>
              <a:t>2026-04-21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DB5E3-5A60-4640-AA6B-C9926F7A0C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867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9.png"/><Relationship Id="rId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33500"/>
            <a:ext cx="21488400" cy="11049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05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9800" y="8331200"/>
            <a:ext cx="5638800" cy="472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200" y="3441700"/>
            <a:ext cx="4737100" cy="4000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600000">
            <a:off x="3136900" y="10325100"/>
            <a:ext cx="4864100" cy="3543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00" y="85598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225000" y="6858000"/>
            <a:ext cx="1651000" cy="116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800" y="787400"/>
            <a:ext cx="1600200" cy="1905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alphaModFix amt="30000"/>
          </a:blip>
          <a:stretch>
            <a:fillRect/>
          </a:stretch>
        </p:blipFill>
        <p:spPr>
          <a:xfrm>
            <a:off x="3575050" y="8331200"/>
            <a:ext cx="17233900" cy="5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7800" y="10579100"/>
            <a:ext cx="698500" cy="736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63000" y="5842000"/>
            <a:ext cx="698500" cy="736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altLang="ko-KR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42000" y="4025900"/>
            <a:ext cx="12725400" cy="1689100"/>
          </a:xfrm>
          <a:prstGeom prst="rect">
            <a:avLst/>
          </a:prstGeom>
        </p:spPr>
        <p:txBody>
          <a:bodyPr lIns="0" tIns="186262" rIns="0" bIns="186262" rtlCol="0" anchor="ctr"/>
          <a:lstStyle/>
          <a:p>
            <a:pPr lvl="0" algn="ctr">
              <a:lnSpc>
                <a:spcPct val="83000"/>
              </a:lnSpc>
            </a:pPr>
            <a:endParaRPr lang="en-US" sz="7333" b="0" i="0" u="none" strike="noStrike" cap="all" spc="-200" dirty="0">
              <a:solidFill>
                <a:srgbClr val="67635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rtel Sans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810000" y="5715000"/>
            <a:ext cx="16764000" cy="2273300"/>
          </a:xfrm>
          <a:prstGeom prst="rect">
            <a:avLst/>
          </a:prstGeom>
        </p:spPr>
        <p:txBody>
          <a:bodyPr lIns="0" tIns="203195" rIns="0" bIns="203195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10500" cap="all" spc="-2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일의 가치를 찾아요</a:t>
            </a:r>
            <a:endParaRPr lang="en-US" sz="10500" cap="all" spc="-2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Extra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11550" y="9118600"/>
            <a:ext cx="17360900" cy="762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15</a:t>
            </a:r>
            <a:r>
              <a:rPr lang="ko-KR" alt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차시</a:t>
            </a:r>
            <a:endParaRPr lang="en-US" sz="3199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06" y="93345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6273" y="5815558"/>
            <a:ext cx="7112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7773" y="3847058"/>
            <a:ext cx="1117600" cy="133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60000">
            <a:off x="19540173" y="6755358"/>
            <a:ext cx="11938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531" y="5815558"/>
            <a:ext cx="711200" cy="762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9631" y="3847058"/>
            <a:ext cx="1117600" cy="1333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60000">
            <a:off x="3181031" y="6755358"/>
            <a:ext cx="1193800" cy="850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152" y="4442432"/>
            <a:ext cx="12204700" cy="397320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236604" y="4686058"/>
            <a:ext cx="11441796" cy="343535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/>
            <a:r>
              <a:rPr lang="ko-KR" altLang="en-US" sz="66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직업을 통해 실현할 수 있는</a:t>
            </a:r>
          </a:p>
          <a:p>
            <a:pPr lvl="0" algn="ctr"/>
            <a:r>
              <a:rPr lang="ko-KR" altLang="en-US" sz="66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긍정적 가치를 알 수 있었나요</a:t>
            </a:r>
            <a:r>
              <a:rPr lang="en-US" altLang="ko-KR" sz="66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?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09700" y="10502900"/>
            <a:ext cx="5664200" cy="47879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600000">
            <a:off x="3289300" y="11379200"/>
            <a:ext cx="5600700" cy="4076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29500" y="10502900"/>
            <a:ext cx="5664200" cy="47879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00000">
            <a:off x="15506700" y="11379200"/>
            <a:ext cx="5600700" cy="407670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6814800" y="9474200"/>
            <a:ext cx="6350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c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90178504-58BC-FF35-1C8B-F0CF104FAFF9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0">
            <a:off x="-800100" y="10109200"/>
            <a:ext cx="5753100" cy="4191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200" y="8597900"/>
            <a:ext cx="698500" cy="736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0" y="70993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1600" y="5458278"/>
            <a:ext cx="17500600" cy="35333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673600" y="5661480"/>
            <a:ext cx="15976600" cy="293642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ct val="124499"/>
              </a:lnSpc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직업을 통해 실현할 수 있는</a:t>
            </a:r>
            <a:endParaRPr lang="en-US" altLang="ko-KR" sz="7000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Bold"/>
            </a:endParaRPr>
          </a:p>
          <a:p>
            <a:pPr algn="ctr">
              <a:lnSpc>
                <a:spcPct val="124499"/>
              </a:lnSpc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긍정적 가치를 알 수 있다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.</a:t>
            </a:r>
            <a:endParaRPr lang="en-US" sz="7000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43688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endParaRPr lang="en-US" sz="2933" b="0" i="0" u="none" strike="noStrike" cap="all" dirty="0">
              <a:solidFill>
                <a:srgbClr val="FFFFFF"/>
              </a:solidFill>
              <a:latin typeface="Tilt Warp Regular"/>
              <a:ea typeface="Tilt Warp Regular"/>
              <a:cs typeface="Tilt Warp Regular"/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5300" y="2489200"/>
            <a:ext cx="698500" cy="7366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631400" y="3378200"/>
            <a:ext cx="1384300" cy="977900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135636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8</a:t>
            </a:r>
          </a:p>
        </p:txBody>
      </p:sp>
      <p:pic>
        <p:nvPicPr>
          <p:cNvPr id="52" name="Picture 10">
            <a:extLst>
              <a:ext uri="{FF2B5EF4-FFF2-40B4-BE49-F238E27FC236}">
                <a16:creationId xmlns:a16="http://schemas.microsoft.com/office/drawing/2014/main" id="{12F895CA-31B0-3845-A294-61B0BCADD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600" y="2817368"/>
            <a:ext cx="3429000" cy="1104900"/>
          </a:xfrm>
          <a:prstGeom prst="rect">
            <a:avLst/>
          </a:prstGeom>
        </p:spPr>
      </p:pic>
      <p:sp>
        <p:nvSpPr>
          <p:cNvPr id="45" name="TextBox 7">
            <a:extLst>
              <a:ext uri="{FF2B5EF4-FFF2-40B4-BE49-F238E27FC236}">
                <a16:creationId xmlns:a16="http://schemas.microsoft.com/office/drawing/2014/main" id="{D8AFB3F3-EB86-240D-8ADB-1A8F21136447}"/>
              </a:ext>
            </a:extLst>
          </p:cNvPr>
          <p:cNvSpPr txBox="1"/>
          <p:nvPr/>
        </p:nvSpPr>
        <p:spPr>
          <a:xfrm>
            <a:off x="4572000" y="3028461"/>
            <a:ext cx="2436586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학습 목표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9449E6C5-0E76-B139-B15B-BA0C5D615056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altLang="ko-KR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DA1FBB9-F597-46AC-1E2C-E54358BC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0808A3B-3349-4272-656E-FF5F9150A61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155630" y="2591913"/>
            <a:ext cx="133101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일의 가치를 찾아요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8A08236-1B98-2962-FAEC-9DB9AA371A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22A4F85-2271-7DA8-F997-535C431667C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62233" y="4953000"/>
            <a:ext cx="13406768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진로 가치 카드에 쓰인 가치 중 가장 중요하다고 생각하는 가치 세 개와 중요하게 생각하는 이유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관련 직업을 써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CD4D3097-DBED-45E1-A2E3-7107729264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A805CB76-7597-96C3-446A-EFA42BEC6437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A23DAE05-0522-BC06-5103-95B0B30A3F58}"/>
              </a:ext>
            </a:extLst>
          </p:cNvPr>
          <p:cNvGrpSpPr/>
          <p:nvPr/>
        </p:nvGrpSpPr>
        <p:grpSpPr>
          <a:xfrm>
            <a:off x="13563600" y="5538865"/>
            <a:ext cx="1895927" cy="600305"/>
            <a:chOff x="7893057" y="50130"/>
            <a:chExt cx="1340605" cy="70323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B001C3D2-7EC7-B91B-7221-BCD7A25C0873}"/>
                </a:ext>
              </a:extLst>
            </p:cNvPr>
            <p:cNvSpPr/>
            <p:nvPr/>
          </p:nvSpPr>
          <p:spPr>
            <a:xfrm>
              <a:off x="7893057" y="50130"/>
              <a:ext cx="1340605" cy="70323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8F63A4-15C1-1150-4F5C-BCE780E513AC}"/>
                </a:ext>
              </a:extLst>
            </p:cNvPr>
            <p:cNvSpPr txBox="1"/>
            <p:nvPr/>
          </p:nvSpPr>
          <p:spPr>
            <a:xfrm>
              <a:off x="7958999" y="95281"/>
              <a:ext cx="1208721" cy="612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활동 카드</a:t>
              </a:r>
              <a:endParaRPr lang="ko-KR" altLang="en-US" sz="2800" b="1" spc="-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</p:grpSp>
      <p:pic>
        <p:nvPicPr>
          <p:cNvPr id="19" name="그림 18">
            <a:extLst>
              <a:ext uri="{FF2B5EF4-FFF2-40B4-BE49-F238E27FC236}">
                <a16:creationId xmlns:a16="http://schemas.microsoft.com/office/drawing/2014/main" id="{A655A824-BC4E-DDD9-5742-EF942A8A31C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948" y="6686935"/>
            <a:ext cx="14251631" cy="51452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61EF61-5E45-EF89-6816-ED0373266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5DF8FC3-00E4-AA3B-37A9-69B6CDE29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217917A-429E-0C2C-677F-C5DA40898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D4930272-98DA-1BFA-CD19-76D53ACDF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CFEF957-2F9B-A096-683C-5884103B71F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C4555BC6-F73E-3B9A-2DE8-0EEAD4B56D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B59C14EF-6113-0BC4-351C-9E7BFE873F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29DCCC9A-7D9F-2D4E-AFB9-C2647C9045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1B991AA0-C1F7-7C73-75C0-0E3189F4D2F3}"/>
              </a:ext>
            </a:extLst>
          </p:cNvPr>
          <p:cNvSpPr txBox="1"/>
          <p:nvPr/>
        </p:nvSpPr>
        <p:spPr>
          <a:xfrm>
            <a:off x="5155630" y="2591913"/>
            <a:ext cx="133101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일의 가치를 찾아요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5662C1F8-1A0D-5FA0-D1C1-DB13DF3485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4BF76DC9-627D-7A62-4965-9CF6BEE0D9B3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019034A-6B60-F3D7-76B6-BC484D307C57}"/>
              </a:ext>
            </a:extLst>
          </p:cNvPr>
          <p:cNvSpPr txBox="1"/>
          <p:nvPr/>
        </p:nvSpPr>
        <p:spPr>
          <a:xfrm>
            <a:off x="5262233" y="4953000"/>
            <a:ext cx="13406768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진로 가치 카드에 쓰인 가치 중 가장 중요하다고 생각하는 가치 세 개와 중요하게 생각하는 이유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관련 직업을 써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93BE7BC6-E90F-2743-606B-FF8889A7C5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7B1EDA38-07F2-8F2E-0F2F-95626B40E2F4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D835961-303F-B689-2B85-CE3772C20B25}"/>
              </a:ext>
            </a:extLst>
          </p:cNvPr>
          <p:cNvGrpSpPr/>
          <p:nvPr/>
        </p:nvGrpSpPr>
        <p:grpSpPr>
          <a:xfrm>
            <a:off x="13563600" y="5538865"/>
            <a:ext cx="1895927" cy="600305"/>
            <a:chOff x="7893057" y="50130"/>
            <a:chExt cx="1340605" cy="70323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10183371-DAF7-92DB-5923-57F8780543D3}"/>
                </a:ext>
              </a:extLst>
            </p:cNvPr>
            <p:cNvSpPr/>
            <p:nvPr/>
          </p:nvSpPr>
          <p:spPr>
            <a:xfrm>
              <a:off x="7893057" y="50130"/>
              <a:ext cx="1340605" cy="70323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C53C41C-BB5E-C165-094A-87EAD6B001D2}"/>
                </a:ext>
              </a:extLst>
            </p:cNvPr>
            <p:cNvSpPr txBox="1"/>
            <p:nvPr/>
          </p:nvSpPr>
          <p:spPr>
            <a:xfrm>
              <a:off x="7958999" y="95281"/>
              <a:ext cx="1208721" cy="612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활동 카드</a:t>
              </a:r>
              <a:endParaRPr lang="ko-KR" altLang="en-US" sz="2800" b="1" spc="-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</p:grpSp>
      <p:pic>
        <p:nvPicPr>
          <p:cNvPr id="19" name="그림 18">
            <a:extLst>
              <a:ext uri="{FF2B5EF4-FFF2-40B4-BE49-F238E27FC236}">
                <a16:creationId xmlns:a16="http://schemas.microsoft.com/office/drawing/2014/main" id="{EAB05507-822E-00B2-C282-60415D26AD7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948" y="6686935"/>
            <a:ext cx="14251631" cy="514528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37D5F0B-3CFF-E7F7-28BB-D84723B270A1}"/>
              </a:ext>
            </a:extLst>
          </p:cNvPr>
          <p:cNvSpPr txBox="1"/>
          <p:nvPr/>
        </p:nvSpPr>
        <p:spPr>
          <a:xfrm>
            <a:off x="6019800" y="8204344"/>
            <a:ext cx="28955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봉사</a:t>
            </a:r>
            <a:endParaRPr lang="en-US" altLang="ko-KR" sz="32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B45E89-3C06-CAA6-8124-98EB0E4C7E27}"/>
              </a:ext>
            </a:extLst>
          </p:cNvPr>
          <p:cNvSpPr txBox="1"/>
          <p:nvPr/>
        </p:nvSpPr>
        <p:spPr>
          <a:xfrm>
            <a:off x="10154112" y="7958122"/>
            <a:ext cx="53054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도움이 필요한 사람에게 손을 내미는 것이 중요하기 때문이다</a:t>
            </a:r>
            <a:r>
              <a:rPr lang="en-US" altLang="ko-KR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CFF6BD-BDAF-D64A-7E2E-668EB85B107B}"/>
              </a:ext>
            </a:extLst>
          </p:cNvPr>
          <p:cNvSpPr txBox="1"/>
          <p:nvPr/>
        </p:nvSpPr>
        <p:spPr>
          <a:xfrm>
            <a:off x="6019800" y="9448800"/>
            <a:ext cx="28955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능력 발휘</a:t>
            </a:r>
            <a:endParaRPr lang="en-US" altLang="ko-KR" sz="32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286086-E494-FE36-F0CD-C07BE4CB4CB4}"/>
              </a:ext>
            </a:extLst>
          </p:cNvPr>
          <p:cNvSpPr txBox="1"/>
          <p:nvPr/>
        </p:nvSpPr>
        <p:spPr>
          <a:xfrm>
            <a:off x="6019800" y="10668000"/>
            <a:ext cx="28955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도전</a:t>
            </a:r>
            <a:endParaRPr lang="en-US" altLang="ko-KR" sz="32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862E54-7F53-9EC6-3309-07AECEB1D10E}"/>
              </a:ext>
            </a:extLst>
          </p:cNvPr>
          <p:cNvSpPr txBox="1"/>
          <p:nvPr/>
        </p:nvSpPr>
        <p:spPr>
          <a:xfrm>
            <a:off x="10154112" y="9175040"/>
            <a:ext cx="53054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일을 통해 나의 능력을 맘껏 펼쳐보고 싶다</a:t>
            </a:r>
            <a:r>
              <a:rPr lang="en-US" altLang="ko-KR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C1AD91-AE83-CDE8-F97F-062DDA2B9569}"/>
              </a:ext>
            </a:extLst>
          </p:cNvPr>
          <p:cNvSpPr txBox="1"/>
          <p:nvPr/>
        </p:nvSpPr>
        <p:spPr>
          <a:xfrm>
            <a:off x="10154112" y="10391958"/>
            <a:ext cx="53054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어렵더라도 도전하는 것이 중요하다고 생각하기 때문이다</a:t>
            </a:r>
            <a:r>
              <a:rPr lang="en-US" altLang="ko-KR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30F07D5-C95B-41A7-83DD-EEF9A97977A7}"/>
              </a:ext>
            </a:extLst>
          </p:cNvPr>
          <p:cNvSpPr txBox="1"/>
          <p:nvPr/>
        </p:nvSpPr>
        <p:spPr>
          <a:xfrm>
            <a:off x="16154400" y="7958122"/>
            <a:ext cx="25724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소방관</a:t>
            </a:r>
            <a:r>
              <a:rPr lang="en-US" altLang="ko-KR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</a:t>
            </a:r>
          </a:p>
          <a:p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사회 </a:t>
            </a:r>
            <a:r>
              <a:rPr lang="ko-KR" altLang="en-US" sz="3200" spc="-150" dirty="0" err="1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복지사</a:t>
            </a:r>
            <a:endParaRPr lang="en-US" altLang="ko-KR" sz="32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F62820-0D35-18F7-14E7-D7F855385447}"/>
              </a:ext>
            </a:extLst>
          </p:cNvPr>
          <p:cNvSpPr txBox="1"/>
          <p:nvPr/>
        </p:nvSpPr>
        <p:spPr>
          <a:xfrm>
            <a:off x="16154400" y="9195392"/>
            <a:ext cx="30515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평론가</a:t>
            </a:r>
            <a:r>
              <a:rPr lang="en-US" altLang="ko-KR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</a:t>
            </a:r>
          </a:p>
          <a:p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가상 현실 전문가</a:t>
            </a:r>
            <a:endParaRPr lang="en-US" altLang="ko-KR" sz="32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27C09E-B62A-0875-6B68-B540FA835A18}"/>
              </a:ext>
            </a:extLst>
          </p:cNvPr>
          <p:cNvSpPr txBox="1"/>
          <p:nvPr/>
        </p:nvSpPr>
        <p:spPr>
          <a:xfrm>
            <a:off x="16154401" y="10432662"/>
            <a:ext cx="3657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극지 탐험가</a:t>
            </a:r>
            <a:r>
              <a:rPr lang="en-US" altLang="ko-KR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</a:t>
            </a:r>
          </a:p>
          <a:p>
            <a:r>
              <a:rPr lang="ko-KR" altLang="en-US" sz="3200" spc="-150" dirty="0" err="1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크라우드</a:t>
            </a:r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3200" spc="-150" dirty="0" err="1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펀딩</a:t>
            </a:r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매니저</a:t>
            </a:r>
            <a:endParaRPr lang="en-US" altLang="ko-KR" sz="32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006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BF613C-B5AF-987C-1D3E-54757A1C1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094B265-AB20-308D-DA0B-0FAEB1B80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7D5509A-41DE-F372-77D2-0FABF7168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86019D81-C0B7-30FA-2687-0ABB4E17E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1B9EC93-990B-22E5-F987-A3971151E2F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C21828AD-89FA-DBBF-0146-75CD4B93C5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A3ED1DD0-1294-FEF4-0B99-2772695782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451E5A05-32D9-2DB2-5C15-2399DECE09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A7EEA4AD-4D71-3C73-51E1-207ECF139B56}"/>
              </a:ext>
            </a:extLst>
          </p:cNvPr>
          <p:cNvSpPr txBox="1"/>
          <p:nvPr/>
        </p:nvSpPr>
        <p:spPr>
          <a:xfrm>
            <a:off x="5155630" y="2591913"/>
            <a:ext cx="133101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일의 가치를 찾아요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7BC57529-786D-858B-D01D-8513E2FA50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78FF8E9E-BD83-ACF0-AC54-BB15963096F5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CAB7A2C-3CE2-49BD-4BD9-1B8E9E3F46C6}"/>
              </a:ext>
            </a:extLst>
          </p:cNvPr>
          <p:cNvSpPr txBox="1"/>
          <p:nvPr/>
        </p:nvSpPr>
        <p:spPr>
          <a:xfrm>
            <a:off x="5262233" y="4953000"/>
            <a:ext cx="13406768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내가 꿈꾸는 직업과 그 직업과 관련된 가치를 쓴 후 위에서 쓴 내용과 비교해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 </a:t>
            </a: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두 가치가 </a:t>
            </a:r>
            <a:r>
              <a:rPr lang="ko-KR" altLang="en-US" sz="3500" b="0" i="0" u="none" strike="noStrike" spc="-150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같은가요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?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E0B4A0E1-73C0-3DA4-CAB5-93B16E424D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05DB8D1D-8A6E-C0B4-77A7-A515B3EF5872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F3350DD-7089-751D-D27C-1EB50476D94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3463" y="6609861"/>
            <a:ext cx="14184308" cy="534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65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988A75-E8D7-A762-B42C-F7882A69B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3EB6C32-F361-00CB-AF36-1CF93B1AA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5251813-2F29-D453-B046-4C48DB0B8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A4D52B86-75A9-F2BE-8DEC-48115EE2F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F1BD15A-0BD9-3939-0C08-FDEC498D41D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EB63E83C-905E-0F8C-27F9-58E52BCA6C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BC8CF4F6-CD71-58FD-04DE-6CE9047E5F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AD143DB1-7155-BF34-8742-DC015242DF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31825F48-79FF-1845-E29B-CCEE2D9E0C2B}"/>
              </a:ext>
            </a:extLst>
          </p:cNvPr>
          <p:cNvSpPr txBox="1"/>
          <p:nvPr/>
        </p:nvSpPr>
        <p:spPr>
          <a:xfrm>
            <a:off x="5155630" y="2591913"/>
            <a:ext cx="133101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일의 가치를 찾아요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B634CBF0-9A43-4F10-2928-21364E3D83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DD1F6C89-4A34-EC0D-B838-0D0CC139638E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24C7D4B-C296-E7CD-2BA0-076670C4A077}"/>
              </a:ext>
            </a:extLst>
          </p:cNvPr>
          <p:cNvSpPr txBox="1"/>
          <p:nvPr/>
        </p:nvSpPr>
        <p:spPr>
          <a:xfrm>
            <a:off x="5262233" y="4953000"/>
            <a:ext cx="13406768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내가 꿈꾸는 직업과 그 직업과 관련된 가치를 쓴 후 위에서 쓴 내용과 비교해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 </a:t>
            </a: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두 가치가 </a:t>
            </a:r>
            <a:r>
              <a:rPr lang="ko-KR" altLang="en-US" sz="3500" b="0" i="0" u="none" strike="noStrike" spc="-150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같은가요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?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D51372A1-A937-04A6-FE94-21297A1043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0B857418-E9AB-B580-8C35-62DA215D3449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7980CC7-A28D-E33B-F103-91ADB00878AB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3463" y="6609861"/>
            <a:ext cx="14184308" cy="5340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A1639D-8834-1EA9-5238-806D6BE82CB1}"/>
              </a:ext>
            </a:extLst>
          </p:cNvPr>
          <p:cNvSpPr txBox="1"/>
          <p:nvPr/>
        </p:nvSpPr>
        <p:spPr>
          <a:xfrm>
            <a:off x="6629402" y="9448800"/>
            <a:ext cx="28955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태권도 선수</a:t>
            </a:r>
            <a:endParaRPr lang="en-US" altLang="ko-KR" sz="36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243C8-8DD3-EA8C-4C3D-728A8DE062D8}"/>
              </a:ext>
            </a:extLst>
          </p:cNvPr>
          <p:cNvSpPr txBox="1"/>
          <p:nvPr/>
        </p:nvSpPr>
        <p:spPr>
          <a:xfrm>
            <a:off x="14478000" y="9448800"/>
            <a:ext cx="28955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사회적 인정</a:t>
            </a:r>
            <a:endParaRPr lang="en-US" altLang="ko-KR" sz="36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4973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3D03B3-1BDF-B7F8-C9CB-4A9F25930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3064FD8-CADB-6725-4CE9-66D147893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8F77277-4F85-E6F5-5FF9-9BA8F78E0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A6B4E508-A39C-ED04-17AD-96B94143C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7B5C8F3-0307-CD12-2D09-D05535C31C3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90CA2A46-067E-DA8C-DCC7-478581F549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BED1B7DA-CE0E-4AC6-07DE-A14FADA29E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D323016A-C6F0-64FA-324D-805DDF5BF5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10B026C5-513E-77C1-A6EA-F0232F9F8BCB}"/>
              </a:ext>
            </a:extLst>
          </p:cNvPr>
          <p:cNvSpPr txBox="1"/>
          <p:nvPr/>
        </p:nvSpPr>
        <p:spPr>
          <a:xfrm>
            <a:off x="5155630" y="2591913"/>
            <a:ext cx="133101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일의 가치를 찾아요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A4A4655B-F86D-4B69-EE68-185078839F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089FD4BE-B777-E750-2674-3E56480490C7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51C220A-293F-A951-A115-E31EC0B5B5E1}"/>
              </a:ext>
            </a:extLst>
          </p:cNvPr>
          <p:cNvSpPr txBox="1"/>
          <p:nvPr/>
        </p:nvSpPr>
        <p:spPr>
          <a:xfrm>
            <a:off x="5262233" y="4953000"/>
            <a:ext cx="13406768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자신의 직업에 보람을 느끼는 사람들에 대해 조사하고 친구들과 이야기해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7C819263-BF95-2370-4B30-7BEDFE3BB0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559A35D3-67D2-2970-C5EA-F168349D2114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BEE3D9DB-CA8C-637B-99E5-68AC1FBAF75B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1314" y="7022081"/>
            <a:ext cx="15316200" cy="425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07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F8BAB0-8D70-D8CD-196E-E1D832B9E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4B5CAF5-8DCE-BCF3-6258-DFB65F2BC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263A054-8549-48BC-09B1-209C1D06E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999B333A-CEFD-1D11-D0C2-560265B71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67C01838-7B65-F609-63F1-10A717DF9B9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E7DA9A56-2F46-998F-1C0C-940C61D9C6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36B94EDC-B383-56D9-2E3B-D3B205301C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D769568C-9B81-FF41-F820-A5E3BCA761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858515D5-6677-C7D1-C83C-FEB1DFD6D529}"/>
              </a:ext>
            </a:extLst>
          </p:cNvPr>
          <p:cNvSpPr txBox="1"/>
          <p:nvPr/>
        </p:nvSpPr>
        <p:spPr>
          <a:xfrm>
            <a:off x="5155630" y="2591913"/>
            <a:ext cx="133101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일의 가치를 찾아요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0DAB8C16-FC45-0C20-752D-67FC0BA09A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004DCB4B-DE61-871E-BE42-1CC784AEAFE1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0E45E7A-54CB-FFBC-1DBE-A5DE0960E881}"/>
              </a:ext>
            </a:extLst>
          </p:cNvPr>
          <p:cNvSpPr txBox="1"/>
          <p:nvPr/>
        </p:nvSpPr>
        <p:spPr>
          <a:xfrm>
            <a:off x="5262233" y="4953000"/>
            <a:ext cx="13406768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자신의 직업에 보람을 느끼는 사람들에 대해 조사하고 친구들과 이야기해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8D12ED36-1993-4678-F689-78B355B9D0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E9A9778C-C4D3-B9E8-AE60-938FF327581E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31CC3992-E55A-4BD7-8BAB-183194D23C0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1314" y="7022081"/>
            <a:ext cx="15316200" cy="425551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CA2B3E9-8ADF-16D0-4743-0DF3CE527135}"/>
              </a:ext>
            </a:extLst>
          </p:cNvPr>
          <p:cNvSpPr txBox="1"/>
          <p:nvPr/>
        </p:nvSpPr>
        <p:spPr>
          <a:xfrm>
            <a:off x="5181602" y="8269069"/>
            <a:ext cx="28955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아버지</a:t>
            </a:r>
            <a:endParaRPr lang="en-US" altLang="ko-KR" sz="36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8FDA24-F848-F9A6-B081-B00B9C752939}"/>
              </a:ext>
            </a:extLst>
          </p:cNvPr>
          <p:cNvSpPr txBox="1"/>
          <p:nvPr/>
        </p:nvSpPr>
        <p:spPr>
          <a:xfrm>
            <a:off x="8915116" y="8269069"/>
            <a:ext cx="28955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회사원</a:t>
            </a:r>
            <a:endParaRPr lang="en-US" altLang="ko-KR" sz="36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0C9905-02F3-3B25-3347-584A9B1CD822}"/>
              </a:ext>
            </a:extLst>
          </p:cNvPr>
          <p:cNvSpPr txBox="1"/>
          <p:nvPr/>
        </p:nvSpPr>
        <p:spPr>
          <a:xfrm>
            <a:off x="12787458" y="8269069"/>
            <a:ext cx="7100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가족의 안락함</a:t>
            </a:r>
            <a:endParaRPr lang="en-US" altLang="ko-KR" sz="36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D1EE5E-7C19-5EE8-014B-A024F6DD1E5F}"/>
              </a:ext>
            </a:extLst>
          </p:cNvPr>
          <p:cNvSpPr txBox="1"/>
          <p:nvPr/>
        </p:nvSpPr>
        <p:spPr>
          <a:xfrm>
            <a:off x="5181602" y="9296400"/>
            <a:ext cx="28955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어머니</a:t>
            </a:r>
            <a:endParaRPr lang="en-US" altLang="ko-KR" sz="36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0BAE5E-4D14-7D9D-6EA4-AC0FB8F6FA82}"/>
              </a:ext>
            </a:extLst>
          </p:cNvPr>
          <p:cNvSpPr txBox="1"/>
          <p:nvPr/>
        </p:nvSpPr>
        <p:spPr>
          <a:xfrm>
            <a:off x="8915116" y="9296400"/>
            <a:ext cx="28955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유치원 교사</a:t>
            </a:r>
            <a:endParaRPr lang="en-US" altLang="ko-KR" sz="36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A304CA-1614-8F76-2DAC-1B2AD6ABA4A4}"/>
              </a:ext>
            </a:extLst>
          </p:cNvPr>
          <p:cNvSpPr txBox="1"/>
          <p:nvPr/>
        </p:nvSpPr>
        <p:spPr>
          <a:xfrm>
            <a:off x="12787458" y="9296400"/>
            <a:ext cx="7100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일하는 보람과 즐거움</a:t>
            </a:r>
            <a:endParaRPr lang="en-US" altLang="ko-KR" sz="36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27ABF7-2ECC-FF79-463D-DAE2E689CAC8}"/>
              </a:ext>
            </a:extLst>
          </p:cNvPr>
          <p:cNvSpPr txBox="1"/>
          <p:nvPr/>
        </p:nvSpPr>
        <p:spPr>
          <a:xfrm>
            <a:off x="5181602" y="10335067"/>
            <a:ext cx="28955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헬렌 </a:t>
            </a:r>
            <a:r>
              <a:rPr lang="ko-KR" altLang="en-US" sz="3600" spc="-150" dirty="0" err="1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켈러</a:t>
            </a:r>
            <a:endParaRPr lang="en-US" altLang="ko-KR" sz="36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554424-D962-C8D4-8734-16B4A895CB7C}"/>
              </a:ext>
            </a:extLst>
          </p:cNvPr>
          <p:cNvSpPr txBox="1"/>
          <p:nvPr/>
        </p:nvSpPr>
        <p:spPr>
          <a:xfrm>
            <a:off x="8915116" y="10335067"/>
            <a:ext cx="28955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교육자</a:t>
            </a:r>
            <a:endParaRPr lang="en-US" altLang="ko-KR" sz="36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A027D6-D23C-0EA9-AD1B-896B53D2C34A}"/>
              </a:ext>
            </a:extLst>
          </p:cNvPr>
          <p:cNvSpPr txBox="1"/>
          <p:nvPr/>
        </p:nvSpPr>
        <p:spPr>
          <a:xfrm>
            <a:off x="12787458" y="10335067"/>
            <a:ext cx="7100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도전하는 삶</a:t>
            </a:r>
            <a:endParaRPr lang="en-US" altLang="ko-KR" sz="36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5232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BAA634-C88F-A6A0-8369-9B3230A6C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9E837ED-A699-ED75-1836-A31ED2B54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DBC181A-2950-E419-936C-DA74BD3D2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65890E38-8CCF-410E-E984-B59948321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4C5590B1-CFC1-4D07-BD07-CAF0ED443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8ED3D7EE-580E-65D3-1BBB-F3111467ED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C28B2B2D-886F-7EE9-E9C6-C10F30B89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94407A3A-0DF3-47B5-F8A9-2CB05DE5E1F5}"/>
              </a:ext>
            </a:extLst>
          </p:cNvPr>
          <p:cNvSpPr txBox="1"/>
          <p:nvPr/>
        </p:nvSpPr>
        <p:spPr>
          <a:xfrm>
            <a:off x="5155630" y="2591913"/>
            <a:ext cx="12908408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일의 가치를 이해해요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E6E164BC-4297-DB2A-3E9A-A6AEC29F9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09E2158-F507-8597-98F7-134F7FE21666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9D94AC6-D079-8304-CCF7-936365B981B7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진로 가치 카드를 이용하여 보드 게임을 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C9BB1AD4-ECB2-9A2B-44A6-115597B4B2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DAE885E5-F375-123C-07AE-1EACFDA5C6BF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38B7D93-BE90-676D-58BE-5A91D49B8C5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A33C82C7-73B5-B5C9-7265-BE4CC5F4886B}"/>
              </a:ext>
            </a:extLst>
          </p:cNvPr>
          <p:cNvGrpSpPr/>
          <p:nvPr/>
        </p:nvGrpSpPr>
        <p:grpSpPr>
          <a:xfrm>
            <a:off x="14519730" y="5190895"/>
            <a:ext cx="1895927" cy="600305"/>
            <a:chOff x="7893057" y="50130"/>
            <a:chExt cx="1340605" cy="70323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86FCB577-1F5E-8990-A069-F2DFF775175B}"/>
                </a:ext>
              </a:extLst>
            </p:cNvPr>
            <p:cNvSpPr/>
            <p:nvPr/>
          </p:nvSpPr>
          <p:spPr>
            <a:xfrm>
              <a:off x="7893057" y="50130"/>
              <a:ext cx="1340605" cy="70323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6175A6F-5DB5-09F3-FB0B-3F17D8BC145E}"/>
                </a:ext>
              </a:extLst>
            </p:cNvPr>
            <p:cNvSpPr txBox="1"/>
            <p:nvPr/>
          </p:nvSpPr>
          <p:spPr>
            <a:xfrm>
              <a:off x="7958999" y="95281"/>
              <a:ext cx="1208721" cy="612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활동 카드</a:t>
              </a:r>
              <a:endParaRPr lang="ko-KR" altLang="en-US" sz="2800" b="1" spc="-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id="{835AAD99-90FF-C910-6755-70C011647A9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3790" y="6288131"/>
            <a:ext cx="14436419" cy="598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81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288</Words>
  <Application>Microsoft Office PowerPoint</Application>
  <PresentationFormat>사용자 지정</PresentationFormat>
  <Paragraphs>66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9" baseType="lpstr">
      <vt:lpstr>나눔고딕 ExtraBold</vt:lpstr>
      <vt:lpstr>Calibri</vt:lpstr>
      <vt:lpstr>나눔고딕</vt:lpstr>
      <vt:lpstr>한컴 말랑말랑 Bold</vt:lpstr>
      <vt:lpstr>Arial</vt:lpstr>
      <vt:lpstr>맑은 고딕</vt:lpstr>
      <vt:lpstr>Tilt Warp Regular</vt:lpstr>
      <vt:lpstr>나눔스퀘어 ExtraBold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YBM 전산관리팀</cp:lastModifiedBy>
  <cp:revision>423</cp:revision>
  <dcterms:created xsi:type="dcterms:W3CDTF">2006-08-16T00:00:00Z</dcterms:created>
  <dcterms:modified xsi:type="dcterms:W3CDTF">2026-04-21T08:32:38Z</dcterms:modified>
</cp:coreProperties>
</file>