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0" r:id="rId4"/>
    <p:sldId id="311" r:id="rId5"/>
    <p:sldId id="312" r:id="rId6"/>
    <p:sldId id="292" r:id="rId7"/>
    <p:sldId id="313" r:id="rId8"/>
    <p:sldId id="314" r:id="rId9"/>
    <p:sldId id="317" r:id="rId10"/>
    <p:sldId id="315" r:id="rId11"/>
    <p:sldId id="316" r:id="rId12"/>
    <p:sldId id="262" r:id="rId13"/>
  </p:sldIdLst>
  <p:sldSz cx="24384000" cy="13716000"/>
  <p:notesSz cx="6858000" cy="9144000"/>
  <p:embeddedFontLst>
    <p:embeddedFont>
      <p:font typeface="Tilt Warp Regular" panose="020B0600000101010101" charset="0"/>
      <p:regular r:id="rId15"/>
    </p:embeddedFont>
    <p:embeddedFont>
      <p:font typeface="나눔고딕" panose="020D0604000000000000" pitchFamily="50" charset="-127"/>
      <p:regular r:id="rId16"/>
      <p:bold r:id="rId17"/>
    </p:embeddedFont>
    <p:embeddedFont>
      <p:font typeface="나눔고딕 ExtraBold" panose="020D0904000000000000" pitchFamily="50" charset="-127"/>
      <p:bold r:id="rId18"/>
    </p:embeddedFont>
    <p:embeddedFont>
      <p:font typeface="나눔스퀘어 ExtraBold" panose="020B0600000101010101" pitchFamily="50" charset="-127"/>
      <p:bold r:id="rId19"/>
    </p:embeddedFont>
    <p:embeddedFont>
      <p:font typeface="맑은 고딕" panose="020B0503020000020004" pitchFamily="50" charset="-127"/>
      <p:regular r:id="rId20"/>
      <p:bold r:id="rId21"/>
    </p:embeddedFont>
    <p:embeddedFont>
      <p:font typeface="한컴 말랑말랑 Bold" panose="020F0803000000000000" pitchFamily="50" charset="-127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34E"/>
    <a:srgbClr val="FFEDC5"/>
    <a:srgbClr val="FFF7DF"/>
    <a:srgbClr val="FFF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552" y="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389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1067A-96EA-49BD-A0A0-CFE21A29FD75}" type="datetimeFigureOut">
              <a:rPr lang="ko-KR" altLang="en-US" smtClean="0"/>
              <a:t>2026-04-24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DB5E3-5A60-4640-AA6B-C9926F7A0C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8676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30.png"/><Relationship Id="rId5" Type="http://schemas.openxmlformats.org/officeDocument/2006/relationships/image" Target="../media/image21.png"/><Relationship Id="rId10" Type="http://schemas.openxmlformats.org/officeDocument/2006/relationships/image" Target="../media/image27.png"/><Relationship Id="rId4" Type="http://schemas.openxmlformats.org/officeDocument/2006/relationships/image" Target="../media/image19.png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30.png"/><Relationship Id="rId5" Type="http://schemas.openxmlformats.org/officeDocument/2006/relationships/image" Target="../media/image21.png"/><Relationship Id="rId10" Type="http://schemas.openxmlformats.org/officeDocument/2006/relationships/image" Target="../media/image27.png"/><Relationship Id="rId4" Type="http://schemas.openxmlformats.org/officeDocument/2006/relationships/image" Target="../media/image19.png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8.png"/><Relationship Id="rId5" Type="http://schemas.openxmlformats.org/officeDocument/2006/relationships/image" Target="../media/image21.png"/><Relationship Id="rId10" Type="http://schemas.openxmlformats.org/officeDocument/2006/relationships/image" Target="../media/image27.png"/><Relationship Id="rId4" Type="http://schemas.openxmlformats.org/officeDocument/2006/relationships/image" Target="../media/image19.png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9.png"/><Relationship Id="rId5" Type="http://schemas.openxmlformats.org/officeDocument/2006/relationships/image" Target="../media/image21.png"/><Relationship Id="rId10" Type="http://schemas.openxmlformats.org/officeDocument/2006/relationships/image" Target="../media/image27.png"/><Relationship Id="rId4" Type="http://schemas.openxmlformats.org/officeDocument/2006/relationships/image" Target="../media/image19.png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30.png"/><Relationship Id="rId5" Type="http://schemas.openxmlformats.org/officeDocument/2006/relationships/image" Target="../media/image21.png"/><Relationship Id="rId10" Type="http://schemas.openxmlformats.org/officeDocument/2006/relationships/image" Target="../media/image27.png"/><Relationship Id="rId4" Type="http://schemas.openxmlformats.org/officeDocument/2006/relationships/image" Target="../media/image19.pn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30.png"/><Relationship Id="rId5" Type="http://schemas.openxmlformats.org/officeDocument/2006/relationships/image" Target="../media/image21.png"/><Relationship Id="rId10" Type="http://schemas.openxmlformats.org/officeDocument/2006/relationships/image" Target="../media/image27.png"/><Relationship Id="rId4" Type="http://schemas.openxmlformats.org/officeDocument/2006/relationships/image" Target="../media/image19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333500"/>
            <a:ext cx="21488400" cy="11049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1050" y="787400"/>
            <a:ext cx="7581900" cy="1270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9800" y="8331200"/>
            <a:ext cx="5638800" cy="4724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3200" y="3441700"/>
            <a:ext cx="4737100" cy="4000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600000">
            <a:off x="3136900" y="10325100"/>
            <a:ext cx="4864100" cy="3543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900" y="8559800"/>
            <a:ext cx="1422400" cy="1003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3780000">
            <a:off x="22225000" y="6858000"/>
            <a:ext cx="1651000" cy="1168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8800" y="787400"/>
            <a:ext cx="1600200" cy="1905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alphaModFix amt="30000"/>
          </a:blip>
          <a:stretch>
            <a:fillRect/>
          </a:stretch>
        </p:blipFill>
        <p:spPr>
          <a:xfrm>
            <a:off x="3575050" y="8331200"/>
            <a:ext cx="17233900" cy="50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7800" y="10579100"/>
            <a:ext cx="698500" cy="736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463000" y="5842000"/>
            <a:ext cx="698500" cy="7366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altLang="ko-KR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842000" y="4025900"/>
            <a:ext cx="12725400" cy="1689100"/>
          </a:xfrm>
          <a:prstGeom prst="rect">
            <a:avLst/>
          </a:prstGeom>
        </p:spPr>
        <p:txBody>
          <a:bodyPr lIns="0" tIns="186262" rIns="0" bIns="186262" rtlCol="0" anchor="ctr"/>
          <a:lstStyle/>
          <a:p>
            <a:pPr lvl="0" algn="ctr">
              <a:lnSpc>
                <a:spcPct val="83000"/>
              </a:lnSpc>
            </a:pPr>
            <a:endParaRPr lang="en-US" sz="7333" b="0" i="0" u="none" strike="noStrike" cap="all" spc="-200" dirty="0">
              <a:solidFill>
                <a:srgbClr val="67635F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rtel Sans Regular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810000" y="5715000"/>
            <a:ext cx="16764000" cy="2273300"/>
          </a:xfrm>
          <a:prstGeom prst="rect">
            <a:avLst/>
          </a:prstGeom>
        </p:spPr>
        <p:txBody>
          <a:bodyPr lIns="0" tIns="203195" rIns="0" bIns="203195" rtlCol="0" anchor="ctr"/>
          <a:lstStyle/>
          <a:p>
            <a:pPr lvl="0" algn="ctr">
              <a:lnSpc>
                <a:spcPct val="99600"/>
              </a:lnSpc>
            </a:pPr>
            <a:r>
              <a:rPr lang="ko-KR" altLang="en-US" sz="10500" cap="all" spc="-2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ExtraBold"/>
              </a:rPr>
              <a:t>의사소통이 중요해요</a:t>
            </a:r>
            <a:endParaRPr lang="en-US" sz="10500" cap="all" spc="-2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Extra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511550" y="9118600"/>
            <a:ext cx="17360900" cy="762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en-US" sz="3199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8</a:t>
            </a:r>
            <a:r>
              <a:rPr lang="ko-KR" altLang="en-US" sz="3199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차시</a:t>
            </a:r>
            <a:endParaRPr lang="en-US" sz="3199" b="0" i="0" u="none" strike="noStrike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Regula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0C662C-4E29-6601-449B-3745AAE45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1124FB8-D109-DBBC-E00B-273F1B7FB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F8D20DD7-DDF9-EEB5-CFDE-99DC72AEF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B3EA0607-1394-470B-4745-97599EA034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10C66B92-63E3-44BE-4F9A-758F18E17B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143B71D6-BA8C-9A56-FDF8-126F90A1D0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6B5956DA-2E85-9B40-BFE8-362A2342F5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229BE132-F5F7-1E6A-F765-C786B98BC9B0}"/>
              </a:ext>
            </a:extLst>
          </p:cNvPr>
          <p:cNvSpPr txBox="1"/>
          <p:nvPr/>
        </p:nvSpPr>
        <p:spPr>
          <a:xfrm>
            <a:off x="5155630" y="2591913"/>
            <a:ext cx="11582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말</a:t>
            </a:r>
            <a:r>
              <a:rPr lang="en-US" altLang="ko-KR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! </a:t>
            </a: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하나의 힘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996420ED-A2C0-C9AD-8046-93D5C5FDE1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07D06E42-C7F3-5832-4C17-6E5407714888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5FBCB8F4-E02D-0309-C716-CB15FE04C03B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원만한 의사소통을 위해 대화할 때는 어떻게 말하는 것이 </a:t>
            </a:r>
            <a:r>
              <a:rPr lang="ko-KR" altLang="en-US" sz="3500" dirty="0" err="1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좋은지</a:t>
            </a:r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 알게 된 점을 써 봅시다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07A0BDCA-9C07-776B-8393-5810EE46BF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3E8DA0A0-E4A5-8C7D-8A5B-47AE2A32A023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 descr="로고, 폰트, 일렉트릭 블루, 상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D4EE3E3-9C0C-8B75-B195-12E14E1713F3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7994" y="2679646"/>
            <a:ext cx="1805006" cy="163032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F4D4D66-7B4D-CE1C-CBB2-42005C34A1BB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9200" y="6555510"/>
            <a:ext cx="15035394" cy="456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44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D631DB-5E4F-99E0-28E1-1201F6D37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72FA90A5-8FA8-D54C-B617-F6A987287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AB75915D-76EE-0297-C93C-622D65AF8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0F85C61C-BD63-96E3-D616-1F903F6DB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9F28430B-3A8F-A8A3-BC0D-812533A593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4341DB28-C408-B276-13A3-888581C95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BF201CCD-1FDD-4DCC-5A62-F159105539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8CE95513-D933-DA61-AF93-A7D23144DAE8}"/>
              </a:ext>
            </a:extLst>
          </p:cNvPr>
          <p:cNvSpPr txBox="1"/>
          <p:nvPr/>
        </p:nvSpPr>
        <p:spPr>
          <a:xfrm>
            <a:off x="5155630" y="2591913"/>
            <a:ext cx="11582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말</a:t>
            </a:r>
            <a:r>
              <a:rPr lang="en-US" altLang="ko-KR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! </a:t>
            </a: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하나의 힘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981C1038-E669-CCF4-742F-88804D9B10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87BBE2CB-0403-22E7-D86D-47152F2FDFD7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FB08E5D2-8034-67BA-4508-E8CF242B293F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원만한 의사소통을 위해 대화할 때는 어떻게 말하는 것이 </a:t>
            </a:r>
            <a:r>
              <a:rPr lang="ko-KR" altLang="en-US" sz="3500" dirty="0" err="1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좋은지</a:t>
            </a:r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 알게 된 점을 써 봅시다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8D1631E6-1F7E-DE7B-B23E-EA439C5DBA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B1132093-FFEC-709D-D6CB-E7B1E98F3FC9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 descr="로고, 폰트, 일렉트릭 블루, 상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A8890B5-826B-99CF-7BE4-A750DD6D82C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7994" y="2679646"/>
            <a:ext cx="1805006" cy="163032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16D525AF-18FC-C2D7-8183-FF1902AEF0D8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9200" y="6555510"/>
            <a:ext cx="15035394" cy="45696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A698C3-375A-A64A-0FE0-5EC6D1838D27}"/>
              </a:ext>
            </a:extLst>
          </p:cNvPr>
          <p:cNvSpPr txBox="1"/>
          <p:nvPr/>
        </p:nvSpPr>
        <p:spPr>
          <a:xfrm>
            <a:off x="6375399" y="7772442"/>
            <a:ext cx="1209221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ko-KR" sz="3600" spc="-150" dirty="0">
                <a:solidFill>
                  <a:srgbClr val="00B0F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•</a:t>
            </a:r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상대방의 기분을 상하게 하는 부정적인 말투를 사용하지 않는다</a:t>
            </a:r>
            <a:r>
              <a:rPr lang="en-US" altLang="ko-KR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  <a:p>
            <a:pPr algn="just"/>
            <a:r>
              <a:rPr lang="en-US" altLang="ko-KR" sz="3600" spc="-150" dirty="0">
                <a:solidFill>
                  <a:srgbClr val="00B0F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•</a:t>
            </a:r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요청할 때는 부드럽게 말한다</a:t>
            </a:r>
            <a:r>
              <a:rPr lang="en-US" altLang="ko-KR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  <a:p>
            <a:pPr algn="just"/>
            <a:r>
              <a:rPr lang="en-US" altLang="ko-KR" sz="3600" spc="-150" dirty="0">
                <a:solidFill>
                  <a:srgbClr val="00B0F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•</a:t>
            </a:r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부탁하는 말과 긍정적인 말을 사용한다</a:t>
            </a:r>
            <a:r>
              <a:rPr lang="en-US" altLang="ko-KR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4366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506" y="93345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6273" y="5815558"/>
            <a:ext cx="711200" cy="762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17773" y="3847058"/>
            <a:ext cx="1117600" cy="1333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560000">
            <a:off x="19540173" y="6755358"/>
            <a:ext cx="1193800" cy="850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7531" y="5815558"/>
            <a:ext cx="711200" cy="762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9631" y="3847058"/>
            <a:ext cx="1117600" cy="1333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560000">
            <a:off x="3181031" y="6755358"/>
            <a:ext cx="1193800" cy="8509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5152" y="4442432"/>
            <a:ext cx="12204700" cy="3973209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6333965" y="4686058"/>
            <a:ext cx="11247073" cy="343535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/>
            <a:r>
              <a:rPr lang="ko-KR" altLang="en-US" sz="6600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ExtraBold"/>
              </a:rPr>
              <a:t>자신의 생각을 잘 표현하는 과정을 통해 의사소통의 중요성을 느낄 수 있었나요</a:t>
            </a:r>
            <a:r>
              <a:rPr lang="en-US" altLang="ko-KR" sz="6600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ExtraBold"/>
              </a:rPr>
              <a:t>?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409700" y="10502900"/>
            <a:ext cx="5664200" cy="47879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-600000">
            <a:off x="3289300" y="11379200"/>
            <a:ext cx="5600700" cy="40767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129500" y="10502900"/>
            <a:ext cx="5664200" cy="47879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600000">
            <a:off x="15506700" y="11379200"/>
            <a:ext cx="5600700" cy="4076700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16814800" y="9474200"/>
            <a:ext cx="6350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r>
              <a:rPr lang="en-US" sz="2933" b="0" i="0" u="none" strike="noStrike" cap="all">
                <a:solidFill>
                  <a:srgbClr val="FFFFFF"/>
                </a:solidFill>
                <a:latin typeface="Tilt Warp Regular"/>
                <a:ea typeface="Tilt Warp Regular"/>
                <a:cs typeface="Tilt Warp Regular"/>
              </a:rPr>
              <a:t>c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90178504-58BC-FF35-1C8B-F0CF104FAFF9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600000">
            <a:off x="-800100" y="10109200"/>
            <a:ext cx="5753100" cy="4191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7200" y="8597900"/>
            <a:ext cx="698500" cy="736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400" y="7099300"/>
            <a:ext cx="1422400" cy="1003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1600" y="5458278"/>
            <a:ext cx="17500600" cy="35333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978400" y="5661480"/>
            <a:ext cx="15367000" cy="293642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ctr">
              <a:lnSpc>
                <a:spcPct val="124499"/>
              </a:lnSpc>
            </a:pPr>
            <a:r>
              <a:rPr lang="ko-KR" altLang="en-US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자신의 생각을 잘 표현하는 과정을 통해 의사소통의 중요성을 느낄 수 있다</a:t>
            </a:r>
            <a:r>
              <a:rPr lang="en-US" altLang="ko-KR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.</a:t>
            </a:r>
            <a:endParaRPr lang="en-US" sz="7000" b="0" i="0" u="none" strike="noStrike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4368800" y="9664700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endParaRPr lang="en-US" sz="2933" b="0" i="0" u="none" strike="noStrike" cap="all" dirty="0">
              <a:solidFill>
                <a:srgbClr val="FFFFFF"/>
              </a:solidFill>
              <a:latin typeface="Tilt Warp Regular"/>
              <a:ea typeface="Tilt Warp Regular"/>
              <a:cs typeface="Tilt Warp Regular"/>
            </a:endParaRPr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85300" y="2489200"/>
            <a:ext cx="698500" cy="7366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3780000">
            <a:off x="22631400" y="3378200"/>
            <a:ext cx="1384300" cy="977900"/>
          </a:xfrm>
          <a:prstGeom prst="rect">
            <a:avLst/>
          </a:prstGeom>
        </p:spPr>
      </p:pic>
      <p:sp>
        <p:nvSpPr>
          <p:cNvPr id="40" name="TextBox 40"/>
          <p:cNvSpPr txBox="1"/>
          <p:nvPr/>
        </p:nvSpPr>
        <p:spPr>
          <a:xfrm>
            <a:off x="13563600" y="9664700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r>
              <a:rPr lang="en-US" sz="2933" b="0" i="0" u="none" strike="noStrike" cap="all">
                <a:solidFill>
                  <a:srgbClr val="FFFFFF"/>
                </a:solidFill>
                <a:latin typeface="Tilt Warp Regular"/>
                <a:ea typeface="Tilt Warp Regular"/>
                <a:cs typeface="Tilt Warp Regular"/>
              </a:rPr>
              <a:t>8</a:t>
            </a:r>
          </a:p>
        </p:txBody>
      </p:sp>
      <p:pic>
        <p:nvPicPr>
          <p:cNvPr id="52" name="Picture 10">
            <a:extLst>
              <a:ext uri="{FF2B5EF4-FFF2-40B4-BE49-F238E27FC236}">
                <a16:creationId xmlns:a16="http://schemas.microsoft.com/office/drawing/2014/main" id="{12F895CA-31B0-3845-A294-61B0BCADD6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1600" y="2817368"/>
            <a:ext cx="3429000" cy="1104900"/>
          </a:xfrm>
          <a:prstGeom prst="rect">
            <a:avLst/>
          </a:prstGeom>
        </p:spPr>
      </p:pic>
      <p:sp>
        <p:nvSpPr>
          <p:cNvPr id="45" name="TextBox 7">
            <a:extLst>
              <a:ext uri="{FF2B5EF4-FFF2-40B4-BE49-F238E27FC236}">
                <a16:creationId xmlns:a16="http://schemas.microsoft.com/office/drawing/2014/main" id="{D8AFB3F3-EB86-240D-8ADB-1A8F21136447}"/>
              </a:ext>
            </a:extLst>
          </p:cNvPr>
          <p:cNvSpPr txBox="1"/>
          <p:nvPr/>
        </p:nvSpPr>
        <p:spPr>
          <a:xfrm>
            <a:off x="4572000" y="3028461"/>
            <a:ext cx="2436586" cy="59336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4000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학습 목표</a:t>
            </a:r>
            <a:endParaRPr lang="en-US" sz="4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9449E6C5-0E76-B139-B15B-BA0C5D615056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altLang="ko-KR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DA1FBB9-F597-46AC-1E2C-E54358BCE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50808A3B-3349-4272-656E-FF5F9150A61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5155631" y="2591913"/>
            <a:ext cx="9918700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나의 생각을 잘 표현해요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D8A08236-1B98-2962-FAEC-9DB9AA371A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A22A4F85-2271-7DA8-F997-535C431667CF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다음 상황에서 엄마와 진수는 서로 어떤 생각을 하고 있는지 살펴봅시다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CD4D3097-DBED-45E1-A2E3-7107729264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A805CB76-7597-96C3-446A-EFA42BEC6437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41A74B9-E858-0EE3-30CF-3E02C9CAB95E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90872" y="6302876"/>
            <a:ext cx="10802256" cy="63463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8CF19C-6867-0402-F683-D02BD8A5F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1382B2F-31F0-0871-B10A-8BE5ACAA0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CAAEB4CC-57A5-D690-AFD8-6F8E356E9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6043E678-3D68-91AF-55C3-EB20103EBD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B9EC4B01-AC7F-310D-3F14-3BD852C6609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A37901E4-C69C-138E-FAF4-CEF8BDCC4A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BE8CF940-19B0-6DE3-4929-6C517DD085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3FABA7EC-F638-73A8-2A68-3AC3646CEB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0235181B-E91E-FD6C-4A3A-3BDCFC419FA8}"/>
              </a:ext>
            </a:extLst>
          </p:cNvPr>
          <p:cNvSpPr txBox="1"/>
          <p:nvPr/>
        </p:nvSpPr>
        <p:spPr>
          <a:xfrm>
            <a:off x="5155631" y="2591913"/>
            <a:ext cx="9918700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나의 생각을 잘 표현해요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27C62A74-1D9C-6606-E45F-78651E81BC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5EBB4CDC-DE22-CC92-E56E-7684292892A6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BDA986AB-53D0-8D0A-DA70-8B8CF81987B7}"/>
              </a:ext>
            </a:extLst>
          </p:cNvPr>
          <p:cNvSpPr txBox="1"/>
          <p:nvPr/>
        </p:nvSpPr>
        <p:spPr>
          <a:xfrm>
            <a:off x="5262233" y="4953000"/>
            <a:ext cx="13205381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엄마와 진수가 서로의 생각을 잘 표현하기 위해서 어떻게 말하면 좋을지 써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40261BE2-AB86-15D9-D2AF-02C814FB42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51984D6A-A08E-93FA-3AB8-108A5CED57E2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0C2E7E2-6A4E-DB2B-A691-23E10516A0A6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52704" y="6493483"/>
            <a:ext cx="11878592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186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DF97D3-9715-EFE1-9F20-87D91CD5C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8CDD481D-F6B2-158C-0B9D-66E45232D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0456BCB6-F1C7-5B16-4D72-21894E512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51E21D7A-30D8-0A00-10A2-16F948CD9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BF0014B7-1527-AD90-90F9-D5D8F3C7FF8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7FAF3C80-F0D4-903A-5100-EEA1518F00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14708B2E-1F99-DA98-7B49-675C0D5F49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CB764A2F-40C4-928A-F83A-BBFD0B1FA7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81E3CD40-F8DF-DF37-D508-783DF440BDE2}"/>
              </a:ext>
            </a:extLst>
          </p:cNvPr>
          <p:cNvSpPr txBox="1"/>
          <p:nvPr/>
        </p:nvSpPr>
        <p:spPr>
          <a:xfrm>
            <a:off x="5155631" y="2591913"/>
            <a:ext cx="9918700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나의 생각을 잘 표현해요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6DA2D90C-0403-841E-3E85-3869097DF4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23E6E26B-55CF-5FE0-A994-461EA49515E2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7BED13BC-D8C1-4A1A-C120-CFC30B26F357}"/>
              </a:ext>
            </a:extLst>
          </p:cNvPr>
          <p:cNvSpPr txBox="1"/>
          <p:nvPr/>
        </p:nvSpPr>
        <p:spPr>
          <a:xfrm>
            <a:off x="5262233" y="4953000"/>
            <a:ext cx="13205381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엄마와 진수가 서로의 생각을 잘 표현하기 위해서 어떻게 말하면 좋을지 써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FF6D3202-5367-3B03-7665-927F1A54C9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E4A0E0D4-2EC8-62CA-C54E-B5E97E9C5C5D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12F6AAE-ED30-54D0-0B8F-7C223B2FE0F3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52704" y="6493483"/>
            <a:ext cx="11878592" cy="5880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FE5530-0220-794B-46E2-ABD97143334B}"/>
              </a:ext>
            </a:extLst>
          </p:cNvPr>
          <p:cNvSpPr txBox="1"/>
          <p:nvPr/>
        </p:nvSpPr>
        <p:spPr>
          <a:xfrm>
            <a:off x="7010400" y="6858000"/>
            <a:ext cx="4038600" cy="2566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ko-KR" altLang="en-US" sz="34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진수야</a:t>
            </a:r>
            <a:r>
              <a:rPr lang="en-US" altLang="ko-KR" sz="34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34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놀고 있는 중이라면 잠시 치우고 놀면 좋을 것 같은데 너는 어떻게 생각하니</a:t>
            </a:r>
            <a:r>
              <a:rPr lang="en-US" altLang="ko-KR" sz="34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?</a:t>
            </a:r>
            <a:endParaRPr lang="ko-KR" altLang="en-US" sz="3400" spc="-15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9E5268-A198-1B2F-F992-B2D13B8FF7AC}"/>
              </a:ext>
            </a:extLst>
          </p:cNvPr>
          <p:cNvSpPr txBox="1"/>
          <p:nvPr/>
        </p:nvSpPr>
        <p:spPr>
          <a:xfrm>
            <a:off x="13335002" y="6858000"/>
            <a:ext cx="4038600" cy="2566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ko-KR" altLang="en-US" sz="34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네</a:t>
            </a:r>
            <a:r>
              <a:rPr lang="en-US" altLang="ko-KR" sz="34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34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엄마</a:t>
            </a:r>
            <a:r>
              <a:rPr lang="en-US" altLang="ko-KR" sz="34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 </a:t>
            </a:r>
            <a:r>
              <a:rPr lang="ko-KR" altLang="en-US" sz="34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좀 전까지 숙제 하느라 바빠서 못 치웠어요</a:t>
            </a:r>
            <a:r>
              <a:rPr lang="en-US" altLang="ko-KR" sz="34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 </a:t>
            </a:r>
            <a:r>
              <a:rPr lang="ko-KR" altLang="en-US" sz="34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지금 바로 </a:t>
            </a:r>
            <a:r>
              <a:rPr lang="ko-KR" altLang="en-US" sz="3400" spc="-150" dirty="0" err="1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치울게요</a:t>
            </a:r>
            <a:r>
              <a:rPr lang="en-US" altLang="ko-KR" sz="34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ko-KR" altLang="en-US" sz="3400" spc="-150" dirty="0"/>
          </a:p>
        </p:txBody>
      </p:sp>
    </p:spTree>
    <p:extLst>
      <p:ext uri="{BB962C8B-B14F-4D97-AF65-F5344CB8AC3E}">
        <p14:creationId xmlns:p14="http://schemas.microsoft.com/office/powerpoint/2010/main" val="875664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3C9F93-C888-3331-E36F-0AC3EA3E1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74C6C9FA-06B4-6522-B967-6377697BD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1E28607F-C91F-5103-E572-21A0EE1C6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50BDA44D-CE38-94FD-7A6C-912EDEC7B1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6DD31A38-AB77-CB5A-5E8E-DCAB941203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E43286B4-E597-DEEE-72A7-1FADC26460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F0154E94-67CB-E5FB-A285-0B507AA417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E8B5F1E7-3CBE-61C9-DD04-E21DA008B0C8}"/>
              </a:ext>
            </a:extLst>
          </p:cNvPr>
          <p:cNvSpPr txBox="1"/>
          <p:nvPr/>
        </p:nvSpPr>
        <p:spPr>
          <a:xfrm>
            <a:off x="5155630" y="2591913"/>
            <a:ext cx="11582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말</a:t>
            </a:r>
            <a:r>
              <a:rPr lang="en-US" altLang="ko-KR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! </a:t>
            </a: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하나의 힘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3CE2B942-0D59-68EF-0099-9136269D66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542C905C-E389-F647-9DD4-693FCFE6F0A2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44444C28-AECA-8E99-E55D-B4AA9F3CA2A5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친구와 서로 다음 문장의 말을 말해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D381C191-FA6C-6E57-F734-89F194ECB2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E4285B71-7486-2C82-B8C4-37DEEC6C2606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 descr="로고, 폰트, 일렉트릭 블루, 상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068714F-F299-DA1F-B2A3-658FF95BEEE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7994" y="2679646"/>
            <a:ext cx="1805006" cy="163032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E264FE93-C6FA-181F-6AFB-116582796B73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79104" y="7194857"/>
            <a:ext cx="15594808" cy="403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76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FB5572-24E1-6A82-5B30-79B7E7498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54BD50B-0C33-9B3F-CF20-E42DFCD60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A17AC277-551D-170C-E2FA-A94425A77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0455D494-B04C-2EEA-7034-530459C70A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D9DE924D-9FB7-FA7D-6D19-00DFE3536B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0995D541-FBC1-A8BC-B4E6-E40C973565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E305AAC0-3B23-C648-BEA1-19C02A8FD8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039BE660-5344-5436-7183-965D1D9E29B2}"/>
              </a:ext>
            </a:extLst>
          </p:cNvPr>
          <p:cNvSpPr txBox="1"/>
          <p:nvPr/>
        </p:nvSpPr>
        <p:spPr>
          <a:xfrm>
            <a:off x="5155630" y="2591913"/>
            <a:ext cx="11582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말</a:t>
            </a:r>
            <a:r>
              <a:rPr lang="en-US" altLang="ko-KR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! </a:t>
            </a: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하나의 힘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F3F45DDD-E18C-3273-3FBD-63DC27A086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2668E4AC-1172-EFD6-F918-6380D195408B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AB23ED03-FF2C-F439-CE72-DC1D9856B3CC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친구와 서로 다음 문장의 말을 말해 봅시다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1FE6AF45-320E-B1C4-D9FC-B303F2ED9B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80291EDA-C85E-AB24-B298-B388472FF005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 descr="로고, 폰트, 일렉트릭 블루, 상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FCEA197-875D-15F0-3AA4-5FC6CFE7E546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7994" y="2679646"/>
            <a:ext cx="1805006" cy="163032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F8D2CA4C-AEA2-3C0F-54B6-8D27714CD0BE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7377500"/>
            <a:ext cx="15520562" cy="319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4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10BB36-6923-2249-9CE4-5DFA59F15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1EE2049A-DE89-623B-0FFB-A95D70DB4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A7712B7A-EC05-3C42-FEFD-46C2E26F2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91FC85D4-8F4D-5DFE-9648-632BDB6ACC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554326B2-AD00-6069-ECB2-FE27E26459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43DBD4B3-DEF9-DFE2-C174-D7A23077EE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824038E3-CE59-BC2B-245F-395B708C48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5696F6FE-D212-1CA3-2C8E-CAE501A0EF41}"/>
              </a:ext>
            </a:extLst>
          </p:cNvPr>
          <p:cNvSpPr txBox="1"/>
          <p:nvPr/>
        </p:nvSpPr>
        <p:spPr>
          <a:xfrm>
            <a:off x="5155630" y="2591913"/>
            <a:ext cx="11582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말</a:t>
            </a:r>
            <a:r>
              <a:rPr lang="en-US" altLang="ko-KR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! </a:t>
            </a: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하나의 힘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90D1C873-0E20-21DA-DBBC-E2B03DDADD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AFF00155-425B-E6ED-7BDC-E3332F4A11AA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4164225C-CA1B-A3DA-6D29-229048E2C16F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표현에 따라 어떤 느낌을 받았는지 이야기해 봅시다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FCEFC0AA-B49C-38A2-620A-0DF81C58F2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F1EF38E2-BFEB-FFC6-8888-B0E5FED6938B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 descr="로고, 폰트, 일렉트릭 블루, 상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9E788BF-68D7-F1AB-AB6D-6F6AC51CCEBB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7994" y="2679646"/>
            <a:ext cx="1805006" cy="1630328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FFD15128-49BC-0DD8-2E15-92DA4E5C7B1F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9200" y="6555510"/>
            <a:ext cx="15035394" cy="456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617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D382C6-4539-237D-AF84-C8E4B45FF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1B3E823-9180-572E-1542-4447B4D58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4A4055F2-DB3F-FF54-F3FC-127570257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5A845302-FC61-F451-E8B0-B3C305510D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87A429ED-5A45-D029-7FB8-CED40AE64E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B8DC99EC-A72E-7B64-91E7-A0A9886353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874E933B-2462-9AB6-1908-99AF380622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3D4DC017-3A73-6AC1-1312-B5E51D49A5E4}"/>
              </a:ext>
            </a:extLst>
          </p:cNvPr>
          <p:cNvSpPr txBox="1"/>
          <p:nvPr/>
        </p:nvSpPr>
        <p:spPr>
          <a:xfrm>
            <a:off x="5155630" y="2591913"/>
            <a:ext cx="11582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말</a:t>
            </a:r>
            <a:r>
              <a:rPr lang="en-US" altLang="ko-KR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! </a:t>
            </a: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하나의 힘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2132B94A-27F5-1AED-FCDD-E52FE94EE1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6018F14D-116F-5AA0-BCB9-6E53FA17127C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A28994A-56FC-DA77-F93A-B6CC23B42868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표현에 따라 어떤 느낌을 받았는지 이야기해 봅시다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A10A31AE-E0B5-9BCD-1438-05313B9899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D8091FA0-1F3C-31D0-B9A5-2C4622082620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 descr="로고, 폰트, 일렉트릭 블루, 상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963F06C-F022-878F-9F11-D27673CB1D5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7994" y="2679646"/>
            <a:ext cx="1805006" cy="1630328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786D2451-91DE-40CE-D717-0857FBB7BAB7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9200" y="6555510"/>
            <a:ext cx="15035394" cy="45696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AD1D28-3841-5BFA-43EB-CFD7F963D60B}"/>
              </a:ext>
            </a:extLst>
          </p:cNvPr>
          <p:cNvSpPr txBox="1"/>
          <p:nvPr/>
        </p:nvSpPr>
        <p:spPr>
          <a:xfrm>
            <a:off x="6375399" y="7772442"/>
            <a:ext cx="1209221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ko-KR" sz="3600" spc="-150" dirty="0">
                <a:solidFill>
                  <a:srgbClr val="00B0F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•</a:t>
            </a:r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명령하는 말투보다 부탁하는 말투가 더 좋다</a:t>
            </a:r>
            <a:r>
              <a:rPr lang="en-US" altLang="ko-KR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  <a:p>
            <a:pPr algn="just"/>
            <a:r>
              <a:rPr lang="en-US" altLang="ko-KR" sz="3600" spc="-150" dirty="0">
                <a:solidFill>
                  <a:srgbClr val="00B0F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•</a:t>
            </a:r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부정적인 말보다 긍정적인 말이 좋다</a:t>
            </a:r>
            <a:r>
              <a:rPr lang="en-US" altLang="ko-KR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  <a:p>
            <a:pPr algn="just"/>
            <a:r>
              <a:rPr lang="en-US" altLang="ko-KR" sz="3600" spc="-150" dirty="0">
                <a:solidFill>
                  <a:srgbClr val="00B0F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•</a:t>
            </a:r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부연 설명을 붙여 이유에 대해 설명하여 이해를 시키는 것이 좋다</a:t>
            </a:r>
            <a:r>
              <a:rPr lang="en-US" altLang="ko-KR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143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317</Words>
  <Application>Microsoft Office PowerPoint</Application>
  <PresentationFormat>사용자 지정</PresentationFormat>
  <Paragraphs>54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1" baseType="lpstr">
      <vt:lpstr>나눔고딕</vt:lpstr>
      <vt:lpstr>나눔스퀘어 ExtraBold</vt:lpstr>
      <vt:lpstr>한컴 말랑말랑 Bold</vt:lpstr>
      <vt:lpstr>Tilt Warp Regular</vt:lpstr>
      <vt:lpstr>Calibri</vt:lpstr>
      <vt:lpstr>나눔고딕 ExtraBold</vt:lpstr>
      <vt:lpstr>Arial</vt:lpstr>
      <vt:lpstr>맑은 고딕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YBM 전산관리팀</cp:lastModifiedBy>
  <cp:revision>204</cp:revision>
  <dcterms:created xsi:type="dcterms:W3CDTF">2006-08-16T00:00:00Z</dcterms:created>
  <dcterms:modified xsi:type="dcterms:W3CDTF">2026-04-24T05:11:49Z</dcterms:modified>
</cp:coreProperties>
</file>