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20" r:id="rId4"/>
    <p:sldId id="339" r:id="rId5"/>
    <p:sldId id="340" r:id="rId6"/>
    <p:sldId id="341" r:id="rId7"/>
    <p:sldId id="342" r:id="rId8"/>
    <p:sldId id="345" r:id="rId9"/>
    <p:sldId id="343" r:id="rId10"/>
    <p:sldId id="346" r:id="rId11"/>
    <p:sldId id="344" r:id="rId12"/>
    <p:sldId id="347" r:id="rId13"/>
    <p:sldId id="262" r:id="rId14"/>
  </p:sldIdLst>
  <p:sldSz cx="24384000" cy="13716000"/>
  <p:notesSz cx="6858000" cy="9144000"/>
  <p:embeddedFontLst>
    <p:embeddedFont>
      <p:font typeface="Tilt Warp Regular" panose="020B0600000101010101" charset="0"/>
      <p:regular r:id="rId15"/>
    </p:embeddedFont>
    <p:embeddedFont>
      <p:font typeface="나눔고딕" panose="020D0604000000000000" pitchFamily="50" charset="-127"/>
      <p:regular r:id="rId16"/>
      <p:bold r:id="rId17"/>
    </p:embeddedFont>
    <p:embeddedFont>
      <p:font typeface="나눔고딕 ExtraBold" panose="020D0904000000000000" pitchFamily="50" charset="-127"/>
      <p:bold r:id="rId18"/>
    </p:embeddedFont>
    <p:embeddedFont>
      <p:font typeface="나눔스퀘어 ExtraBold" panose="020B0600000101010101" pitchFamily="50" charset="-127"/>
      <p:bold r:id="rId19"/>
    </p:embeddedFont>
    <p:embeddedFont>
      <p:font typeface="한컴 말랑말랑 Bold" panose="020F0803000000000000" pitchFamily="50" charset="-127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FFFBF5"/>
    <a:srgbClr val="FFFFFF"/>
    <a:srgbClr val="F0EDE7"/>
    <a:srgbClr val="EAE7E0"/>
    <a:srgbClr val="F9F7D1"/>
    <a:srgbClr val="FFE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>
      <p:cViewPr>
        <p:scale>
          <a:sx n="33" d="100"/>
          <a:sy n="33" d="100"/>
        </p:scale>
        <p:origin x="594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진로 의사 결정을 연습해요</a:t>
            </a:r>
            <a:endParaRPr lang="en-US" sz="10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13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C8712-6088-68CD-0555-17B89B5F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045129-3CAF-886F-CA38-9E8744E0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78F8563-6FA7-240E-E39A-039DB2390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B2F36B9-F200-7AB4-CD33-48F1A4EBCEA8}"/>
              </a:ext>
            </a:extLst>
          </p:cNvPr>
          <p:cNvSpPr txBox="1"/>
          <p:nvPr/>
        </p:nvSpPr>
        <p:spPr>
          <a:xfrm>
            <a:off x="5262233" y="4975267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진로는 한번 결정하면 쉽게 바꾸기도 어렵고 많은 시간과 노력이 들기 때문에 합리적으로 의사 결정을 해야 합니다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진선이처럼 나의 진로 의사 결정 과정을 써 봅시다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29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065BBEF9-DA19-1875-D2DE-CA0E95696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8565973-738C-F256-1FD3-CD8D7E665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826AFDD-5BC0-6D8D-D217-F86B2EC5B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D71EEC0-A26F-48CF-2BB8-C1AA209137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E050269-D3C9-66B5-BCE3-5B780DA5F6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F0751E4-68CA-FBA3-8E41-EDF152557BAE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진로 의사 결정 과정을 연습해 보아요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5A19972-2741-4611-1543-1C8E0609BC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04604D3-9F82-67B5-10B6-BB9748657FF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9E33F4-4B1C-1A25-F44C-F85FCC7318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A8F2C735-9C68-6042-F93E-6BB1A23B568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 의사 결정을 연습해요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BB29AB3-CAF6-294B-E826-88C74F5A4E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8752" y="6398472"/>
            <a:ext cx="10366496" cy="6016048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119A65E4-490D-B661-157F-2A3CF5CF0C43}"/>
              </a:ext>
            </a:extLst>
          </p:cNvPr>
          <p:cNvSpPr txBox="1"/>
          <p:nvPr/>
        </p:nvSpPr>
        <p:spPr>
          <a:xfrm>
            <a:off x="13541654" y="7082678"/>
            <a:ext cx="1774546" cy="72366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아나운서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E8294E71-A62D-0323-E8BF-D5FA93D68069}"/>
              </a:ext>
            </a:extLst>
          </p:cNvPr>
          <p:cNvSpPr txBox="1"/>
          <p:nvPr/>
        </p:nvSpPr>
        <p:spPr>
          <a:xfrm>
            <a:off x="15382935" y="7082678"/>
            <a:ext cx="1774546" cy="72366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선생님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A46FED7-723A-EA4E-A379-34061031414E}"/>
              </a:ext>
            </a:extLst>
          </p:cNvPr>
          <p:cNvSpPr txBox="1"/>
          <p:nvPr/>
        </p:nvSpPr>
        <p:spPr>
          <a:xfrm>
            <a:off x="11818990" y="7113513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배우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3D53E444-FA07-BFB4-AD53-FFF8E1CC8ADE}"/>
              </a:ext>
            </a:extLst>
          </p:cNvPr>
          <p:cNvSpPr txBox="1"/>
          <p:nvPr/>
        </p:nvSpPr>
        <p:spPr>
          <a:xfrm>
            <a:off x="10075336" y="7156326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가수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9C63689-6023-9109-033E-9FBDA9FC400E}"/>
              </a:ext>
            </a:extLst>
          </p:cNvPr>
          <p:cNvSpPr/>
          <p:nvPr/>
        </p:nvSpPr>
        <p:spPr>
          <a:xfrm>
            <a:off x="10515600" y="7818320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05A7D2B-D7CB-E712-60D9-A605C1C2432F}"/>
              </a:ext>
            </a:extLst>
          </p:cNvPr>
          <p:cNvSpPr/>
          <p:nvPr/>
        </p:nvSpPr>
        <p:spPr>
          <a:xfrm>
            <a:off x="10543509" y="8426705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3ED508A-42CE-F249-6648-D74D9CF34E66}"/>
              </a:ext>
            </a:extLst>
          </p:cNvPr>
          <p:cNvSpPr/>
          <p:nvPr/>
        </p:nvSpPr>
        <p:spPr>
          <a:xfrm>
            <a:off x="10566114" y="9074805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7D9E390-47B0-397A-60EB-34F1D8679C49}"/>
              </a:ext>
            </a:extLst>
          </p:cNvPr>
          <p:cNvSpPr/>
          <p:nvPr/>
        </p:nvSpPr>
        <p:spPr>
          <a:xfrm>
            <a:off x="10566114" y="9641482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3C591612-8F13-5AB2-00B7-E66FE5ED3B56}"/>
              </a:ext>
            </a:extLst>
          </p:cNvPr>
          <p:cNvSpPr txBox="1"/>
          <p:nvPr/>
        </p:nvSpPr>
        <p:spPr>
          <a:xfrm>
            <a:off x="10097941" y="7791516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BA11B243-C54B-9DB2-D53C-A9F9442231E4}"/>
              </a:ext>
            </a:extLst>
          </p:cNvPr>
          <p:cNvSpPr txBox="1"/>
          <p:nvPr/>
        </p:nvSpPr>
        <p:spPr>
          <a:xfrm>
            <a:off x="10097941" y="8385502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★★★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1C51277D-3332-941E-A2AB-4A8810F5CA0C}"/>
              </a:ext>
            </a:extLst>
          </p:cNvPr>
          <p:cNvSpPr txBox="1"/>
          <p:nvPr/>
        </p:nvSpPr>
        <p:spPr>
          <a:xfrm>
            <a:off x="10090377" y="8975503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★★★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8609A88F-4368-CDCE-FD7F-FE5E08CF4636}"/>
              </a:ext>
            </a:extLst>
          </p:cNvPr>
          <p:cNvSpPr txBox="1"/>
          <p:nvPr/>
        </p:nvSpPr>
        <p:spPr>
          <a:xfrm>
            <a:off x="10080730" y="9566060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903E972-93DC-1B34-5D7C-2B5FA6477B37}"/>
              </a:ext>
            </a:extLst>
          </p:cNvPr>
          <p:cNvSpPr/>
          <p:nvPr/>
        </p:nvSpPr>
        <p:spPr>
          <a:xfrm>
            <a:off x="10558550" y="10311609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E8317F8-EAFF-4516-3713-6FFF7126D1B5}"/>
              </a:ext>
            </a:extLst>
          </p:cNvPr>
          <p:cNvSpPr/>
          <p:nvPr/>
        </p:nvSpPr>
        <p:spPr>
          <a:xfrm>
            <a:off x="12293683" y="7861874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235D8D-3C8D-35AC-F2CD-807596ECEF52}"/>
              </a:ext>
            </a:extLst>
          </p:cNvPr>
          <p:cNvSpPr/>
          <p:nvPr/>
        </p:nvSpPr>
        <p:spPr>
          <a:xfrm>
            <a:off x="12287163" y="8515575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55ACF76-A0F0-C5C3-B662-6861006D1F8A}"/>
              </a:ext>
            </a:extLst>
          </p:cNvPr>
          <p:cNvSpPr/>
          <p:nvPr/>
        </p:nvSpPr>
        <p:spPr>
          <a:xfrm>
            <a:off x="12307155" y="9074805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0CF19BD-BAC2-16E0-B21F-0AB16E881213}"/>
              </a:ext>
            </a:extLst>
          </p:cNvPr>
          <p:cNvSpPr/>
          <p:nvPr/>
        </p:nvSpPr>
        <p:spPr>
          <a:xfrm>
            <a:off x="12254506" y="9693313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97A061C-C2DB-303D-6589-2A3094E73B9E}"/>
              </a:ext>
            </a:extLst>
          </p:cNvPr>
          <p:cNvSpPr/>
          <p:nvPr/>
        </p:nvSpPr>
        <p:spPr>
          <a:xfrm>
            <a:off x="12307155" y="10287736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3DADC06-3B8F-E6FA-5A78-304F0662C282}"/>
              </a:ext>
            </a:extLst>
          </p:cNvPr>
          <p:cNvSpPr/>
          <p:nvPr/>
        </p:nvSpPr>
        <p:spPr>
          <a:xfrm>
            <a:off x="14040628" y="7885044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38355AE-2415-A39B-B68F-DE7A5B747A7D}"/>
              </a:ext>
            </a:extLst>
          </p:cNvPr>
          <p:cNvSpPr/>
          <p:nvPr/>
        </p:nvSpPr>
        <p:spPr>
          <a:xfrm>
            <a:off x="14061483" y="8479030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1325966-12D6-6776-8B75-6E5A4A1F9A1B}"/>
              </a:ext>
            </a:extLst>
          </p:cNvPr>
          <p:cNvSpPr/>
          <p:nvPr/>
        </p:nvSpPr>
        <p:spPr>
          <a:xfrm>
            <a:off x="14009827" y="9047496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3539154-4CA6-CFC5-0827-D96C42E04B7F}"/>
              </a:ext>
            </a:extLst>
          </p:cNvPr>
          <p:cNvSpPr/>
          <p:nvPr/>
        </p:nvSpPr>
        <p:spPr>
          <a:xfrm>
            <a:off x="14032589" y="9717517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65B3481-2EDA-C060-877B-701DE1ED13A6}"/>
              </a:ext>
            </a:extLst>
          </p:cNvPr>
          <p:cNvSpPr/>
          <p:nvPr/>
        </p:nvSpPr>
        <p:spPr>
          <a:xfrm>
            <a:off x="14053919" y="10311609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95E2602-73C1-500F-C182-ADB64EEE3641}"/>
              </a:ext>
            </a:extLst>
          </p:cNvPr>
          <p:cNvSpPr/>
          <p:nvPr/>
        </p:nvSpPr>
        <p:spPr>
          <a:xfrm>
            <a:off x="15825148" y="7836798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3BCA148-5831-BAA9-4786-0CEC051AFDBA}"/>
              </a:ext>
            </a:extLst>
          </p:cNvPr>
          <p:cNvSpPr/>
          <p:nvPr/>
        </p:nvSpPr>
        <p:spPr>
          <a:xfrm>
            <a:off x="15835803" y="8453510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7B07CE92-7DE3-A2DE-E08C-ACEDC19DA4B4}"/>
              </a:ext>
            </a:extLst>
          </p:cNvPr>
          <p:cNvSpPr/>
          <p:nvPr/>
        </p:nvSpPr>
        <p:spPr>
          <a:xfrm>
            <a:off x="15803146" y="9070222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155ED020-4C92-BA01-ECAE-856393B84A4C}"/>
              </a:ext>
            </a:extLst>
          </p:cNvPr>
          <p:cNvSpPr/>
          <p:nvPr/>
        </p:nvSpPr>
        <p:spPr>
          <a:xfrm>
            <a:off x="15839662" y="9700336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AABD735-C181-49BA-EEAC-BD1916EEBB7F}"/>
              </a:ext>
            </a:extLst>
          </p:cNvPr>
          <p:cNvSpPr/>
          <p:nvPr/>
        </p:nvSpPr>
        <p:spPr>
          <a:xfrm>
            <a:off x="15851108" y="10275943"/>
            <a:ext cx="838200" cy="47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14">
            <a:extLst>
              <a:ext uri="{FF2B5EF4-FFF2-40B4-BE49-F238E27FC236}">
                <a16:creationId xmlns:a16="http://schemas.microsoft.com/office/drawing/2014/main" id="{D2AA0A52-4DDA-5EE9-BD72-5C6D46B1D80F}"/>
              </a:ext>
            </a:extLst>
          </p:cNvPr>
          <p:cNvSpPr txBox="1"/>
          <p:nvPr/>
        </p:nvSpPr>
        <p:spPr>
          <a:xfrm>
            <a:off x="10075336" y="10182415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★☆☆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FA7DA68D-3DDD-87E3-23DC-E877C913B371}"/>
              </a:ext>
            </a:extLst>
          </p:cNvPr>
          <p:cNvSpPr txBox="1"/>
          <p:nvPr/>
        </p:nvSpPr>
        <p:spPr>
          <a:xfrm>
            <a:off x="11816697" y="7757512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8" name="TextBox 14">
            <a:extLst>
              <a:ext uri="{FF2B5EF4-FFF2-40B4-BE49-F238E27FC236}">
                <a16:creationId xmlns:a16="http://schemas.microsoft.com/office/drawing/2014/main" id="{DED8C64C-85F4-42BA-7B54-B57307FFBE6A}"/>
              </a:ext>
            </a:extLst>
          </p:cNvPr>
          <p:cNvSpPr txBox="1"/>
          <p:nvPr/>
        </p:nvSpPr>
        <p:spPr>
          <a:xfrm>
            <a:off x="11818990" y="8422047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★★★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9" name="TextBox 14">
            <a:extLst>
              <a:ext uri="{FF2B5EF4-FFF2-40B4-BE49-F238E27FC236}">
                <a16:creationId xmlns:a16="http://schemas.microsoft.com/office/drawing/2014/main" id="{7795AB72-D964-138E-AEB0-2BAB482D9D56}"/>
              </a:ext>
            </a:extLst>
          </p:cNvPr>
          <p:cNvSpPr txBox="1"/>
          <p:nvPr/>
        </p:nvSpPr>
        <p:spPr>
          <a:xfrm>
            <a:off x="11826554" y="8997076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★★★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6B7BF76D-F582-19F8-AA44-16533D01A782}"/>
              </a:ext>
            </a:extLst>
          </p:cNvPr>
          <p:cNvSpPr txBox="1"/>
          <p:nvPr/>
        </p:nvSpPr>
        <p:spPr>
          <a:xfrm>
            <a:off x="11812826" y="9623989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1" name="TextBox 14">
            <a:extLst>
              <a:ext uri="{FF2B5EF4-FFF2-40B4-BE49-F238E27FC236}">
                <a16:creationId xmlns:a16="http://schemas.microsoft.com/office/drawing/2014/main" id="{01FDA521-3A6C-54AD-84DB-58ABE12E5446}"/>
              </a:ext>
            </a:extLst>
          </p:cNvPr>
          <p:cNvSpPr txBox="1"/>
          <p:nvPr/>
        </p:nvSpPr>
        <p:spPr>
          <a:xfrm>
            <a:off x="11838982" y="10200902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★☆☆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2" name="TextBox 14">
            <a:extLst>
              <a:ext uri="{FF2B5EF4-FFF2-40B4-BE49-F238E27FC236}">
                <a16:creationId xmlns:a16="http://schemas.microsoft.com/office/drawing/2014/main" id="{755070B1-D05F-30C9-A5BA-D4D9C666C6B2}"/>
              </a:ext>
            </a:extLst>
          </p:cNvPr>
          <p:cNvSpPr txBox="1"/>
          <p:nvPr/>
        </p:nvSpPr>
        <p:spPr>
          <a:xfrm>
            <a:off x="13545310" y="7756772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id="{836367D3-30F6-8A6E-0598-C2A24F59FD54}"/>
              </a:ext>
            </a:extLst>
          </p:cNvPr>
          <p:cNvSpPr txBox="1"/>
          <p:nvPr/>
        </p:nvSpPr>
        <p:spPr>
          <a:xfrm>
            <a:off x="13552874" y="8390191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4" name="TextBox 14">
            <a:extLst>
              <a:ext uri="{FF2B5EF4-FFF2-40B4-BE49-F238E27FC236}">
                <a16:creationId xmlns:a16="http://schemas.microsoft.com/office/drawing/2014/main" id="{9C74972B-ADBD-BBB6-8659-4ABA1AD66DEB}"/>
              </a:ext>
            </a:extLst>
          </p:cNvPr>
          <p:cNvSpPr txBox="1"/>
          <p:nvPr/>
        </p:nvSpPr>
        <p:spPr>
          <a:xfrm>
            <a:off x="13548591" y="9007078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5" name="TextBox 14">
            <a:extLst>
              <a:ext uri="{FF2B5EF4-FFF2-40B4-BE49-F238E27FC236}">
                <a16:creationId xmlns:a16="http://schemas.microsoft.com/office/drawing/2014/main" id="{D8C33493-22E5-0864-B12A-394175E8A6D0}"/>
              </a:ext>
            </a:extLst>
          </p:cNvPr>
          <p:cNvSpPr txBox="1"/>
          <p:nvPr/>
        </p:nvSpPr>
        <p:spPr>
          <a:xfrm>
            <a:off x="13541654" y="9581449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6" name="TextBox 14">
            <a:extLst>
              <a:ext uri="{FF2B5EF4-FFF2-40B4-BE49-F238E27FC236}">
                <a16:creationId xmlns:a16="http://schemas.microsoft.com/office/drawing/2014/main" id="{DC90E3ED-72DB-428C-C22A-F885B9A2CF06}"/>
              </a:ext>
            </a:extLst>
          </p:cNvPr>
          <p:cNvSpPr txBox="1"/>
          <p:nvPr/>
        </p:nvSpPr>
        <p:spPr>
          <a:xfrm>
            <a:off x="13564416" y="10212458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7" name="TextBox 14">
            <a:extLst>
              <a:ext uri="{FF2B5EF4-FFF2-40B4-BE49-F238E27FC236}">
                <a16:creationId xmlns:a16="http://schemas.microsoft.com/office/drawing/2014/main" id="{4C7C435C-6ADA-C4DC-1C50-979428DD83E2}"/>
              </a:ext>
            </a:extLst>
          </p:cNvPr>
          <p:cNvSpPr txBox="1"/>
          <p:nvPr/>
        </p:nvSpPr>
        <p:spPr>
          <a:xfrm>
            <a:off x="15356720" y="7776288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B005419D-2C52-E029-CEAC-8F9E646FD7EA}"/>
              </a:ext>
            </a:extLst>
          </p:cNvPr>
          <p:cNvSpPr txBox="1"/>
          <p:nvPr/>
        </p:nvSpPr>
        <p:spPr>
          <a:xfrm>
            <a:off x="15349156" y="8393000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9" name="TextBox 14">
            <a:extLst>
              <a:ext uri="{FF2B5EF4-FFF2-40B4-BE49-F238E27FC236}">
                <a16:creationId xmlns:a16="http://schemas.microsoft.com/office/drawing/2014/main" id="{1D8F05A8-E074-8740-765F-DF0E1662F755}"/>
              </a:ext>
            </a:extLst>
          </p:cNvPr>
          <p:cNvSpPr txBox="1"/>
          <p:nvPr/>
        </p:nvSpPr>
        <p:spPr>
          <a:xfrm>
            <a:off x="15374521" y="8988008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★☆☆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1483F9E-AA10-D382-4029-637014700EEE}"/>
              </a:ext>
            </a:extLst>
          </p:cNvPr>
          <p:cNvSpPr txBox="1"/>
          <p:nvPr/>
        </p:nvSpPr>
        <p:spPr>
          <a:xfrm>
            <a:off x="15370238" y="9604720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7185C601-034E-961D-DE3B-DA3B2E69DF32}"/>
              </a:ext>
            </a:extLst>
          </p:cNvPr>
          <p:cNvSpPr txBox="1"/>
          <p:nvPr/>
        </p:nvSpPr>
        <p:spPr>
          <a:xfrm>
            <a:off x="15408335" y="10204328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★★☆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9C42AFF8-F6A9-68EF-5AD0-B5545F0FA065}"/>
              </a:ext>
            </a:extLst>
          </p:cNvPr>
          <p:cNvSpPr txBox="1"/>
          <p:nvPr/>
        </p:nvSpPr>
        <p:spPr>
          <a:xfrm>
            <a:off x="10059042" y="10776224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11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3" name="TextBox 14">
            <a:extLst>
              <a:ext uri="{FF2B5EF4-FFF2-40B4-BE49-F238E27FC236}">
                <a16:creationId xmlns:a16="http://schemas.microsoft.com/office/drawing/2014/main" id="{A5FA8C2D-13B2-1ACA-D5FD-FCBBF7B9E48C}"/>
              </a:ext>
            </a:extLst>
          </p:cNvPr>
          <p:cNvSpPr txBox="1"/>
          <p:nvPr/>
        </p:nvSpPr>
        <p:spPr>
          <a:xfrm>
            <a:off x="11778489" y="10799059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11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4" name="TextBox 14">
            <a:extLst>
              <a:ext uri="{FF2B5EF4-FFF2-40B4-BE49-F238E27FC236}">
                <a16:creationId xmlns:a16="http://schemas.microsoft.com/office/drawing/2014/main" id="{BE4AC0E6-BD3A-E903-ECBE-B27F1C2DB914}"/>
              </a:ext>
            </a:extLst>
          </p:cNvPr>
          <p:cNvSpPr txBox="1"/>
          <p:nvPr/>
        </p:nvSpPr>
        <p:spPr>
          <a:xfrm>
            <a:off x="13541654" y="10762674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5" name="TextBox 14">
            <a:extLst>
              <a:ext uri="{FF2B5EF4-FFF2-40B4-BE49-F238E27FC236}">
                <a16:creationId xmlns:a16="http://schemas.microsoft.com/office/drawing/2014/main" id="{92D1960F-8B90-3C45-5A35-789AA6C19ECC}"/>
              </a:ext>
            </a:extLst>
          </p:cNvPr>
          <p:cNvSpPr txBox="1"/>
          <p:nvPr/>
        </p:nvSpPr>
        <p:spPr>
          <a:xfrm>
            <a:off x="15334329" y="10772707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9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6" name="TextBox 14">
            <a:extLst>
              <a:ext uri="{FF2B5EF4-FFF2-40B4-BE49-F238E27FC236}">
                <a16:creationId xmlns:a16="http://schemas.microsoft.com/office/drawing/2014/main" id="{CE32FC9A-4A36-85A3-4D40-EBF2D3966BD5}"/>
              </a:ext>
            </a:extLst>
          </p:cNvPr>
          <p:cNvSpPr txBox="1"/>
          <p:nvPr/>
        </p:nvSpPr>
        <p:spPr>
          <a:xfrm>
            <a:off x="10068107" y="11303218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7" name="TextBox 14">
            <a:extLst>
              <a:ext uri="{FF2B5EF4-FFF2-40B4-BE49-F238E27FC236}">
                <a16:creationId xmlns:a16="http://schemas.microsoft.com/office/drawing/2014/main" id="{CBFA0776-611A-34F9-86EA-05E84CBD47ED}"/>
              </a:ext>
            </a:extLst>
          </p:cNvPr>
          <p:cNvSpPr txBox="1"/>
          <p:nvPr/>
        </p:nvSpPr>
        <p:spPr>
          <a:xfrm>
            <a:off x="11787591" y="11294716"/>
            <a:ext cx="1774546" cy="66199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8" name="TextBox 14">
            <a:extLst>
              <a:ext uri="{FF2B5EF4-FFF2-40B4-BE49-F238E27FC236}">
                <a16:creationId xmlns:a16="http://schemas.microsoft.com/office/drawing/2014/main" id="{7F2BD469-CEB8-6C29-FD32-E9F11742303C}"/>
              </a:ext>
            </a:extLst>
          </p:cNvPr>
          <p:cNvSpPr txBox="1"/>
          <p:nvPr/>
        </p:nvSpPr>
        <p:spPr>
          <a:xfrm>
            <a:off x="13595692" y="11389419"/>
            <a:ext cx="1774546" cy="541242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9" name="TextBox 14">
            <a:extLst>
              <a:ext uri="{FF2B5EF4-FFF2-40B4-BE49-F238E27FC236}">
                <a16:creationId xmlns:a16="http://schemas.microsoft.com/office/drawing/2014/main" id="{30AA430C-5134-3E32-8110-822932F894F1}"/>
              </a:ext>
            </a:extLst>
          </p:cNvPr>
          <p:cNvSpPr txBox="1"/>
          <p:nvPr/>
        </p:nvSpPr>
        <p:spPr>
          <a:xfrm>
            <a:off x="15333938" y="11398415"/>
            <a:ext cx="1774546" cy="541242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736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E8800C-838E-CA0D-A5F3-34BE00CF5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3A6FB1-ABA5-44D5-5E87-40515F3FE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82B72EA-C7FC-03FD-7331-CB8681DD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8E77CBB-68F6-A8E9-3BAA-EDF72CE5BA2D}"/>
              </a:ext>
            </a:extLst>
          </p:cNvPr>
          <p:cNvSpPr txBox="1"/>
          <p:nvPr/>
        </p:nvSpPr>
        <p:spPr>
          <a:xfrm>
            <a:off x="5262233" y="4975267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진로는 한번 결정하면 쉽게 바꾸기도 어렵고 많은 시간과 노력이 들기 때문에 합리적으로 의사 결정을 해야 합니다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진선이처럼 나의 진로 의사 결정 과정을 써 봅시다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29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E9C0B2D-51E7-08A5-9469-6BA5FE9D7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0D92FD6-9B2E-8D71-F9C3-D772AF5E2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0F5BBFF-1565-1D4F-465C-A1415AF4A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9A4C4E2-AF1D-7591-6286-030D92D21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8B6F8D5-F0DE-7592-5D6B-589AF3C43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B803739-6D34-80FA-752B-ADCF930718A1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진로 의사 결정 과정을 연습해 보아요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5D6AE05-989D-8D28-6847-2F56023226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4ABDBFE-5C22-4F35-EEF0-A113EC65CD7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881A72-81A7-B9BE-ACA1-385BA73E07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2083735D-F225-A7E1-62AA-F6E95CAA014A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 의사 결정을 연습해요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7DC87A6-4676-AD79-3606-182E118945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6414" y="7419796"/>
            <a:ext cx="15319350" cy="47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2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3E2DDA-68FA-B17B-4C66-4C620A8D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B21EABC-3318-06DE-0AB7-684F266C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3929864-6D8C-FB1F-E1FB-F19D5BCA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0F7C99D-2591-59E7-416A-B4124B4000C8}"/>
              </a:ext>
            </a:extLst>
          </p:cNvPr>
          <p:cNvSpPr txBox="1"/>
          <p:nvPr/>
        </p:nvSpPr>
        <p:spPr>
          <a:xfrm>
            <a:off x="5262233" y="4975267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진로는 한번 결정하면 쉽게 바꾸기도 어렵고 많은 시간과 노력이 들기 때문에 합리적으로 의사 결정을 해야 합니다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진선이처럼 나의 진로 의사 결정 과정을 써 봅시다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29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49F584E-9B1F-C959-0A84-78C99107D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6214227-F299-56A2-F01D-1B09353EB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51CC5EC-854A-E965-4077-1450A62B6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B618901-518C-787F-FCC7-E0D54C275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3AFC276-08F8-4E70-7EAC-E46D473FE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096A7DB3-AA36-4F6E-B7BB-EFA802F41A13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진로 의사 결정 과정을 연습해 보아요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BF98B97-FFDA-3CA9-B75C-E71E41BE02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1A75D06-6EE3-5A01-C833-C94C83363673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CEF3705-168A-DF18-1333-965FD90D5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228BE34E-EA7E-5F02-4DF4-3E3BD99B4AC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 의사 결정을 연습해요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3082C8C-5097-A430-E322-82778DCA92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6414" y="7419796"/>
            <a:ext cx="15319350" cy="4721134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1653FB72-DB0E-FAC8-83FF-B355E55BEA00}"/>
              </a:ext>
            </a:extLst>
          </p:cNvPr>
          <p:cNvSpPr txBox="1"/>
          <p:nvPr/>
        </p:nvSpPr>
        <p:spPr>
          <a:xfrm>
            <a:off x="4469671" y="8427931"/>
            <a:ext cx="5741129" cy="3459269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나는 적성에 잘 맞는 가수</a:t>
            </a:r>
          </a:p>
          <a:p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또는 배우가 되기로 결정했어요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62BA2844-FF02-F1FC-B965-7BFF75134034}"/>
              </a:ext>
            </a:extLst>
          </p:cNvPr>
          <p:cNvSpPr txBox="1"/>
          <p:nvPr/>
        </p:nvSpPr>
        <p:spPr>
          <a:xfrm>
            <a:off x="12192000" y="8427931"/>
            <a:ext cx="6934199" cy="344104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선택이 바른 것인지 평가해요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실현 가능성이 있나요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(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○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×)</a:t>
            </a:r>
          </a:p>
          <a:p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주위 지원을 받을 수 있나요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(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○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×)</a:t>
            </a:r>
          </a:p>
          <a:p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보람된 일인가요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(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○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×)</a:t>
            </a: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046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95035" y="4686058"/>
            <a:ext cx="1118600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합리적인 의사 결정으로 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나의 진로 의사 결정 과정을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고민해 볼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689F8D7-82A2-4AF7-5A5E-88E6CFFB883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 의사 결정을 연습해요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합리적인 의사 결정으로 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나의 진로 의사 결정 과정을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고민해 볼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 의사 결정을 연습해요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EC9B45-47BF-26EA-86F3-3E9CE65E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751388-7373-C3B8-1B63-4F379BE9C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E55830F-E162-008C-A178-514B915A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9941BA0-EAA4-D8D1-D3E8-D32CE1DFF105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진선이의 진로 의사 결정 과정을 살펴봅시다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4010189-BAA1-1249-FA73-FC62EE57B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25B1404-48FF-0294-7FAA-1C8515514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753213-5E37-B017-79D1-B45F16A3F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5A15482-C2A2-DFBD-895E-209276DED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0CE750B-03E6-5D03-2DDD-F9087ABB3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407CA0D-1A2B-8077-82A8-8A292AB55EB6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진로 의사 결정 과정을 연습해 보아요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7343F71-AAB6-DF37-F095-6D26C3C87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B6EB157-636A-3A9F-F28E-DAB76EA74F6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4AA5729-58F5-1495-1E74-6D2EEB553C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EAA560C0-E7F5-1113-698F-8BD5C001D852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 의사 결정을 연습해요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2EB0D27-8E70-E0C6-1809-B00D0CA49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1278" y="6742406"/>
            <a:ext cx="11162760" cy="564176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424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514EE-A782-822D-C1E8-BC3D98D67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0024D2-6325-32C7-9497-C184D0E30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2A8F66B-5E36-9DCE-47AF-F8238F786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988AC5E-0B7B-58EA-9891-7C51834BD45F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진선이의 진로 의사 결정 과정을 살펴봅시다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A06C86E-B041-4A06-96A8-0ED28B760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9A38821-453C-64AB-A0B9-9922FB105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4A02449-099B-007E-973E-EA6BD366F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ED68A17-4044-3163-B51D-839ABA717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4E32EA0-0CBD-44AD-6DD9-7BB829D76F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B8C7DD1-C4B9-4698-A474-411FF19D228F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진로 의사 결정 과정을 연습해 보아요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9AF5C68-66CC-5E8E-6503-8B4C86680E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DA1A79F-8BDD-A239-9383-3812917C429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F83B167-1CA2-0C20-8EE5-787D1D6CD1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510D1D9F-FAAA-8478-46F9-700735D6303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 의사 결정을 연습해요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DE6FCB8-DD51-F118-513A-2E885AD1D1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7392" y="7388033"/>
            <a:ext cx="14717290" cy="40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8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D35C3C-E4DA-7C33-BF58-D9791FA7B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025908-BB10-37EA-A6E7-63E5069A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9FB74C6-1CAC-7CD7-3AF9-DD7B2DD7E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7DE62BE-B07F-CCEA-3258-FEE4EDA4E7AE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진선이의 진로 의사 결정 과정을 살펴봅시다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5F4EF13-4105-0841-7A98-DE43AE27C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7AA4E22-FEA8-3FBD-7710-384DF534A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5A9763F-22AE-0E65-10FC-2B985E4AF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AF32719-4CC6-0BE5-2F23-8C7F69FA8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ADE6108-4670-9C6D-65B8-EFB5858A3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BC44489-8CF9-E644-3088-0424171198EB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진로 의사 결정 과정을 연습해 보아요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4B993C5-AEFA-0FBE-6D41-11D69AB865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8077E07-5905-CCD4-1492-FE632E42E64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225F576-E897-77CA-6C43-CEB3E7CB3F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15E4E33F-50B5-E0E4-DEBE-63CFC3D54744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 의사 결정을 연습해요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FE6215A-5C91-5185-3006-1EF1F9BA50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8933" y="6417007"/>
            <a:ext cx="9936842" cy="5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9D5A5-D26D-CA3F-4E97-A2DCD8EB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EBBB83-2BE3-CE89-D94A-37C202C31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68888CA-4BD2-632F-0AEF-7CA9DB8A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B59A9EC-45DD-1EAB-0917-F3AA237E5A9A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진선이의 진로 의사 결정 과정을 살펴봅시다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2634159-D4F7-4242-AE76-9F458D530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12949A7-1942-B746-6E83-574BDD2E9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72B3A01-B825-9BC2-0D51-0662AE4A96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60A4FEC-130F-4AD9-D7EF-6BBD56FFCC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4B8D62B-C8FD-D569-FB5B-62257F4CB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F9F7F12-32D2-A160-1B13-AF1A523FCABA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진로 의사 결정 과정을 연습해 보아요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E1F6240-671F-7DFA-B5CD-A91B1F3DFC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301659D-3CD9-85B6-C9DC-812C508A90B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B04628B-43A6-90A6-E790-D1A286A640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058B6D9E-5225-B1DE-68E6-C9388A9CA6F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 의사 결정을 연습해요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DB90114-2472-5792-60ED-DA81FB53AB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5630" y="7509977"/>
            <a:ext cx="14685634" cy="45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D18F1-7D4A-66F5-921D-9E65DAFEB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696B368-BBF8-0201-3998-EAB20551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3E98D5E-E495-5FEA-76DF-B91053A40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7204C1E-9206-3520-EFE2-43D429EF56EF}"/>
              </a:ext>
            </a:extLst>
          </p:cNvPr>
          <p:cNvSpPr txBox="1"/>
          <p:nvPr/>
        </p:nvSpPr>
        <p:spPr>
          <a:xfrm>
            <a:off x="5262233" y="4975267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진로는 한번 결정하면 쉽게 바꾸기도 어렵고 많은 시간과 노력이 들기 때문에 합리적으로 의사 결정을 해야 합니다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진선이처럼 나의 진로 의사 결정 과정을 써 봅시다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29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03E8CB74-5BA8-A204-860A-CB973E359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7B4DAC5-4AA8-6BA7-F616-41E4E309E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325F577-C0FD-70BD-D80F-A085A0973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59C56B5-185A-A07A-3130-FD32CAB37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DAB2E61-BCF1-1655-AB42-736A6DB940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343AA80-61E5-9DA0-88B7-CD5901005D69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진로 의사 결정 과정을 연습해 보아요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8BAA55C-AF4A-A233-A8A8-CBC62BF051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B3B9759-C399-AE1B-4213-07F006B08CE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8422AC3-6B6E-E909-1CF2-3D513FF778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80F169F0-731A-7CF2-F6E0-4CCB946815C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 의사 결정을 연습해요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81EA6AD-9C82-B73C-B056-6C645BDBD1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7204" y="7527761"/>
            <a:ext cx="16249592" cy="447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22C5C-6776-855D-E2A9-2C6E3AC97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7BF37A-57C3-8AF7-BB13-504A353BB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9B0DD13-9573-502D-A681-A4637666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873D7CD-D48D-6DF1-A3C1-50D7D9A8DF6E}"/>
              </a:ext>
            </a:extLst>
          </p:cNvPr>
          <p:cNvSpPr txBox="1"/>
          <p:nvPr/>
        </p:nvSpPr>
        <p:spPr>
          <a:xfrm>
            <a:off x="5262233" y="4975267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진로는 한번 결정하면 쉽게 바꾸기도 어렵고 많은 시간과 노력이 들기 때문에 합리적으로 의사 결정을 해야 합니다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진선이처럼 나의 진로 의사 결정 과정을 써 봅시다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29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AE9B778-1028-4274-E543-93779DC2F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6C9FAB6-0F55-A754-5EBC-4CC6A433C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0A7C454-768B-1C71-A89F-747DDCE3C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839C3F0-BA41-322F-3F6F-41A51CDB7B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79C98CB-9310-E6E3-AE22-59FB04E60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24ECB59-48B0-00F1-54E5-6E9BA68C2788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진로 의사 결정 과정을 연습해 보아요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9C373B1-0DC1-DFD7-23A0-745D148BB0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381E5BC-A423-215F-FF6C-757E218D3E9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7859BCE-A281-EA30-F961-2151E60626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7E8ED842-0FFF-9581-D7EF-CA1A4C1C66AA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 의사 결정을 연습해요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4ADA8D8-C507-5178-D66C-7825C7E92D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7204" y="7527761"/>
            <a:ext cx="16249592" cy="4478640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A2C26C1F-9BD8-631B-0CCB-457A8941B97B}"/>
              </a:ext>
            </a:extLst>
          </p:cNvPr>
          <p:cNvSpPr txBox="1"/>
          <p:nvPr/>
        </p:nvSpPr>
        <p:spPr>
          <a:xfrm>
            <a:off x="4800157" y="8877536"/>
            <a:ext cx="6096443" cy="270486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나는 방송과 관련된 일을 하고 싶지만 부모님께서는 선생님이 되라고 하세요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21F8BB5D-ADE3-30AD-78CB-144444592FAE}"/>
              </a:ext>
            </a:extLst>
          </p:cNvPr>
          <p:cNvSpPr txBox="1"/>
          <p:nvPr/>
        </p:nvSpPr>
        <p:spPr>
          <a:xfrm>
            <a:off x="13469721" y="8801707"/>
            <a:ext cx="6096443" cy="270486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잘하는 것과 좋아하는 것을 생각해서 나의 적성에 잘 맞는 직업을 생각해 </a:t>
            </a:r>
            <a:r>
              <a:rPr lang="ko-KR" altLang="en-US" sz="3466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볼래요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761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674D72-1342-373A-474F-CAD1189E7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44E9A54-0DAA-D42A-D5A9-EC827238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C0533AB-9687-5C0F-46EE-7FCB78F99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FC4FFEA-2F91-9DF2-A543-12213086B08D}"/>
              </a:ext>
            </a:extLst>
          </p:cNvPr>
          <p:cNvSpPr txBox="1"/>
          <p:nvPr/>
        </p:nvSpPr>
        <p:spPr>
          <a:xfrm>
            <a:off x="5262233" y="4975267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진로는 한번 결정하면 쉽게 바꾸기도 어렵고 많은 시간과 노력이 들기 때문에 합리적으로 의사 결정을 해야 합니다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진선이처럼 나의 진로 의사 결정 과정을 써 봅시다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29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2FDBDC5-CF1B-1103-3F30-327F43BDC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522EACA-8494-E168-65F5-89558DD7D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4DFA706-87C5-40DB-761D-174980BD2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D3B8992-0F71-38E1-82A0-47A6584E6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69859D5-40AC-40E0-BE06-B73B23ADC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3655BC9-78BB-8B64-C83C-E9690BA59CC0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진로 의사 결정 과정을 연습해 보아요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13A8336-1678-0552-907E-E1B8087A2F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A53AEB2-5CF7-0393-B07C-607E6B9EE02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F2D6FF-B691-807E-9D34-9C83C75AAF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1E85E827-43AB-12AB-9B0F-E4A088A253F4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 의사 결정을 연습해요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C15E821-E6CE-19AD-1BCE-17C6E4682D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8752" y="6398472"/>
            <a:ext cx="10366496" cy="601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443</Words>
  <Application>Microsoft Office PowerPoint</Application>
  <PresentationFormat>사용자 지정</PresentationFormat>
  <Paragraphs>94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나눔고딕 ExtraBold</vt:lpstr>
      <vt:lpstr>Tilt Warp Regular</vt:lpstr>
      <vt:lpstr>한컴 말랑말랑 Bold</vt:lpstr>
      <vt:lpstr>나눔고딕</vt:lpstr>
      <vt:lpstr>나눔스퀘어 ExtraBold</vt:lpstr>
      <vt:lpstr>Calibri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167</cp:revision>
  <dcterms:created xsi:type="dcterms:W3CDTF">2006-08-16T00:00:00Z</dcterms:created>
  <dcterms:modified xsi:type="dcterms:W3CDTF">2026-03-13T01:10:46Z</dcterms:modified>
</cp:coreProperties>
</file>