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372" r:id="rId5"/>
    <p:sldId id="373" r:id="rId6"/>
    <p:sldId id="374" r:id="rId7"/>
    <p:sldId id="375" r:id="rId8"/>
    <p:sldId id="376" r:id="rId9"/>
    <p:sldId id="377" r:id="rId10"/>
    <p:sldId id="321" r:id="rId11"/>
    <p:sldId id="378" r:id="rId12"/>
    <p:sldId id="379" r:id="rId13"/>
    <p:sldId id="380" r:id="rId14"/>
    <p:sldId id="381" r:id="rId15"/>
    <p:sldId id="382" r:id="rId16"/>
    <p:sldId id="262" r:id="rId17"/>
  </p:sldIdLst>
  <p:sldSz cx="24384000" cy="13716000"/>
  <p:notesSz cx="6858000" cy="9144000"/>
  <p:embeddedFontLst>
    <p:embeddedFont>
      <p:font typeface="Tilt Warp Regular" panose="020B0600000101010101" charset="0"/>
      <p:regular r:id="rId19"/>
    </p:embeddedFont>
    <p:embeddedFont>
      <p:font typeface="나눔고딕" panose="020D0604000000000000" pitchFamily="50" charset="-127"/>
      <p:regular r:id="rId20"/>
      <p:bold r:id="rId21"/>
    </p:embeddedFont>
    <p:embeddedFont>
      <p:font typeface="나눔고딕 ExtraBold" panose="020D0904000000000000" pitchFamily="50" charset="-127"/>
      <p:bold r:id="rId22"/>
    </p:embeddedFont>
    <p:embeddedFont>
      <p:font typeface="나눔스퀘어 ExtraBold" panose="020B0600000101010101" pitchFamily="50" charset="-127"/>
      <p:bold r:id="rId23"/>
    </p:embeddedFont>
    <p:embeddedFont>
      <p:font typeface="맑은 고딕" panose="020B0503020000020004" pitchFamily="50" charset="-127"/>
      <p:regular r:id="rId24"/>
      <p:bold r:id="rId25"/>
    </p:embeddedFont>
    <p:embeddedFont>
      <p:font typeface="한컴 말랑말랑 Bold" panose="020F0803000000000000" pitchFamily="50" charset="-127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34E"/>
    <a:srgbClr val="FFEDC5"/>
    <a:srgbClr val="FFF7DF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29.png"/><Relationship Id="rId4" Type="http://schemas.openxmlformats.org/officeDocument/2006/relationships/image" Target="../media/image19.png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8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직업에 대한 편견을 없애요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17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BAA634-C88F-A6A0-8369-9B3230A6C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9E837ED-A699-ED75-1836-A31ED2B54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DBC181A-2950-E419-936C-DA74BD3D2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65890E38-8CCF-410E-E984-B59948321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4C5590B1-CFC1-4D07-BD07-CAF0ED44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ED3D7EE-580E-65D3-1BBB-F3111467ED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C28B2B2D-886F-7EE9-E9C6-C10F30B89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94407A3A-0DF3-47B5-F8A9-2CB05DE5E1F5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편견인가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중독인가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6E164BC-4297-DB2A-3E9A-A6AEC29F96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09E2158-F507-8597-98F7-134F7FE21666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9D94AC6-D079-8304-CCF7-936365B981B7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프로게이머가 꿈인 성호의 글을 읽고 질문에 답해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9BB1AD4-ECB2-9A2B-44A6-115597B4B2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DAE885E5-F375-123C-07AE-1EACFDA5C6B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8B7D93-BE90-676D-58BE-5A91D49B8C5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E4B773D-7E4B-0EF1-D226-97439FFABF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17" t="10341" r="3072"/>
          <a:stretch>
            <a:fillRect/>
          </a:stretch>
        </p:blipFill>
        <p:spPr>
          <a:xfrm>
            <a:off x="5529881" y="7000672"/>
            <a:ext cx="13289767" cy="4724400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DF2656A1-599B-7662-DD05-BFD76936D65E}"/>
              </a:ext>
            </a:extLst>
          </p:cNvPr>
          <p:cNvSpPr/>
          <p:nvPr/>
        </p:nvSpPr>
        <p:spPr>
          <a:xfrm>
            <a:off x="5309002" y="6805969"/>
            <a:ext cx="13731524" cy="5233631"/>
          </a:xfrm>
          <a:prstGeom prst="roundRect">
            <a:avLst>
              <a:gd name="adj" fmla="val 13321"/>
            </a:avLst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981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D196A3-0B46-326B-39C1-63F9DC604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F5FDC8A-3D9F-0279-A80D-9A7D60C3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1107EA7-BA97-342A-2928-9AA245A13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FAC92A6-537C-80E3-392B-C44DB3616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782460F-2B26-8721-2304-9D0BDF08A9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F4CF2CB-0FB3-3548-B165-561C1CFA92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2E25A226-E7CC-2C42-2180-F0CC3E652F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6327C39-89E4-79BE-96CC-CF0EF83001FB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편견인가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중독인가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B5BB2609-AA74-EF2C-30AE-0D59A02E18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586BBA2-0AC9-5FBA-9A4B-D4D54A80408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0BE23D8-F5D1-2455-5460-A5D63FDB06C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9955" y="7239000"/>
            <a:ext cx="13453845" cy="4569729"/>
          </a:xfrm>
          <a:prstGeom prst="round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A71431DF-D498-FBE8-F271-69185ED00293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프로게이머가 꿈인 성호의 글을 읽고 질문에 답해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8BE932-A040-F4F4-5951-676B4D7598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3901815-6256-0058-4A56-80E10902161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CF76176-04D6-BDDE-2653-80476E31917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4AA1F3D-B167-BAD3-E5F8-A3001C78C8AF}"/>
              </a:ext>
            </a:extLst>
          </p:cNvPr>
          <p:cNvSpPr/>
          <p:nvPr/>
        </p:nvSpPr>
        <p:spPr>
          <a:xfrm>
            <a:off x="5309002" y="6805969"/>
            <a:ext cx="13731524" cy="5233631"/>
          </a:xfrm>
          <a:prstGeom prst="roundRect">
            <a:avLst>
              <a:gd name="adj" fmla="val 13321"/>
            </a:avLst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7584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3FECA-35EA-95D2-2977-A0C2D6918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C2E8F5B-7A6E-80FB-1963-85CDB2FC8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76A7D6D1-D6AB-87C9-60BF-4740DBDE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5389F06-EF8F-7BDF-F13F-44D2DE907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E9460C94-585D-B2D0-7104-4C1779DA0C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FC740C3-10EF-9B98-2D42-92BA24969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0621194-60D3-173F-B7F5-8532AFC200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C16615A3-30E4-735B-55E7-59B036E087BF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편견인가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중독인가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992DF4E7-B85A-1815-95AE-BB7D0EAD5C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E836D769-C2C7-2D0F-095B-0E41F03A706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7568A430-9B41-D318-C2F8-9B4269A8EAE3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프로게이머가 꿈인 성호의 글을 읽고 질문에 답해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FE288CB-1931-1E77-E3E3-30CA40EF54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14EB36D7-AD6F-D7AB-5510-DCF97C9001A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F8E458F-440E-166A-8D9F-58851BF0804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4500AD82-B35F-4F16-80B4-438DE4E624D3}"/>
              </a:ext>
            </a:extLst>
          </p:cNvPr>
          <p:cNvSpPr/>
          <p:nvPr/>
        </p:nvSpPr>
        <p:spPr>
          <a:xfrm>
            <a:off x="4952999" y="7444510"/>
            <a:ext cx="14040757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963B7-2916-8AF7-9B7F-FA95DEDF97D3}"/>
              </a:ext>
            </a:extLst>
          </p:cNvPr>
          <p:cNvSpPr txBox="1"/>
          <p:nvPr/>
        </p:nvSpPr>
        <p:spPr>
          <a:xfrm>
            <a:off x="4953000" y="6629400"/>
            <a:ext cx="1253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성호의 고민은 무엇인가요</a:t>
            </a:r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ko-KR" altLang="en-US" sz="36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47F49C00-6F61-1F91-DB6A-D7AADF68AF3D}"/>
              </a:ext>
            </a:extLst>
          </p:cNvPr>
          <p:cNvSpPr/>
          <p:nvPr/>
        </p:nvSpPr>
        <p:spPr>
          <a:xfrm>
            <a:off x="4952999" y="10270398"/>
            <a:ext cx="14040757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0A42D-5641-66A1-1E7E-0DD0E4F44182}"/>
              </a:ext>
            </a:extLst>
          </p:cNvPr>
          <p:cNvSpPr txBox="1"/>
          <p:nvPr/>
        </p:nvSpPr>
        <p:spPr>
          <a:xfrm>
            <a:off x="4953000" y="9455288"/>
            <a:ext cx="1253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성호의 고민을 해결하기 위한 방법에는 어떤 것들이 있나요</a:t>
            </a:r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ko-KR" altLang="en-US" sz="36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8444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7FCCBF-BA90-A04A-90D4-8E136DF13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A50FC75-E40A-B47F-AE0B-B88E75BC8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5D5F8B2-D8CD-D2AE-5221-119BD3B2F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9DD9335C-B264-D84D-4F93-4A6EF4CFE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06C868F-1FD1-54B8-8150-265B95034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3B45CF1D-9BCD-2850-B87D-6EBAE6B73F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BAB98B63-B6C5-3EBB-6CAB-CC7B3777ED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73A84079-E4AA-D424-1B62-A25893DA0742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편견인가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중독인가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8402E75-513E-2607-AE0E-437B40FA11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D8295958-E346-9291-7183-52708840D1C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07CBF51-5379-D134-1A65-8915B58F6CC9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프로게이머가 꿈인 성호의 글을 읽고 질문에 답해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BCBABE47-5ACB-F8F8-F9DB-22EB7F49F4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03042D5-0560-96AF-8825-13E7990DC932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3366B48-D7E4-866F-FA46-CAD0E9D715E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E525840B-601E-0183-1823-17A48902F8AA}"/>
              </a:ext>
            </a:extLst>
          </p:cNvPr>
          <p:cNvSpPr/>
          <p:nvPr/>
        </p:nvSpPr>
        <p:spPr>
          <a:xfrm>
            <a:off x="4952999" y="7444510"/>
            <a:ext cx="14040757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19671-F483-1E10-1DE1-3DD2C5EA3FA2}"/>
              </a:ext>
            </a:extLst>
          </p:cNvPr>
          <p:cNvSpPr txBox="1"/>
          <p:nvPr/>
        </p:nvSpPr>
        <p:spPr>
          <a:xfrm>
            <a:off x="4953000" y="6629400"/>
            <a:ext cx="1253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1. </a:t>
            </a:r>
            <a:r>
              <a:rPr lang="ko-KR" altLang="en-US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성호의 고민은 무엇인가요</a:t>
            </a:r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ko-KR" altLang="en-US" sz="36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1C4D613E-CB6E-376E-FC3B-58977FBE22C9}"/>
              </a:ext>
            </a:extLst>
          </p:cNvPr>
          <p:cNvSpPr/>
          <p:nvPr/>
        </p:nvSpPr>
        <p:spPr>
          <a:xfrm>
            <a:off x="4952999" y="10270398"/>
            <a:ext cx="14040757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595E37-7E1A-B97E-C4EB-31C5B311B60C}"/>
              </a:ext>
            </a:extLst>
          </p:cNvPr>
          <p:cNvSpPr txBox="1"/>
          <p:nvPr/>
        </p:nvSpPr>
        <p:spPr>
          <a:xfrm>
            <a:off x="4953000" y="9455288"/>
            <a:ext cx="125389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2. </a:t>
            </a:r>
            <a:r>
              <a:rPr lang="ko-KR" altLang="en-US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성호의 고민을 해결하기 위한 방법에는 어떤 것들이 있나요</a:t>
            </a:r>
            <a:r>
              <a:rPr lang="en-US" altLang="ko-KR" sz="360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  <a:endParaRPr lang="ko-KR" altLang="en-US" sz="360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E50410-3DDB-65BD-1CA0-B72E4BB0D2B2}"/>
              </a:ext>
            </a:extLst>
          </p:cNvPr>
          <p:cNvSpPr txBox="1"/>
          <p:nvPr/>
        </p:nvSpPr>
        <p:spPr>
          <a:xfrm>
            <a:off x="5390245" y="7623450"/>
            <a:ext cx="13077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프로게이머가 되고 싶지만 게임 중독을 걱정하시는 부모님께서 성호의 꿈을 반대하시는 것이다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AFA880-0CE7-514C-A6E2-7D2E61781FA3}"/>
              </a:ext>
            </a:extLst>
          </p:cNvPr>
          <p:cNvSpPr txBox="1"/>
          <p:nvPr/>
        </p:nvSpPr>
        <p:spPr>
          <a:xfrm>
            <a:off x="5390245" y="10425883"/>
            <a:ext cx="130773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게임 시간을 정해 일정한 시간 동안만 게임 연습을 하는 것이 좋을 것 같다</a:t>
            </a:r>
            <a:r>
              <a:rPr lang="en-US" altLang="ko-KR" sz="360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253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1642BC-5FBB-D7F0-B61F-C48EF2043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15FD924-BCCE-4A73-8F35-97DD86CEF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245C7F4-B8FA-CAEB-15B6-EA44D850C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287138FA-B342-9EE6-4609-2FA2FD09A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DAB40DB5-B48D-51AD-1667-8A4B0F518C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AFFB76F8-50BD-8590-CF00-22A0E322A1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1CAE93B-54CD-3C9D-F5DA-E70963B62A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115FAC75-2314-BF18-DC06-3B0C87DF70E0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편견인가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중독인가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CB6C553C-45A6-5B26-F287-894A878DDB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22EFF004-321C-149F-1C6A-7F86499A037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AD1B895-2362-28D3-1168-2EC5030D1683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성호의 고민을 해결하기 위해 모둠별로 토론을 해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아래에 주장과 근거를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5D6D84E2-D969-CDF5-DEAB-6E51BFB892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58229843-28E3-4EFB-5658-8C8EC6AEE00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E9EE8C6-50BC-3674-A2D4-DF26478EA09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62F16EC-28AC-4FDC-A403-D057259C7EA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780" y="6553006"/>
            <a:ext cx="14236430" cy="579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3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8F331B-87A1-99C6-ECED-A747C9C28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5F44ECF-F5EB-9211-4C49-82E1BEF83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3335C53-B58A-681F-BC8D-D3416762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1D251B8-DE41-0802-FB4F-3C2004A49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BDC40B09-1684-252A-4DEA-61EBC8B460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C5F1A945-4923-89A9-6060-02F026C7F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E9D5A743-0525-9691-159C-A4228B769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4EBFDB5-19BE-48CF-6C27-67E7F2FC0A1C}"/>
              </a:ext>
            </a:extLst>
          </p:cNvPr>
          <p:cNvSpPr txBox="1"/>
          <p:nvPr/>
        </p:nvSpPr>
        <p:spPr>
          <a:xfrm>
            <a:off x="5155630" y="2591913"/>
            <a:ext cx="12908408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편견인가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중독인가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?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5EC190C-88EC-4CAA-116E-38EE5EE2E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B9F82CF8-B4AC-AFBB-DBF0-577281D6270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D7B42A3-18AA-11C4-2457-BAC552D95BD8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성호의 고민을 해결하기 위해 모둠별로 토론을 해 보고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아래에 주장과 근거를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2ADCFB13-BF78-8116-4D9B-DF8A72F619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1F65C798-F913-5C18-FE08-F457EBD1485B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 descr="로고, 폰트, 일렉트릭 블루, 상징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BA3DE1-769E-2717-8F90-5926827F800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7994" y="2679646"/>
            <a:ext cx="1805006" cy="1630328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608EE27-8767-EE0E-7278-7FD2746791B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9780" y="6553006"/>
            <a:ext cx="14236430" cy="5791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FFBEE9-60EA-C41A-C8B5-BFE1092C1627}"/>
              </a:ext>
            </a:extLst>
          </p:cNvPr>
          <p:cNvSpPr txBox="1"/>
          <p:nvPr/>
        </p:nvSpPr>
        <p:spPr>
          <a:xfrm>
            <a:off x="8320315" y="8304074"/>
            <a:ext cx="106734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아직 초등학생이 성호가 게임 시간을 늘리다 보면 스스로 자제할 수 없는 지경에 빠질 수 있다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그러므로 성호가 게임 시간을 늘리면 게임 중독에 빠질 것이다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A18396-B39D-B3FD-8B07-787D9E2B7D97}"/>
              </a:ext>
            </a:extLst>
          </p:cNvPr>
          <p:cNvSpPr txBox="1"/>
          <p:nvPr/>
        </p:nvSpPr>
        <p:spPr>
          <a:xfrm>
            <a:off x="8320315" y="10361474"/>
            <a:ext cx="106734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성호가 꿈에 대한 굳은 의지를 가지고 있다면 문제가 없다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게임 전략을 익히기 위해 게임 시간이 늘어날 수 있으며 게임 중독을 걱정하여 꿈을 포기하는 건 잘못되었다고 생각한다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3093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160404" y="4686058"/>
            <a:ext cx="11594196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직업에 대한 편견과 고정 관념을 찾고 바람직한 태도를 가질 수 있었나요</a:t>
            </a:r>
            <a:r>
              <a:rPr lang="en-US" altLang="ko-KR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4673600" y="5661480"/>
            <a:ext cx="159766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ct val="124499"/>
              </a:lnSpc>
            </a:pPr>
            <a:r>
              <a:rPr lang="ko-KR" altLang="en-US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직업에 대한 편견과 고정 관념을 찾고 바람직한 태도를 가질 수 있다</a:t>
            </a:r>
            <a:r>
              <a:rPr lang="en-US" altLang="ko-KR" sz="70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0" y="2591913"/>
            <a:ext cx="1389437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2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직업에 대한 편견과 고정 관념을 찾아요</a:t>
            </a:r>
            <a:endParaRPr lang="en-US" sz="72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그림을 보고 질문에 답해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10F1CE8-FCC6-3545-5431-51516FCDF84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2110" y="6609861"/>
            <a:ext cx="7021684" cy="5693257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8B1FB07-C9FD-EF19-111D-D0A1A1D103DC}"/>
              </a:ext>
            </a:extLst>
          </p:cNvPr>
          <p:cNvSpPr/>
          <p:nvPr/>
        </p:nvSpPr>
        <p:spPr>
          <a:xfrm>
            <a:off x="8991600" y="7424971"/>
            <a:ext cx="10820400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F10913-A8BD-08EA-6E9D-135F37034652}"/>
              </a:ext>
            </a:extLst>
          </p:cNvPr>
          <p:cNvSpPr txBox="1"/>
          <p:nvPr/>
        </p:nvSpPr>
        <p:spPr>
          <a:xfrm>
            <a:off x="8852576" y="6609861"/>
            <a:ext cx="1082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1.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왼쪽 그림에서 남자와 여자의 직업은 무엇인가요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?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7635F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F4EAEACD-307C-493F-A726-AEB48C9C8882}"/>
              </a:ext>
            </a:extLst>
          </p:cNvPr>
          <p:cNvSpPr/>
          <p:nvPr/>
        </p:nvSpPr>
        <p:spPr>
          <a:xfrm>
            <a:off x="8991600" y="10637295"/>
            <a:ext cx="10820400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16CF1D-09EB-BBCC-4735-4B5AC49E8FF5}"/>
              </a:ext>
            </a:extLst>
          </p:cNvPr>
          <p:cNvSpPr txBox="1"/>
          <p:nvPr/>
        </p:nvSpPr>
        <p:spPr>
          <a:xfrm>
            <a:off x="8852576" y="9297266"/>
            <a:ext cx="1287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4513" marR="0" lvl="0" indent="-544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2.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남자와 여자의 직업을 서로 바꿔 보았을 때 어떤 생각이 드나요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?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그렇게 생각한 이유를 친구들과 함께 이야기해 봅시다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7635F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DECD3D3-52C1-6326-1835-376AC408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A04C7A0-44A3-F7E5-1B18-F03D3D607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3F3444F-956B-D01A-1C71-C3B3C01BA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28DCA12-22C5-7EF8-3CBB-3561A12A0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22AC14A9-8F46-3A88-8564-6478E9E221C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2307F514-9034-A75A-571F-25E665B13A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958317F9-B908-97A9-C986-1FC5CAEFD2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6C30B5D4-C43E-1A1B-0D74-4D72A7482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F4A7A8AB-8FAC-5F9F-5415-7B838AD67DF0}"/>
              </a:ext>
            </a:extLst>
          </p:cNvPr>
          <p:cNvSpPr txBox="1"/>
          <p:nvPr/>
        </p:nvSpPr>
        <p:spPr>
          <a:xfrm>
            <a:off x="5155630" y="2591913"/>
            <a:ext cx="1389437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2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직업에 대한 편견과 고정 관념을 찾아요</a:t>
            </a:r>
            <a:endParaRPr lang="en-US" sz="72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F3C8E705-14F6-C59E-1830-3CD5D94BA8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01CB5A0A-75F6-AD77-04AD-23CE167F005D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357D837-4693-D5D4-21E9-4679B4570F3D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그림을 보고 질문에 답해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74AD4AB-42AE-9EFA-2CD0-80E686F4CBD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7075A07-B2B5-EB51-E010-14CAB09D9D30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C9BE7F7-70F1-A48C-B396-6921BE4A6F6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2110" y="6609861"/>
            <a:ext cx="7021684" cy="5693257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9762457B-4333-E244-9A6D-9944168F6D37}"/>
              </a:ext>
            </a:extLst>
          </p:cNvPr>
          <p:cNvSpPr/>
          <p:nvPr/>
        </p:nvSpPr>
        <p:spPr>
          <a:xfrm>
            <a:off x="8991600" y="7424971"/>
            <a:ext cx="10820400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4109D4-A0BF-428D-BC17-48E632B4CB8F}"/>
              </a:ext>
            </a:extLst>
          </p:cNvPr>
          <p:cNvSpPr txBox="1"/>
          <p:nvPr/>
        </p:nvSpPr>
        <p:spPr>
          <a:xfrm>
            <a:off x="8852576" y="6609861"/>
            <a:ext cx="10820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1.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왼쪽 그림에서 남자와 여자의 직업은 무엇인가요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?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7635F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362EBE48-5160-85F4-F4D1-02F61C22DF10}"/>
              </a:ext>
            </a:extLst>
          </p:cNvPr>
          <p:cNvSpPr/>
          <p:nvPr/>
        </p:nvSpPr>
        <p:spPr>
          <a:xfrm>
            <a:off x="8991600" y="10637295"/>
            <a:ext cx="10820400" cy="151130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E9D3C0-13CA-CA33-712E-696E2B898B31}"/>
              </a:ext>
            </a:extLst>
          </p:cNvPr>
          <p:cNvSpPr txBox="1"/>
          <p:nvPr/>
        </p:nvSpPr>
        <p:spPr>
          <a:xfrm>
            <a:off x="8852576" y="9297266"/>
            <a:ext cx="12877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4513" marR="0" lvl="0" indent="-544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2.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남자와 여자의 직업을 서로 바꿔 보았을 때 어떤 생각이 드나요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? 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그렇게 생각한 이유를 친구들과 함께 이야기해 봅시다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67635F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+mn-cs"/>
              </a:rPr>
              <a:t>.</a:t>
            </a:r>
            <a:endParaRPr kumimoji="0" lang="ko-KR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67635F"/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2E329B-DC98-282C-53EF-8887599F1211}"/>
              </a:ext>
            </a:extLst>
          </p:cNvPr>
          <p:cNvSpPr txBox="1"/>
          <p:nvPr/>
        </p:nvSpPr>
        <p:spPr>
          <a:xfrm>
            <a:off x="9311786" y="7620000"/>
            <a:ext cx="10043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남자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비행기 조종사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여자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승무원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E28944-4249-6CDB-52E6-746E4BB19C87}"/>
              </a:ext>
            </a:extLst>
          </p:cNvPr>
          <p:cNvSpPr txBox="1"/>
          <p:nvPr/>
        </p:nvSpPr>
        <p:spPr>
          <a:xfrm>
            <a:off x="9311786" y="10792780"/>
            <a:ext cx="10043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남자 비행기 조종사와 여자 승무원의 모습을 자주 보았기 때문에 직업을 서로 바꾸면 어색한 것 같다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264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2E42D-CEA5-5F56-6597-DE5103E8E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CB7B059D-F680-98C8-7FBD-9C44EDB43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47D96EA5-09EF-A6EF-6F50-02B04C5F8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BE9D626-F863-EBAB-FCC0-FCAFC12E81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FD08927-518D-1E50-14DE-9DE74D3009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88ACCFF9-7B39-42E7-5549-BE98516874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49D7097-889D-78D0-0F01-BF8A2C30AD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8E51AA8-F980-A452-B2FE-85EE995101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3790F79B-2299-5E6B-6AFC-35C6898FE6DD}"/>
              </a:ext>
            </a:extLst>
          </p:cNvPr>
          <p:cNvSpPr txBox="1"/>
          <p:nvPr/>
        </p:nvSpPr>
        <p:spPr>
          <a:xfrm>
            <a:off x="5155630" y="2591913"/>
            <a:ext cx="1389437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2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직업에 대한 편견과 고정 관념을 찾아요</a:t>
            </a:r>
            <a:endParaRPr lang="en-US" sz="72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F14E24A-66A0-ECB0-3EDB-A497893443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4BE790F1-B300-4B2F-8963-B42880D515E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F1159892-D353-150A-E766-6D883E429172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선택한 직업에 대한 친구들의 다양한 생각을 퍼즐 칸에 쓰고 편견과 고정 관념을 파악해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A05FC12-AAC2-E5EC-C0CC-81984BE4F3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55821F1-9EC8-9179-9EA8-10BAB2C21531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DC3365F-B5CD-4C2C-21B4-F231CA72B16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5925" y="6365010"/>
            <a:ext cx="15460875" cy="594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67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C765DA-9A3C-1FA1-96B7-EFD1D72AB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777918D-3890-D3D9-D8AA-6C25AC6F50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C840DF7-D485-1A9D-7019-7D1FCA8CE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864D70C9-AC7B-BDDD-6378-35696F738A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180992C-3826-F9C4-8C6F-6AFF3F32B14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09D0FB6-8EBA-8A80-BA76-E7776624D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78B91CB2-42BA-7094-DC36-14E38B54DE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9F064F9F-8624-FE29-E5A6-2DA70F58E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43905C1-D872-66EC-0225-B6DE4622638B}"/>
              </a:ext>
            </a:extLst>
          </p:cNvPr>
          <p:cNvSpPr txBox="1"/>
          <p:nvPr/>
        </p:nvSpPr>
        <p:spPr>
          <a:xfrm>
            <a:off x="5155630" y="2591913"/>
            <a:ext cx="1389437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2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직업에 대한 편견과 고정 관념을 찾아요</a:t>
            </a:r>
            <a:endParaRPr lang="en-US" sz="72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381EACAC-790D-B424-3634-29D0D060458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87416B5-5600-9727-E560-206170623DE7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C74123D-0532-2FC4-F0DC-1D841762A472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선택한 직업에 대한 친구들의 다양한 생각을 퍼즐 칸에 쓰고 편견과 고정 관념을 파악해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B9EE62CE-1F31-4DEF-5939-73B11800827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8140CB34-31A5-9844-9465-2E8CF2C17038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CA2231E-F56D-6C03-2B6C-37AEEAA557A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2800" y="6609861"/>
            <a:ext cx="14403927" cy="560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4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51CBA6-25BB-E6D7-AE6C-68EDF9938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CBB1A4F-325C-240F-C2BA-B06D8C5FB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B1B67E7-93A7-C1D4-55BA-D060D3E84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4440AACE-1863-A031-08FA-41AB06E70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AF47B0A-8292-39BA-A6A2-615C42BA34E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716A6A5A-BF4C-3917-A692-2284DF563D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F28CC36-B2A1-402F-A56A-57C03B107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3A991AA7-5EED-B393-603C-8801C32DCB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51CE6CF9-D3E9-5C6E-D091-DC6DCD0D42C9}"/>
              </a:ext>
            </a:extLst>
          </p:cNvPr>
          <p:cNvSpPr txBox="1"/>
          <p:nvPr/>
        </p:nvSpPr>
        <p:spPr>
          <a:xfrm>
            <a:off x="5155630" y="2591913"/>
            <a:ext cx="1389437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2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직업에 대한 편견과 고정 관념을 찾아요</a:t>
            </a:r>
            <a:endParaRPr lang="en-US" sz="72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43AFB8C-6E28-3865-A6A9-E27627E54B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048E490-B95C-FE98-F1C9-06F81F56246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12D3145-82C2-1E76-840E-FB474AB8431D}"/>
              </a:ext>
            </a:extLst>
          </p:cNvPr>
          <p:cNvSpPr txBox="1"/>
          <p:nvPr/>
        </p:nvSpPr>
        <p:spPr>
          <a:xfrm>
            <a:off x="5262233" y="4953000"/>
            <a:ext cx="13406768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선택한 직업에 대한 친구들의 다양한 생각을 퍼즐 칸에 쓰고 편견과 고정 관념을 파악해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DCDC364-4D2A-95E5-A91C-98D60CF380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FEBF1D3-0C77-7B51-888D-81C4C1127DCD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2E2382A-BDC4-3624-CD2B-3B3E738C7E4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2800" y="6609861"/>
            <a:ext cx="14403927" cy="56085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2F83CB-B65B-DF41-1319-29DEDA8B5DF3}"/>
              </a:ext>
            </a:extLst>
          </p:cNvPr>
          <p:cNvSpPr txBox="1"/>
          <p:nvPr/>
        </p:nvSpPr>
        <p:spPr>
          <a:xfrm>
            <a:off x="11002700" y="9603662"/>
            <a:ext cx="2332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경찰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22A4BC-F80B-3B98-212C-91C26B41B528}"/>
              </a:ext>
            </a:extLst>
          </p:cNvPr>
          <p:cNvSpPr txBox="1"/>
          <p:nvPr/>
        </p:nvSpPr>
        <p:spPr>
          <a:xfrm>
            <a:off x="5262233" y="7441245"/>
            <a:ext cx="2332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도둑을 잡는다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7FB240-F732-293F-5C50-A30699AADBEA}"/>
              </a:ext>
            </a:extLst>
          </p:cNvPr>
          <p:cNvSpPr txBox="1"/>
          <p:nvPr/>
        </p:nvSpPr>
        <p:spPr>
          <a:xfrm>
            <a:off x="8722794" y="7192948"/>
            <a:ext cx="3142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힘이 세야 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073A15-2836-3762-AC9B-B797925B661D}"/>
              </a:ext>
            </a:extLst>
          </p:cNvPr>
          <p:cNvSpPr txBox="1"/>
          <p:nvPr/>
        </p:nvSpPr>
        <p:spPr>
          <a:xfrm>
            <a:off x="12434688" y="6915948"/>
            <a:ext cx="2443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위험한 직업이다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64C734-CFD0-4281-D061-D86C757276DB}"/>
              </a:ext>
            </a:extLst>
          </p:cNvPr>
          <p:cNvSpPr txBox="1"/>
          <p:nvPr/>
        </p:nvSpPr>
        <p:spPr>
          <a:xfrm>
            <a:off x="16225639" y="7459016"/>
            <a:ext cx="24433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친절하다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967E3B-F99B-EB50-374F-7793A658819E}"/>
              </a:ext>
            </a:extLst>
          </p:cNvPr>
          <p:cNvSpPr txBox="1"/>
          <p:nvPr/>
        </p:nvSpPr>
        <p:spPr>
          <a:xfrm>
            <a:off x="5155630" y="10591800"/>
            <a:ext cx="3370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사회를 위해 꼭 필요한 직업이다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F824F6-0F30-FAB1-D42A-62528BDBCF0E}"/>
              </a:ext>
            </a:extLst>
          </p:cNvPr>
          <p:cNvSpPr txBox="1"/>
          <p:nvPr/>
        </p:nvSpPr>
        <p:spPr>
          <a:xfrm>
            <a:off x="8646594" y="10820400"/>
            <a:ext cx="36216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남자에게</a:t>
            </a:r>
            <a:endParaRPr lang="en-US" altLang="ko-KR" sz="3600" spc="-150" dirty="0">
              <a:solidFill>
                <a:srgbClr val="00B0F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어울리는 직업이다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A473303-7A4E-B65E-821B-79B5F2AA5283}"/>
              </a:ext>
            </a:extLst>
          </p:cNvPr>
          <p:cNvSpPr txBox="1"/>
          <p:nvPr/>
        </p:nvSpPr>
        <p:spPr>
          <a:xfrm>
            <a:off x="12649200" y="10814047"/>
            <a:ext cx="2958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강인한 체력이 필요하다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A71FE5-BDF4-F39C-E966-B7A3833D4F4B}"/>
              </a:ext>
            </a:extLst>
          </p:cNvPr>
          <p:cNvSpPr txBox="1"/>
          <p:nvPr/>
        </p:nvSpPr>
        <p:spPr>
          <a:xfrm>
            <a:off x="16785008" y="10150716"/>
            <a:ext cx="24433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잠복근무를 자주 한다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9734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D00469-010D-340E-84FE-D166180EE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1DBC702-2EE0-78E9-FE4F-74D7ACA83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6ADDAE3-5BA6-1185-E76F-3F762F934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E2C2819D-3F8F-68FB-7784-3C15D672AB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FF9ED4E-1432-B24F-3EF8-44B068EDA78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7F83920-F591-5042-21D7-45C4E4750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4649FA5-FCF6-5433-FB9E-2006C41A14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AA57F78F-E060-8C56-B420-D6DC72508D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0F6CCCE-48B5-635B-D6E2-C61FCBB02C9E}"/>
              </a:ext>
            </a:extLst>
          </p:cNvPr>
          <p:cNvSpPr txBox="1"/>
          <p:nvPr/>
        </p:nvSpPr>
        <p:spPr>
          <a:xfrm>
            <a:off x="5155630" y="2591913"/>
            <a:ext cx="1389437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2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직업에 대한 편견과 고정 관념을 찾아요</a:t>
            </a:r>
            <a:endParaRPr lang="en-US" sz="72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06845E6B-94D8-D50A-C84F-6BF71C1405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F3F88C88-E367-D4B7-FF17-905FE73F7804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96BDA36-81FE-5DBD-91BB-A3415A5312E3}"/>
              </a:ext>
            </a:extLst>
          </p:cNvPr>
          <p:cNvSpPr txBox="1"/>
          <p:nvPr/>
        </p:nvSpPr>
        <p:spPr>
          <a:xfrm>
            <a:off x="5262233" y="4953000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조사한 내용을 모둠 친구들과 공유해 보고 편견과 고정 관념에 해당되는 생각을 바꿔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356049AB-54BE-5E98-3216-5B69EA18C00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2019F04C-4B1D-076B-B6F0-7EDDF4A9874E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5B1267BC-053C-9A9B-66BB-68035E06229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2715" y="6884076"/>
            <a:ext cx="15384098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3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1F69EA-C1C6-8E40-1C43-2AE17E209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EC666AC-64C1-D07D-7111-82E5A66B1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824AC578-DBE1-026B-A895-C03E48027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BE11ADF1-C6EB-C6AD-CA5F-BAABB147EF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8550F1CC-6D3B-B41D-D591-136385DF152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13201096-A9F6-C248-8118-5ACDFDBFB7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89B558A4-7321-0642-6735-7B089A1589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5C85CBFE-DF7E-7E1D-CC17-31E3FCD601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2F9D086F-CC41-9FC8-9B31-80BB08C2A0F1}"/>
              </a:ext>
            </a:extLst>
          </p:cNvPr>
          <p:cNvSpPr txBox="1"/>
          <p:nvPr/>
        </p:nvSpPr>
        <p:spPr>
          <a:xfrm>
            <a:off x="5155630" y="2591913"/>
            <a:ext cx="1389437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200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직업에 대한 편견과 고정 관념을 찾아요</a:t>
            </a:r>
            <a:endParaRPr lang="en-US" sz="7200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773274F1-BD8F-CEE6-33E3-2DD7BE7755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738CD7D3-2CAE-7FA7-242F-AF134D35FC9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B3157C94-875E-C1A7-9C19-E01D38BAC413}"/>
              </a:ext>
            </a:extLst>
          </p:cNvPr>
          <p:cNvSpPr txBox="1"/>
          <p:nvPr/>
        </p:nvSpPr>
        <p:spPr>
          <a:xfrm>
            <a:off x="5262233" y="4953000"/>
            <a:ext cx="13205381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조사한 내용을 모둠 친구들과 공유해 보고 편견과 고정 관념에 해당되는 생각을 바꿔 봅시다</a:t>
            </a:r>
            <a:r>
              <a:rPr lang="en-US" altLang="ko-KR" sz="3500" b="0" i="0" u="none" strike="noStrike" spc="-150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spc="-150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B68FF8C-9376-E310-2D8B-E98A4BB256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114843DC-BEB9-388A-8EC6-195F038F50E0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4E248AA-3F0B-1161-5702-B45974D26F1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2715" y="6884076"/>
            <a:ext cx="15384098" cy="4403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302777-DCB2-D697-8013-8E10E8B21537}"/>
              </a:ext>
            </a:extLst>
          </p:cNvPr>
          <p:cNvSpPr txBox="1"/>
          <p:nvPr/>
        </p:nvSpPr>
        <p:spPr>
          <a:xfrm>
            <a:off x="5501167" y="8077200"/>
            <a:ext cx="1320329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범죄자를 직접 잡지 않는 경찰도 있고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범죄 예방 활동도 하기 때문에 무조건 위험한 직업은 아니다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 </a:t>
            </a:r>
            <a:r>
              <a:rPr lang="ko-KR" altLang="en-US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충분한 훈련과 교육을 받으면 여자도 할 수 있는 직업이다</a:t>
            </a:r>
            <a:r>
              <a:rPr lang="en-US" altLang="ko-KR" sz="3600" spc="-150" dirty="0">
                <a:solidFill>
                  <a:srgbClr val="00B0F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016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602</Words>
  <Application>Microsoft Office PowerPoint</Application>
  <PresentationFormat>사용자 지정</PresentationFormat>
  <Paragraphs>88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5" baseType="lpstr">
      <vt:lpstr>한컴 말랑말랑 Bold</vt:lpstr>
      <vt:lpstr>나눔고딕</vt:lpstr>
      <vt:lpstr>나눔스퀘어 ExtraBold</vt:lpstr>
      <vt:lpstr>Calibri</vt:lpstr>
      <vt:lpstr>Arial</vt:lpstr>
      <vt:lpstr>맑은 고딕</vt:lpstr>
      <vt:lpstr>나눔고딕 ExtraBold</vt:lpstr>
      <vt:lpstr>Tilt Warp Regular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509</cp:revision>
  <dcterms:created xsi:type="dcterms:W3CDTF">2006-08-16T00:00:00Z</dcterms:created>
  <dcterms:modified xsi:type="dcterms:W3CDTF">2026-04-22T07:25:22Z</dcterms:modified>
</cp:coreProperties>
</file>