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447" r:id="rId2"/>
    <p:sldId id="415" r:id="rId3"/>
    <p:sldId id="261" r:id="rId4"/>
    <p:sldId id="396" r:id="rId5"/>
    <p:sldId id="451" r:id="rId6"/>
    <p:sldId id="452" r:id="rId7"/>
    <p:sldId id="453" r:id="rId8"/>
    <p:sldId id="454" r:id="rId9"/>
    <p:sldId id="455" r:id="rId10"/>
    <p:sldId id="456" r:id="rId11"/>
    <p:sldId id="457" r:id="rId12"/>
    <p:sldId id="458" r:id="rId13"/>
    <p:sldId id="459" r:id="rId14"/>
    <p:sldId id="460" r:id="rId15"/>
    <p:sldId id="461" r:id="rId16"/>
    <p:sldId id="462" r:id="rId17"/>
    <p:sldId id="463" r:id="rId18"/>
    <p:sldId id="464" r:id="rId19"/>
    <p:sldId id="465" r:id="rId20"/>
    <p:sldId id="466" r:id="rId21"/>
    <p:sldId id="467" r:id="rId22"/>
    <p:sldId id="468" r:id="rId23"/>
    <p:sldId id="469" r:id="rId24"/>
    <p:sldId id="470" r:id="rId25"/>
    <p:sldId id="471" r:id="rId26"/>
    <p:sldId id="472" r:id="rId27"/>
    <p:sldId id="473" r:id="rId28"/>
    <p:sldId id="474" r:id="rId29"/>
    <p:sldId id="475" r:id="rId30"/>
    <p:sldId id="406" r:id="rId31"/>
    <p:sldId id="476" r:id="rId32"/>
    <p:sldId id="399" r:id="rId33"/>
    <p:sldId id="444" r:id="rId34"/>
    <p:sldId id="445" r:id="rId35"/>
    <p:sldId id="450" r:id="rId36"/>
    <p:sldId id="413" r:id="rId37"/>
    <p:sldId id="414" r:id="rId3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5E96"/>
    <a:srgbClr val="66442A"/>
    <a:srgbClr val="FF0066"/>
    <a:srgbClr val="EB6C15"/>
    <a:srgbClr val="CCECFF"/>
    <a:srgbClr val="FFFFCC"/>
    <a:srgbClr val="439B99"/>
    <a:srgbClr val="0000FF"/>
    <a:srgbClr val="398254"/>
    <a:srgbClr val="A78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0738" autoAdjust="0"/>
  </p:normalViewPr>
  <p:slideViewPr>
    <p:cSldViewPr snapToGrid="0">
      <p:cViewPr varScale="1">
        <p:scale>
          <a:sx n="76" d="100"/>
          <a:sy n="76" d="100"/>
        </p:scale>
        <p:origin x="753" y="-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99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BE43F8C4-FDDA-6C19-B779-2E9C211C4F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577E6EB-CA63-A868-2AB8-7D69FC9C42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7354B-2284-44CB-AA9C-D5FE805C37DA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759D383-826F-F939-35E2-DAE04AF569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D2DC5F2-5D8F-AB14-26C8-CB4CBD0966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A4F72-FDCB-4077-BE1D-98572F1BC9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1296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191A1-E597-40DF-BB27-CFC027DDBB67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907E8-CF4A-4B81-8035-5AC186152D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9749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* PPT</a:t>
            </a:r>
            <a:r>
              <a:rPr lang="ko-KR" altLang="en-US" dirty="0"/>
              <a:t>에 사용된 이미지는 다른 곳에서 사용하실 수 없습니다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907E8-CF4A-4B81-8035-5AC186152D3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5745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907E8-CF4A-4B81-8035-5AC186152D3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4461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D6EB2CC-F25C-607E-13C1-FE16DF3FF0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797" y="0"/>
            <a:ext cx="6900203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달 7">
            <a:extLst>
              <a:ext uri="{FF2B5EF4-FFF2-40B4-BE49-F238E27FC236}">
                <a16:creationId xmlns:a16="http://schemas.microsoft.com/office/drawing/2014/main" id="{6C6D64DB-A72D-92C6-D8BE-852150303573}"/>
              </a:ext>
            </a:extLst>
          </p:cNvPr>
          <p:cNvSpPr/>
          <p:nvPr userDrawn="1"/>
        </p:nvSpPr>
        <p:spPr>
          <a:xfrm>
            <a:off x="4220843" y="0"/>
            <a:ext cx="2453377" cy="6858000"/>
          </a:xfrm>
          <a:prstGeom prst="moon">
            <a:avLst/>
          </a:prstGeom>
          <a:solidFill>
            <a:schemeClr val="lt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rgbClr val="E75E96"/>
              </a:solidFill>
              <a:latin typeface="+mn-ea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3DB7989-0819-6B2E-E722-7C66A48F2902}"/>
              </a:ext>
            </a:extLst>
          </p:cNvPr>
          <p:cNvSpPr/>
          <p:nvPr userDrawn="1"/>
        </p:nvSpPr>
        <p:spPr>
          <a:xfrm>
            <a:off x="3429590" y="0"/>
            <a:ext cx="2653461" cy="603115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rgbClr val="E75E96"/>
              </a:solidFill>
              <a:latin typeface="+mn-ea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AEC2CE1-9A68-38F6-DDED-38F9FEF088A6}"/>
              </a:ext>
            </a:extLst>
          </p:cNvPr>
          <p:cNvSpPr/>
          <p:nvPr userDrawn="1"/>
        </p:nvSpPr>
        <p:spPr>
          <a:xfrm>
            <a:off x="3607930" y="6254884"/>
            <a:ext cx="2608044" cy="603115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rgbClr val="E75E96"/>
              </a:solidFill>
              <a:latin typeface="+mn-ea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26A7181-E574-D31D-3E18-586D05937470}"/>
              </a:ext>
            </a:extLst>
          </p:cNvPr>
          <p:cNvSpPr/>
          <p:nvPr userDrawn="1"/>
        </p:nvSpPr>
        <p:spPr>
          <a:xfrm>
            <a:off x="3857584" y="0"/>
            <a:ext cx="2653461" cy="107004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rgbClr val="E75E96"/>
              </a:solidFill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FFCEA71-6681-DD21-BAE5-715EA04C06CA}"/>
              </a:ext>
            </a:extLst>
          </p:cNvPr>
          <p:cNvSpPr/>
          <p:nvPr userDrawn="1"/>
        </p:nvSpPr>
        <p:spPr>
          <a:xfrm>
            <a:off x="3857584" y="6750996"/>
            <a:ext cx="2653461" cy="107004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rgbClr val="E75E96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1216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FF2183-C8DD-D15B-3EE0-F66574F7E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227970-332F-08F7-32E7-E20B1C76F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612B2FD-2886-402A-A7E1-9453E7966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11AE52D-DDE3-A1FC-951C-0BB40336B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4F8DC09-54F6-1CDF-CF8F-65F0A2EA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3681A5A-A318-AA35-AB80-94A15FC13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1977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BBE505-FD88-D127-9EE1-B8A8F234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E45BF-C85F-92E1-E007-C5BC22B6D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55CE4C3-3964-BCD2-F42F-6939F74A1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CDC7D0C-29C5-43DA-8740-191ABD38EF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888E1BF-E330-9D7D-5DE1-B839E9C5F0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E96E77F-323D-5172-925B-C55986FD6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7DCD883-05A1-38BA-BF86-6B5C9548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805D2FB-FF87-105E-13E5-BF7564C6C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4539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63EC7F-C4E2-9F95-1ECC-BDBE17B78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CA57BC6-F20C-52E8-D53A-1ABF329A4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70F6CB7-99F7-885F-988F-B1A64FCC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5450D06-C502-0A7B-7A1B-D82496CC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0848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D8DC8AB-4554-BFE7-80DE-AD9C450B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B9AD2AE-BCA5-7FFC-6C95-61882A916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B6F1682-2183-4D47-F935-C9D19865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9462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9CB1C69-CA81-FC4D-1617-D41269E9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C2D463D-1BAD-9091-911F-8E611E870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13D014A-8472-4EF7-6EF4-49CFD30AF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1003065-7D49-D1C4-8125-C78B35C1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1BFE1B1-DE7C-E235-8BEF-FA5E5EFD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C2B0267-A091-C3D7-B770-B4063F6E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9662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DD65DF-2E15-5DE1-6C4B-D044F04EA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53EDE22-70AE-A72E-FF66-68AB3FB12C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18F6FA4-331C-413D-CA94-209839393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2EC58FF-C09E-ECD1-FA72-D09908F0B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D38AE40-C560-E6AB-6EE3-A7BB265D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35C2329-46B8-7D1B-7FCB-2F984FD37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726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6E3D3B-4BF9-D6F4-DC53-0F3AC1865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F05A203-A629-AF79-8C79-4730D4F33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817E1DC-CD63-58CE-6EA1-C68A56969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59821DE-77D4-8B00-3986-E874BBD41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70ECFC8-1952-8344-90C8-F4FC3804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2086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2ED05D9-F25D-7599-C355-605177A0FC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09F931C-75CF-166A-F3A5-64D295904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712B339-1CE3-4388-94A0-F33296B33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C780F09-EC41-E2D5-E7EE-AE13D9C5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23CB5E7-6A2E-8846-EEA2-F1532DF4F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5823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D6EB2CC-F25C-607E-13C1-FE16DF3FF0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3" y="0"/>
            <a:ext cx="8534398" cy="68579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달 7">
            <a:extLst>
              <a:ext uri="{FF2B5EF4-FFF2-40B4-BE49-F238E27FC236}">
                <a16:creationId xmlns:a16="http://schemas.microsoft.com/office/drawing/2014/main" id="{6C6D64DB-A72D-92C6-D8BE-852150303573}"/>
              </a:ext>
            </a:extLst>
          </p:cNvPr>
          <p:cNvSpPr/>
          <p:nvPr userDrawn="1"/>
        </p:nvSpPr>
        <p:spPr>
          <a:xfrm>
            <a:off x="2859933" y="-2"/>
            <a:ext cx="5185888" cy="6858001"/>
          </a:xfrm>
          <a:prstGeom prst="moon">
            <a:avLst/>
          </a:prstGeom>
          <a:solidFill>
            <a:schemeClr val="lt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rgbClr val="E75E96"/>
              </a:solidFill>
              <a:latin typeface="+mn-ea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3DB7989-0819-6B2E-E722-7C66A48F2902}"/>
              </a:ext>
            </a:extLst>
          </p:cNvPr>
          <p:cNvSpPr/>
          <p:nvPr userDrawn="1"/>
        </p:nvSpPr>
        <p:spPr>
          <a:xfrm>
            <a:off x="3429590" y="0"/>
            <a:ext cx="2653461" cy="1595336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rgbClr val="E75E96"/>
              </a:solidFill>
              <a:latin typeface="+mn-ea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AEC2CE1-9A68-38F6-DDED-38F9FEF088A6}"/>
              </a:ext>
            </a:extLst>
          </p:cNvPr>
          <p:cNvSpPr/>
          <p:nvPr userDrawn="1"/>
        </p:nvSpPr>
        <p:spPr>
          <a:xfrm>
            <a:off x="3607930" y="6254884"/>
            <a:ext cx="2608044" cy="603115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rgbClr val="E75E96"/>
              </a:solidFill>
              <a:latin typeface="+mn-ea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26A7181-E574-D31D-3E18-586D05937470}"/>
              </a:ext>
            </a:extLst>
          </p:cNvPr>
          <p:cNvSpPr/>
          <p:nvPr userDrawn="1"/>
        </p:nvSpPr>
        <p:spPr>
          <a:xfrm>
            <a:off x="3857584" y="0"/>
            <a:ext cx="2653461" cy="107004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rgbClr val="E75E96"/>
              </a:solidFill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FFCEA71-6681-DD21-BAE5-715EA04C06CA}"/>
              </a:ext>
            </a:extLst>
          </p:cNvPr>
          <p:cNvSpPr/>
          <p:nvPr userDrawn="1"/>
        </p:nvSpPr>
        <p:spPr>
          <a:xfrm>
            <a:off x="4938917" y="6634263"/>
            <a:ext cx="2608044" cy="233463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rgbClr val="E75E96"/>
              </a:solidFill>
              <a:latin typeface="+mn-ea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4435B4E-A974-A973-5AC9-01A34DA44F93}"/>
              </a:ext>
            </a:extLst>
          </p:cNvPr>
          <p:cNvSpPr/>
          <p:nvPr userDrawn="1"/>
        </p:nvSpPr>
        <p:spPr>
          <a:xfrm>
            <a:off x="3150706" y="5209160"/>
            <a:ext cx="2653461" cy="1595336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rgbClr val="E75E96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5505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1844968-7563-6207-C107-F6ADCA4CF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73C5C320-CB05-7C88-6218-E4121287FF82}"/>
              </a:ext>
            </a:extLst>
          </p:cNvPr>
          <p:cNvSpPr/>
          <p:nvPr userDrawn="1"/>
        </p:nvSpPr>
        <p:spPr>
          <a:xfrm>
            <a:off x="462293" y="404149"/>
            <a:ext cx="11163870" cy="6018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DC9F88D1-EF5D-6049-5AB8-117A0CBFA781}"/>
              </a:ext>
            </a:extLst>
          </p:cNvPr>
          <p:cNvSpPr/>
          <p:nvPr/>
        </p:nvSpPr>
        <p:spPr>
          <a:xfrm>
            <a:off x="1409659" y="404148"/>
            <a:ext cx="1599871" cy="521515"/>
          </a:xfrm>
          <a:prstGeom prst="roundRect">
            <a:avLst>
              <a:gd name="adj" fmla="val 3024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2A6938A8-CACE-2DCD-0987-88CD3D9B3EE3}"/>
              </a:ext>
            </a:extLst>
          </p:cNvPr>
          <p:cNvCxnSpPr>
            <a:cxnSpLocks/>
          </p:cNvCxnSpPr>
          <p:nvPr userDrawn="1"/>
        </p:nvCxnSpPr>
        <p:spPr>
          <a:xfrm>
            <a:off x="3009530" y="930016"/>
            <a:ext cx="8442664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11">
            <a:extLst>
              <a:ext uri="{FF2B5EF4-FFF2-40B4-BE49-F238E27FC236}">
                <a16:creationId xmlns:a16="http://schemas.microsoft.com/office/drawing/2014/main" id="{997BED85-7998-9CC3-1935-17BC83977B68}"/>
              </a:ext>
            </a:extLst>
          </p:cNvPr>
          <p:cNvSpPr/>
          <p:nvPr userDrawn="1"/>
        </p:nvSpPr>
        <p:spPr>
          <a:xfrm>
            <a:off x="462293" y="404149"/>
            <a:ext cx="1473040" cy="521516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52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FA8D07C-578F-86DA-E3D8-DFA9AE6C19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73C5C320-CB05-7C88-6218-E4121287FF82}"/>
              </a:ext>
            </a:extLst>
          </p:cNvPr>
          <p:cNvSpPr/>
          <p:nvPr userDrawn="1"/>
        </p:nvSpPr>
        <p:spPr>
          <a:xfrm>
            <a:off x="462293" y="404149"/>
            <a:ext cx="11163870" cy="6018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직사각형 11">
            <a:extLst>
              <a:ext uri="{FF2B5EF4-FFF2-40B4-BE49-F238E27FC236}">
                <a16:creationId xmlns:a16="http://schemas.microsoft.com/office/drawing/2014/main" id="{955254A9-69E6-5576-BE4F-A4CAA5F5C2A2}"/>
              </a:ext>
            </a:extLst>
          </p:cNvPr>
          <p:cNvSpPr/>
          <p:nvPr userDrawn="1"/>
        </p:nvSpPr>
        <p:spPr>
          <a:xfrm>
            <a:off x="462293" y="404149"/>
            <a:ext cx="1473040" cy="521516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5781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FA8D07C-578F-86DA-E3D8-DFA9AE6C19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73C5C320-CB05-7C88-6218-E4121287FF82}"/>
              </a:ext>
            </a:extLst>
          </p:cNvPr>
          <p:cNvSpPr/>
          <p:nvPr userDrawn="1"/>
        </p:nvSpPr>
        <p:spPr>
          <a:xfrm>
            <a:off x="462293" y="404149"/>
            <a:ext cx="11163870" cy="6018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908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DEF3565-F08F-8321-DA28-5D2FD0AFE8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3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73C5C320-CB05-7C88-6218-E4121287FF82}"/>
              </a:ext>
            </a:extLst>
          </p:cNvPr>
          <p:cNvSpPr/>
          <p:nvPr userDrawn="1"/>
        </p:nvSpPr>
        <p:spPr>
          <a:xfrm>
            <a:off x="455397" y="419799"/>
            <a:ext cx="11163870" cy="6018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6240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D33B9E7-A63D-AB1B-A595-7B9A0CC3C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31F3F1A-9261-83FF-41B8-FAEB394A9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85E2A21-BE04-2CD5-DEC5-C48A0BB91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A80C27D-BDE6-7E3E-BCC8-7B82D68D4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A6F9400-80E3-660D-1496-3E1C5DB36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406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AE1472-CAEE-8E93-856E-E2F195F0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9C076A3-93C6-65CB-AF64-8544C93C9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99AD2BC-99EC-156B-A640-381774AD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7740E62-9BE9-6536-E0D5-46CF77866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8EC42F-A98B-E47C-CA48-FD646C41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852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E56E210-A008-F208-D999-10C2D8E4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3EEA8ED-6451-4666-3020-609E4A989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8C233EA-1B74-3FDD-B212-F09A127A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12336-91EA-4CC3-98A9-B50E94FE1F32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B6A162-51AD-E6BD-23E7-E488E7A93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DCAAE0A-C2FA-2844-F7A2-76DF54919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032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3" r:id="rId4"/>
    <p:sldLayoutId id="2147483667" r:id="rId5"/>
    <p:sldLayoutId id="2147483666" r:id="rId6"/>
    <p:sldLayoutId id="2147483662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ClvsXd4F-2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A7BB1-2C84-516E-47E3-EBF2B5C4F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755FA0C2-4AB0-DDBE-9590-44297A4DBECD}"/>
              </a:ext>
            </a:extLst>
          </p:cNvPr>
          <p:cNvSpPr/>
          <p:nvPr/>
        </p:nvSpPr>
        <p:spPr>
          <a:xfrm>
            <a:off x="565240" y="4009577"/>
            <a:ext cx="4396902" cy="1746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B52A70F1-A9E5-27D1-C3AF-7A16A66BA71E}"/>
              </a:ext>
            </a:extLst>
          </p:cNvPr>
          <p:cNvGrpSpPr/>
          <p:nvPr/>
        </p:nvGrpSpPr>
        <p:grpSpPr>
          <a:xfrm>
            <a:off x="182818" y="155864"/>
            <a:ext cx="1251127" cy="344310"/>
            <a:chOff x="182818" y="155864"/>
            <a:chExt cx="1251127" cy="344310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DD03E937-D559-2480-89EE-58F46B276B31}"/>
                </a:ext>
              </a:extLst>
            </p:cNvPr>
            <p:cNvSpPr/>
            <p:nvPr/>
          </p:nvSpPr>
          <p:spPr>
            <a:xfrm>
              <a:off x="182818" y="155864"/>
              <a:ext cx="1251127" cy="344310"/>
            </a:xfrm>
            <a:prstGeom prst="roundRect">
              <a:avLst/>
            </a:prstGeom>
            <a:solidFill>
              <a:schemeClr val="lt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 b="1" dirty="0">
                <a:solidFill>
                  <a:srgbClr val="E75E96"/>
                </a:solidFill>
                <a:latin typeface="+mn-ea"/>
              </a:endParaRPr>
            </a:p>
          </p:txBody>
        </p:sp>
        <p:pic>
          <p:nvPicPr>
            <p:cNvPr id="6" name="그림 5" descr="폰트, 그래픽, 로고, 디자인이(가) 표시된 사진">
              <a:extLst>
                <a:ext uri="{FF2B5EF4-FFF2-40B4-BE49-F238E27FC236}">
                  <a16:creationId xmlns:a16="http://schemas.microsoft.com/office/drawing/2014/main" id="{DFA7380D-721B-B9EB-1DBA-BFF8C864B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3" y="183833"/>
              <a:ext cx="985776" cy="288372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AC4C656-08B1-D78B-AEEC-55898F75C011}"/>
              </a:ext>
            </a:extLst>
          </p:cNvPr>
          <p:cNvSpPr txBox="1"/>
          <p:nvPr/>
        </p:nvSpPr>
        <p:spPr>
          <a:xfrm>
            <a:off x="182818" y="1722531"/>
            <a:ext cx="5122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알파벳 단어 쓰기</a:t>
            </a:r>
            <a:endParaRPr lang="en-US" altLang="ko-KR" sz="4800" b="1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4800" b="1" dirty="0" err="1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쁘띠바크</a:t>
            </a:r>
            <a:r>
              <a:rPr lang="ko-KR" altLang="en-US" sz="48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게임</a:t>
            </a:r>
            <a:endParaRPr lang="en-US" altLang="ko-KR" sz="4800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C8CA33F3-EAFC-978C-66BC-F1BE2CAB278F}"/>
              </a:ext>
            </a:extLst>
          </p:cNvPr>
          <p:cNvSpPr/>
          <p:nvPr/>
        </p:nvSpPr>
        <p:spPr>
          <a:xfrm>
            <a:off x="476925" y="4283676"/>
            <a:ext cx="4396903" cy="90373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/>
              <a:t>Petit Bac Game</a:t>
            </a:r>
            <a:endParaRPr lang="ko-KR" altLang="en-US" sz="4000" b="1" dirty="0"/>
          </a:p>
        </p:txBody>
      </p:sp>
      <p:cxnSp>
        <p:nvCxnSpPr>
          <p:cNvPr id="24" name="연결선: 구부러짐 23">
            <a:extLst>
              <a:ext uri="{FF2B5EF4-FFF2-40B4-BE49-F238E27FC236}">
                <a16:creationId xmlns:a16="http://schemas.microsoft.com/office/drawing/2014/main" id="{4DF76D26-4BB0-2EB2-E3B4-28B5B0953A75}"/>
              </a:ext>
            </a:extLst>
          </p:cNvPr>
          <p:cNvCxnSpPr/>
          <p:nvPr/>
        </p:nvCxnSpPr>
        <p:spPr>
          <a:xfrm>
            <a:off x="391928" y="3416300"/>
            <a:ext cx="4566895" cy="12700"/>
          </a:xfrm>
          <a:prstGeom prst="curvedConnector3">
            <a:avLst>
              <a:gd name="adj1" fmla="val 5129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35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D71DC-7C7C-23AD-547D-9EAD10F72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11676841-FD11-B41F-7E44-9266F88A71FB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2C5EB75-C07E-777C-8CBD-F035BC4A36AA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45AD822-36BD-4E08-CB99-FC60B06EE5D1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B6D74420-C4FF-1C10-5C80-3FBDBE4932EC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G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BAE00B7-78BC-04E3-0E94-6BD16B3B3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81C5E75B-D343-6972-F1C5-D68D177FA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1228" y="3654668"/>
            <a:ext cx="1773143" cy="2422272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C684501B-9BEC-0C22-7AFB-C6E4F0777F68}"/>
              </a:ext>
            </a:extLst>
          </p:cNvPr>
          <p:cNvSpPr/>
          <p:nvPr/>
        </p:nvSpPr>
        <p:spPr>
          <a:xfrm>
            <a:off x="2924685" y="4518109"/>
            <a:ext cx="5988601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Game, giraffe, grapes…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1634D4CE-FB6E-E22F-BEF8-322B214A6C8C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G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212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F8F7F-C323-368C-F97B-952AF4E7D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25DCE38F-580B-6DA0-A33F-B4108D7CBBA5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17169E3-F5B9-40E7-6A96-B845218CC80C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B5B2C2B-B4C8-71F4-CA41-3B7B16B42775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56834AFA-7A7A-F347-75C0-0B2DE8E8B1FA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H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017D81B-613B-55BF-4350-A52BBD79B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EEC7A6D-F413-6895-5B95-7244DBFAF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1228" y="3852002"/>
            <a:ext cx="1773143" cy="2027604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D9364563-B3BF-7DCA-19AB-509A21193790}"/>
              </a:ext>
            </a:extLst>
          </p:cNvPr>
          <p:cNvSpPr/>
          <p:nvPr/>
        </p:nvSpPr>
        <p:spPr>
          <a:xfrm>
            <a:off x="3608439" y="4520716"/>
            <a:ext cx="5345137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Hat, house, horse…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B52E6D73-3948-C10E-1B67-63B7A8138074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H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1186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3D8FE-35C7-6F74-ADE8-418D1DF15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E156DD40-53B8-E0A3-6BB1-D5C8B6848A9C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33C9E92-013F-490B-8348-4AFEB9F6A92C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BC2A32-3E64-7DAE-8A0C-138F14200A0A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A3722C80-1743-42A0-6106-342162A8C28F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I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785CBCE-6927-81AA-DB69-9C9E5857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D97A576-F6D2-9606-9331-F547A1C0D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4720" y="3852002"/>
            <a:ext cx="773641" cy="2027604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527A9E9C-7862-66DC-9C9D-2D109EFC4350}"/>
              </a:ext>
            </a:extLst>
          </p:cNvPr>
          <p:cNvSpPr/>
          <p:nvPr/>
        </p:nvSpPr>
        <p:spPr>
          <a:xfrm>
            <a:off x="3238426" y="4540381"/>
            <a:ext cx="6342629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Ice cream, igloo, insect…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BA676130-FE11-C785-D9A9-7E165917CA74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I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9454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A5F36-B061-E396-42AF-0A402DFDA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71259E40-6A65-FFEB-3195-6EC48EDCBBD5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E07DC965-CC11-330E-FD1B-689D5E3D6B68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78DACB2-A8A3-47D8-DB48-8D4A18D30FF5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2CB036B-E1FE-1D11-F6B8-EF12340DAD26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J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197063B-5542-ED30-1DCE-CEAC0AFA0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07719BC-53F0-CB26-AF74-BA75C6A99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020" y="3607023"/>
            <a:ext cx="2517562" cy="2517562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F38F2E8B-9254-0F81-4873-FCF8401F9B2B}"/>
              </a:ext>
            </a:extLst>
          </p:cNvPr>
          <p:cNvSpPr/>
          <p:nvPr/>
        </p:nvSpPr>
        <p:spPr>
          <a:xfrm>
            <a:off x="3382981" y="4532456"/>
            <a:ext cx="5491830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Jump, juice, jacket… </a:t>
            </a:r>
          </a:p>
        </p:txBody>
      </p:sp>
      <p:sp>
        <p:nvSpPr>
          <p:cNvPr id="13" name="말풍선: 모서리가 둥근 사각형 12">
            <a:extLst>
              <a:ext uri="{FF2B5EF4-FFF2-40B4-BE49-F238E27FC236}">
                <a16:creationId xmlns:a16="http://schemas.microsoft.com/office/drawing/2014/main" id="{E53787CE-6DCC-672F-3108-F51DB727709D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J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4236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77F03-4230-7751-49A5-8702F7DEF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96FB6532-0D4D-511E-AF41-95D511947087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62AE5D35-2BAF-F958-F69A-1FBE416DAD3B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BF81257-CD46-2424-6669-025767560E3D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569BC64F-0B75-B48F-1824-C9AC6EC7FB1A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K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5981CE1-3AA5-3951-DD61-759634EFB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C1A98DD7-7F2C-C372-5B94-4CA720DE3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7426" y="3764339"/>
            <a:ext cx="1811692" cy="2517562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E349616A-2E5F-7789-D95A-FB26ABB5F922}"/>
              </a:ext>
            </a:extLst>
          </p:cNvPr>
          <p:cNvSpPr/>
          <p:nvPr/>
        </p:nvSpPr>
        <p:spPr>
          <a:xfrm>
            <a:off x="3028335" y="4520717"/>
            <a:ext cx="5885858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King, kangaroo, kind…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A7C95CE2-513D-4CAC-B11A-9777F2D0E2B5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K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03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5295A-4EC4-0853-6945-BF0638017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387FCD7C-B12C-2D08-79E0-0531F628971D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100986BE-BE1E-BEC3-7042-EF0B03AAAD61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12321BD-5452-D19A-6DE6-5ACFA88F5E80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F877392D-1EEA-3DD5-CF05-995938FA25DE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L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13D8923-852C-2A67-2CB4-EA90FA26C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C9EDAB6-60F5-78B7-09CC-D19969743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523" y="3764339"/>
            <a:ext cx="1769498" cy="2517562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1B8B77BD-0C2C-9231-0CD0-BBF22FE9C212}"/>
              </a:ext>
            </a:extLst>
          </p:cNvPr>
          <p:cNvSpPr/>
          <p:nvPr/>
        </p:nvSpPr>
        <p:spPr>
          <a:xfrm>
            <a:off x="4031226" y="4520716"/>
            <a:ext cx="4843585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Lion, love, leg…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CFD8F299-DEB6-1B9C-00BD-2422187D193D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L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1727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212CE-3955-8973-2E59-C8607B711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8D180343-0AF7-136E-1125-4723D8476C75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913D7DB-4CD8-2B94-B03F-293CC5F5B955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A7113AC-D786-3E60-D575-D90D87CCF483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6CD0FBF-EAC4-D670-35FD-1815E46CC6F5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M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으로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7ACB8E2-6794-E6C8-5533-1FBC377F6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FDC3FFD8-777C-14F5-869F-9F978CE5A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1730" y="3733581"/>
            <a:ext cx="2264446" cy="2264446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B286D04C-824B-FB93-09E7-FD66D8B8D7A3}"/>
              </a:ext>
            </a:extLst>
          </p:cNvPr>
          <p:cNvSpPr/>
          <p:nvPr/>
        </p:nvSpPr>
        <p:spPr>
          <a:xfrm>
            <a:off x="2924684" y="4520717"/>
            <a:ext cx="5822309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Monkey, moon, milk…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6C38EA7C-7041-7AFB-2E03-5C4621B7BE7F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M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4359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D82D1-A68D-C828-D7C9-72A6D25D7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051B8B31-5DE0-AF39-736E-0129731E1665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B3659847-BA54-DEDF-5076-76EBD2DDC566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6F20CD8-BA66-F807-B39E-CBBBE086EDA0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836353A3-871B-5AFE-2FAA-43A62FC1F9A0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N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으로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1B93BC6-59C2-0978-D91A-55CB7D505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6A30D54-6323-473C-746C-8F4A9B7A0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523" y="4042749"/>
            <a:ext cx="1769498" cy="1960741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4AD1794F-AAEE-4E13-FA8B-A483626E84AE}"/>
              </a:ext>
            </a:extLst>
          </p:cNvPr>
          <p:cNvSpPr/>
          <p:nvPr/>
        </p:nvSpPr>
        <p:spPr>
          <a:xfrm>
            <a:off x="3510116" y="4520716"/>
            <a:ext cx="5364695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Nine, nose, nurse…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4B0EC9B2-C567-BFD1-2D91-567CD06FA56C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N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659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A1DA8-28C3-4315-6BF2-0D960BCD7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F0F3B7B-B531-6064-D626-BD4889A7E865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75E4DC18-9DE1-BA19-5B63-A334D74A9ADD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7AC5DF9-77D8-A5D8-D6B3-37028505E0E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BCCA00A2-DC00-1BFA-FD20-CC2BE4793AC2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O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7DF33EC-F48F-6FDB-F396-F795E0102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70F4D832-2BD4-1019-36D9-B8F6DE7EF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5118" y="4042749"/>
            <a:ext cx="1596308" cy="1960741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D07ECCF8-88C2-07C8-8BD4-81368D215E88}"/>
              </a:ext>
            </a:extLst>
          </p:cNvPr>
          <p:cNvSpPr/>
          <p:nvPr/>
        </p:nvSpPr>
        <p:spPr>
          <a:xfrm>
            <a:off x="2688151" y="4560402"/>
            <a:ext cx="6342629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Orange, ocean, octopus…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4A4AA4FB-A95B-E461-C9ED-CEAB89C6084B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O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8097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3041C-D0FD-9CEA-4CAE-1AB590DBB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B24CFB91-597A-6870-C08A-A8DB065C592F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7E8DEBC7-3E18-F4AE-D638-4A0DC1BE5654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7B824BB-F108-3675-10AD-951E5D73E0E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A75238F0-A4F3-5E44-24A2-D0EC4EEDD105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P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F5D43D8-6ED7-B9BC-1D97-511DA3DEB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F0809292-6DA2-1930-C5DA-CCDB03F77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2133" y="4065847"/>
            <a:ext cx="1957112" cy="1965350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17A62FA9-7A35-9AE2-0863-EBCC0C96FFD9}"/>
              </a:ext>
            </a:extLst>
          </p:cNvPr>
          <p:cNvSpPr/>
          <p:nvPr/>
        </p:nvSpPr>
        <p:spPr>
          <a:xfrm>
            <a:off x="3395951" y="4520716"/>
            <a:ext cx="5557625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Pig, plane, present…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90257269-8E8D-7261-88B7-5037EA6E12D2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P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0904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0FB8A-9345-5E3D-EA19-F939BA91E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2ECE3AD8-5B8C-DCC1-8E2E-953E0D1618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3" r="100000"/>
          <a:stretch/>
        </p:blipFill>
        <p:spPr>
          <a:xfrm>
            <a:off x="1936377" y="617001"/>
            <a:ext cx="49598" cy="639339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B6EA963-5D48-BF19-8E4E-8CD72D31D3C4}"/>
              </a:ext>
            </a:extLst>
          </p:cNvPr>
          <p:cNvSpPr txBox="1"/>
          <p:nvPr/>
        </p:nvSpPr>
        <p:spPr>
          <a:xfrm>
            <a:off x="499559" y="467542"/>
            <a:ext cx="11163870" cy="927242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ctr">
            <a:spAutoFit/>
          </a:bodyPr>
          <a:lstStyle/>
          <a:p>
            <a:pPr marL="358775" indent="-269875" algn="ctr">
              <a:lnSpc>
                <a:spcPct val="150000"/>
              </a:lnSpc>
            </a:pPr>
            <a:r>
              <a:rPr lang="en-US" altLang="ko-KR" sz="4000" b="1" dirty="0">
                <a:solidFill>
                  <a:schemeClr val="accent1"/>
                </a:solidFill>
                <a:latin typeface="Century Gothic" panose="020B0502020202020204" pitchFamily="34" charset="0"/>
                <a:ea typeface="맑은 고딕" panose="020B0503020000020004" pitchFamily="50" charset="-127"/>
              </a:rPr>
              <a:t>Let’s listen to the song.</a:t>
            </a:r>
            <a:endParaRPr lang="ko-KR" altLang="en-US" sz="4000" b="1" dirty="0">
              <a:solidFill>
                <a:schemeClr val="accent1"/>
              </a:solidFill>
              <a:latin typeface="Century Gothic" panose="020B0502020202020204" pitchFamily="34" charset="0"/>
              <a:ea typeface="맑은 고딕" panose="020B0503020000020004" pitchFamily="50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7380A2E9-D551-4DED-B468-732B26E13BDB}"/>
              </a:ext>
            </a:extLst>
          </p:cNvPr>
          <p:cNvGrpSpPr/>
          <p:nvPr/>
        </p:nvGrpSpPr>
        <p:grpSpPr>
          <a:xfrm>
            <a:off x="3045194" y="5032209"/>
            <a:ext cx="6089995" cy="315303"/>
            <a:chOff x="2815892" y="5346942"/>
            <a:chExt cx="6660046" cy="31530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BB499E-28F8-F7C1-EAA9-F947FE047DAB}"/>
                </a:ext>
              </a:extLst>
            </p:cNvPr>
            <p:cNvSpPr txBox="1"/>
            <p:nvPr/>
          </p:nvSpPr>
          <p:spPr>
            <a:xfrm>
              <a:off x="2815892" y="5416024"/>
              <a:ext cx="4844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dirty="0">
                  <a:latin typeface="+mn-ea"/>
                </a:rPr>
                <a:t>출처</a:t>
              </a:r>
              <a:r>
                <a:rPr lang="en-US" altLang="ko-KR" sz="1000" dirty="0">
                  <a:latin typeface="+mn-ea"/>
                </a:rPr>
                <a:t>: </a:t>
              </a:r>
              <a:r>
                <a:rPr lang="en-US" altLang="ko-KR" sz="1000" i="0" dirty="0">
                  <a:solidFill>
                    <a:srgbClr val="0F0F0F"/>
                  </a:solidFill>
                  <a:effectLst/>
                  <a:latin typeface="+mn-ea"/>
                </a:rPr>
                <a:t>EBS ENGLISH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4E96AAC-C74F-2C5B-DB71-2130A315F569}"/>
                </a:ext>
              </a:extLst>
            </p:cNvPr>
            <p:cNvSpPr txBox="1"/>
            <p:nvPr/>
          </p:nvSpPr>
          <p:spPr>
            <a:xfrm>
              <a:off x="7386834" y="5346942"/>
              <a:ext cx="20891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(1</a:t>
              </a:r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분 </a:t>
              </a:r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38</a:t>
              </a:r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초</a:t>
              </a:r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" name="TextBox 5">
            <a:extLst>
              <a:ext uri="{FF2B5EF4-FFF2-40B4-BE49-F238E27FC236}">
                <a16:creationId xmlns:a16="http://schemas.microsoft.com/office/drawing/2014/main" id="{DC80CCF6-FC33-3843-3655-CC2E3A91AA87}"/>
              </a:ext>
            </a:extLst>
          </p:cNvPr>
          <p:cNvSpPr txBox="1"/>
          <p:nvPr/>
        </p:nvSpPr>
        <p:spPr>
          <a:xfrm>
            <a:off x="499559" y="418061"/>
            <a:ext cx="1344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도입</a:t>
            </a:r>
            <a:endParaRPr kumimoji="0" lang="en-US" altLang="ko-KR" sz="20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EB75D8E-F79D-FC76-1174-9DC9AF4F3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195" y="1581066"/>
            <a:ext cx="6089996" cy="3420697"/>
          </a:xfrm>
          <a:prstGeom prst="rect">
            <a:avLst/>
          </a:prstGeom>
        </p:spPr>
      </p:pic>
      <p:pic>
        <p:nvPicPr>
          <p:cNvPr id="10" name="Picture 3">
            <a:hlinkClick r:id="rId4"/>
            <a:extLst>
              <a:ext uri="{FF2B5EF4-FFF2-40B4-BE49-F238E27FC236}">
                <a16:creationId xmlns:a16="http://schemas.microsoft.com/office/drawing/2014/main" id="{D8CC4A0B-2174-0A33-6FB8-874DE1BA8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731" y="2607057"/>
            <a:ext cx="1413525" cy="13879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DE999C-5889-25D2-2CE5-7D84E3B16CA5}"/>
              </a:ext>
            </a:extLst>
          </p:cNvPr>
          <p:cNvSpPr txBox="1"/>
          <p:nvPr/>
        </p:nvSpPr>
        <p:spPr>
          <a:xfrm>
            <a:off x="608715" y="5394595"/>
            <a:ext cx="10854824" cy="816249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marL="358775" indent="-269875" algn="ctr">
              <a:lnSpc>
                <a:spcPct val="150000"/>
              </a:lnSpc>
            </a:pPr>
            <a:r>
              <a:rPr lang="ko-KR" altLang="en-US" sz="3600" b="1" dirty="0">
                <a:solidFill>
                  <a:srgbClr val="E75E96"/>
                </a:solidFill>
                <a:latin typeface="Century Gothic" panose="020B0502020202020204" pitchFamily="34" charset="0"/>
                <a:ea typeface="맑은 고딕" panose="020B0503020000020004" pitchFamily="50" charset="-127"/>
              </a:rPr>
              <a:t>다양한 알파벳으로 시작하는 단어 살펴보기</a:t>
            </a:r>
          </a:p>
        </p:txBody>
      </p:sp>
    </p:spTree>
    <p:extLst>
      <p:ext uri="{BB962C8B-B14F-4D97-AF65-F5344CB8AC3E}">
        <p14:creationId xmlns:p14="http://schemas.microsoft.com/office/powerpoint/2010/main" val="285332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3E907-EE5D-B7D1-BB45-B5A491FEB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D0F8C57F-1128-0032-00FA-B360EC05BD04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E38CBFD0-D8DE-4DB2-C382-CFB382DFACF5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128054-05BB-5FC5-BCFC-655626B69A70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6D53813-F159-A4FB-E15A-5B0A423C68AD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Q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7AB57BC-72F5-94C7-5D26-649EDB51B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01A60EFF-1D5B-35C7-0EA9-82CF71366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1963" y="4065847"/>
            <a:ext cx="1897451" cy="1965350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C5239370-5C86-3C62-F651-92D6FB2DC1AB}"/>
              </a:ext>
            </a:extLst>
          </p:cNvPr>
          <p:cNvSpPr/>
          <p:nvPr/>
        </p:nvSpPr>
        <p:spPr>
          <a:xfrm>
            <a:off x="2723535" y="4520716"/>
            <a:ext cx="6161109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Queen, quiet, question…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3188E898-EED6-A39C-67B0-235D10131E02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Q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524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C69A9-6DD9-6C20-A8D1-4C17968C3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079618B9-0DFF-1CCD-8514-82205BB82782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EE22CC3-BDB7-2FFB-EAA3-14962985F172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DF84E9C-D024-D4A5-86FE-DD1DEE772A66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F68DB363-117A-82BB-7074-000028FC8606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R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A58F313-147C-658D-7BFB-FA3B6E1D2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02A5D76-6489-392E-B93A-382EA4458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1129" y="4065847"/>
            <a:ext cx="1419119" cy="1965350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B3AF277D-F778-7803-F951-AFB2A7F0364E}"/>
              </a:ext>
            </a:extLst>
          </p:cNvPr>
          <p:cNvSpPr/>
          <p:nvPr/>
        </p:nvSpPr>
        <p:spPr>
          <a:xfrm>
            <a:off x="3736258" y="4520716"/>
            <a:ext cx="5218624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Ring, rabbit, rain…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01E0B4AD-369C-59A0-2BAC-17C49E429B7E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R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4325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07BF6-5793-C170-C5EF-1876AE0B9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04D1D679-D884-06E7-26E0-D89E515A9D75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3EF8A77-5DA3-AAF8-3CD2-7B7B7F72A0D7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E5ADBF3-6C80-BD5C-B9DE-53E48BAF1EF7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E8EC534-5309-FF11-F9E1-3971D3F69CE0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S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443A808-953E-5222-4D56-F9FEC43CE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88BDFDEE-5630-DD0C-E06A-3F0EAA86B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7459" y="3831620"/>
            <a:ext cx="1436404" cy="2373562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08D6AC68-0A09-F5FC-4BDB-837C7A269B3C}"/>
              </a:ext>
            </a:extLst>
          </p:cNvPr>
          <p:cNvSpPr/>
          <p:nvPr/>
        </p:nvSpPr>
        <p:spPr>
          <a:xfrm>
            <a:off x="3480620" y="4520716"/>
            <a:ext cx="5404025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Sun, student, star…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1B8EF5E9-98D8-CEDF-72D2-4CAA37D24740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S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504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D979E-9436-A756-BCD8-4A4A62288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6FF51005-DB10-604B-1EB3-925032695288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141E3DF-294B-4AB3-90BC-938595B92620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191D25-0F4F-9043-A0F8-68E80A8F483F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FC44FA8B-0603-843A-7BC3-F8748E738B5D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T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9048C40-7F97-0D3F-8BAE-D89D12FA3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3412405-0E06-5838-BFAD-58CAE2294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7459" y="3912508"/>
            <a:ext cx="1436404" cy="2211785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07D4DFD3-D438-9CAB-2C13-2F2ACE893E67}"/>
              </a:ext>
            </a:extLst>
          </p:cNvPr>
          <p:cNvSpPr/>
          <p:nvPr/>
        </p:nvSpPr>
        <p:spPr>
          <a:xfrm>
            <a:off x="3696929" y="4520716"/>
            <a:ext cx="5101082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Tiger, tree, train…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B9ACEF5D-CF9A-5240-7B54-AEDB79EAB139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T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2363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3AC3C-0792-440E-67B5-E8089C535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D8E5EF35-D595-DA5B-A2EA-9B9642944290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7DC68B6-0066-D2F3-BDE3-AED7D5246CDC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6CB2132-34AF-4F12-B8D0-0CE247A9480E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5345D8E-1EAC-0647-6515-41C1A1917AF5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U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D45D050-7DA7-FB84-F0AE-A88A5A6CA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8AB6A44C-BCCE-CFA9-B0E4-E040D9F5A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7459" y="4174808"/>
            <a:ext cx="1436404" cy="1687184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B2BC2D97-51CF-E5FF-8B4C-54DC664A313B}"/>
              </a:ext>
            </a:extLst>
          </p:cNvPr>
          <p:cNvSpPr/>
          <p:nvPr/>
        </p:nvSpPr>
        <p:spPr>
          <a:xfrm>
            <a:off x="3382297" y="4520717"/>
            <a:ext cx="5571280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Umbrella, under, use…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19DF2DEA-888D-1F09-2339-73B0D2F87ABA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U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53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68EA4-4057-24CD-87A2-9632CB61D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420750E8-CD6D-7636-DB68-58D38F9BD98D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7269FBDF-5B2B-5BA9-F74D-5F62190AC8F8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D06154D-9111-FFFB-E7B1-33C26C35ED62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6FD941EB-4B88-493A-58A0-69F8E5883FEB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V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F44CF36-5E70-443E-DFE8-5079961E1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05844860-2401-74AF-D9DE-D0B935566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642" y="4174808"/>
            <a:ext cx="1416037" cy="1687184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80DC6E10-B301-AFCC-F7EF-F394E3EF4609}"/>
              </a:ext>
            </a:extLst>
          </p:cNvPr>
          <p:cNvSpPr/>
          <p:nvPr/>
        </p:nvSpPr>
        <p:spPr>
          <a:xfrm>
            <a:off x="2924685" y="4520717"/>
            <a:ext cx="5988600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Violin, vegetable, visit…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77D8F443-D685-EB47-214E-449E5DCA707E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V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6945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0251A-4DC5-B122-4C49-2F206B79D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03FE6B7E-E434-4CB1-F5F2-C090535EA532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DB51581-2180-8755-7488-909A9A0FAFB3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5D97DE3-FA20-86A5-457D-37BB8A0A8871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6802EF3E-71DE-5DF9-EE3D-482616A72B83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W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B0C22E5-10C8-9993-69AE-C636A2F19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46B4A47C-6710-C3E8-196A-D4B3B0C3B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7173" y="4149213"/>
            <a:ext cx="2302842" cy="1820377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52A05264-F533-D3B4-BD10-9D5C11E08087}"/>
              </a:ext>
            </a:extLst>
          </p:cNvPr>
          <p:cNvSpPr/>
          <p:nvPr/>
        </p:nvSpPr>
        <p:spPr>
          <a:xfrm>
            <a:off x="3119294" y="4520716"/>
            <a:ext cx="5755518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Water, whale, where…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0BC17AD6-6413-39F9-E871-76D8FFD76603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W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540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E4B1E-F150-923F-B38C-D489AAB2C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0AD10091-04C8-6CC5-DB44-6FD83B48DA4E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EC5298AF-233C-2B73-D5DA-39F35CD02A45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A73BFA0-3FE8-8CFF-98DD-E227AE35A450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7B4FAE5E-B4E3-8D67-9DC7-F2AEE63D2C58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X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6F6A6A7-7A76-43F0-CA15-2035CAB53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758F112-C992-AEAD-026B-F0FC4F48E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4346" y="4149213"/>
            <a:ext cx="1608496" cy="1820377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3E7E4FBC-BDF9-ED79-424F-4D7C8D0F0714}"/>
              </a:ext>
            </a:extLst>
          </p:cNvPr>
          <p:cNvSpPr/>
          <p:nvPr/>
        </p:nvSpPr>
        <p:spPr>
          <a:xfrm>
            <a:off x="2644877" y="4520716"/>
            <a:ext cx="6170941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X-ray, Xylophone, Xmas...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545D1E55-3056-A360-57A0-7B07D2DA32E6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X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9852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4FAAB-D70C-D1FB-18B2-C17D9A942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72EB081-35AF-C311-D95D-734C3A902DA6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9606503-07A2-5999-7D04-766C4E859441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492D3D5-A1B0-3E24-9755-E0312E22E671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CA68B6DB-9AA9-A459-4843-A5E44C8B5D1D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Y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D4C8E31-8DB6-1244-3956-3989722A6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F558C241-B25D-64F4-1BBB-BD05117D3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6649" y="4149213"/>
            <a:ext cx="1403890" cy="1820377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9D31EC9C-DD4E-8559-9D6C-9102CD6F8EFF}"/>
              </a:ext>
            </a:extLst>
          </p:cNvPr>
          <p:cNvSpPr/>
          <p:nvPr/>
        </p:nvSpPr>
        <p:spPr>
          <a:xfrm>
            <a:off x="4017890" y="4596684"/>
            <a:ext cx="5158218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Yellow, year, yes...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84251B5F-A57F-A3AE-9A7D-2C86C2382B32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Y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007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51567-9EBF-D4CC-A467-EDE6644E0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46FBB1FD-96A2-689C-9CC4-C407487ACAD4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B2BBF0D7-800D-94C4-2407-A3174D4634AD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AF6079C-C7F9-3BAA-1EFB-1A1A234582E0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F6919AF8-D121-8F09-A78A-E91FCEA9C2ED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Z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F119EA3-2734-4CF4-E5FD-36970B678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83D5FFC-428B-1E0B-D6CF-BD98BACDE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0103" y="4149213"/>
            <a:ext cx="1116981" cy="1820377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9DFF97B2-440C-9B66-6B51-15C2A61903DF}"/>
              </a:ext>
            </a:extLst>
          </p:cNvPr>
          <p:cNvSpPr/>
          <p:nvPr/>
        </p:nvSpPr>
        <p:spPr>
          <a:xfrm>
            <a:off x="3795358" y="4520716"/>
            <a:ext cx="5158218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Zebra, zoo, zero... 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E8096B62-3D7D-C1AC-7560-B10178A7618D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Z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4366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EA9F2E48-6DE5-8B26-E9DF-A8E973ACB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82174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A9D0FE24-05AE-D593-73E5-45320A17E0CE}"/>
              </a:ext>
            </a:extLst>
          </p:cNvPr>
          <p:cNvSpPr/>
          <p:nvPr/>
        </p:nvSpPr>
        <p:spPr>
          <a:xfrm>
            <a:off x="1024645" y="1757601"/>
            <a:ext cx="10142708" cy="3591147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36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자기소개를 하고 내가 쓴 단어가 무엇인지</a:t>
            </a:r>
            <a:endParaRPr lang="en-US" altLang="ko-KR" sz="3600" b="1" dirty="0">
              <a:solidFill>
                <a:srgbClr val="48201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36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묻고 답하며 다양한 단어를 알 수 있다</a:t>
            </a:r>
            <a:r>
              <a:rPr lang="en-US" altLang="ko-KR" sz="36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EF63F8A4-7159-E912-FF16-0134A743BFD7}"/>
              </a:ext>
            </a:extLst>
          </p:cNvPr>
          <p:cNvSpPr/>
          <p:nvPr/>
        </p:nvSpPr>
        <p:spPr>
          <a:xfrm>
            <a:off x="4859838" y="1361872"/>
            <a:ext cx="2472322" cy="7435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5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 목표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F740668-9AC5-FCF3-175C-44877E23F727}"/>
              </a:ext>
            </a:extLst>
          </p:cNvPr>
          <p:cNvSpPr/>
          <p:nvPr/>
        </p:nvSpPr>
        <p:spPr>
          <a:xfrm>
            <a:off x="462293" y="404149"/>
            <a:ext cx="1473040" cy="521516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7EE3459E-6682-DBBF-2284-F1927617D75E}"/>
              </a:ext>
            </a:extLst>
          </p:cNvPr>
          <p:cNvSpPr txBox="1"/>
          <p:nvPr/>
        </p:nvSpPr>
        <p:spPr>
          <a:xfrm>
            <a:off x="499559" y="418061"/>
            <a:ext cx="1344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도입</a:t>
            </a:r>
            <a:endParaRPr kumimoji="0" lang="en-US" altLang="ko-KR" sz="20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3473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3119293" y="456303"/>
            <a:ext cx="86230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ko-KR" sz="2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 to Z </a:t>
            </a:r>
            <a:r>
              <a:rPr lang="ko-KR" altLang="en-US" sz="2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알파벳으로 시작하는 단어 찾기 </a:t>
            </a:r>
            <a:r>
              <a:rPr lang="en-US" altLang="ko-KR" sz="2200" b="1" dirty="0">
                <a:solidFill>
                  <a:srgbClr val="66442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(Worksheet 1)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2354C-486B-0210-5313-13816C9CDE1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40E5393-5702-BA00-EBAF-17EA6B226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9596" y="1118377"/>
            <a:ext cx="3891592" cy="5186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3F4253-7A4E-56A0-1D2D-28923EC14CBF}"/>
              </a:ext>
            </a:extLst>
          </p:cNvPr>
          <p:cNvSpPr txBox="1"/>
          <p:nvPr/>
        </p:nvSpPr>
        <p:spPr>
          <a:xfrm>
            <a:off x="942108" y="1426404"/>
            <a:ext cx="5232550" cy="1700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en-US" b="1" i="0" u="none" strike="noStrike" kern="1200" cap="none" spc="0" normalizeH="0" baseline="0" dirty="0">
                <a:solidFill>
                  <a:srgbClr val="FFC000"/>
                </a:solidFill>
                <a:latin typeface="+mn-ea"/>
              </a:rPr>
              <a:t>★</a:t>
            </a:r>
            <a:r>
              <a:rPr kumimoji="0" lang="ko-KR" altLang="en-US" b="1" i="0" u="none" strike="noStrike" kern="1200" cap="none" spc="0" normalizeH="0" baseline="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kumimoji="0" lang="en-US" altLang="ko-KR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A</a:t>
            </a:r>
            <a:r>
              <a:rPr kumimoji="0" lang="ko-KR" altLang="en-US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부터 </a:t>
            </a:r>
            <a:r>
              <a:rPr lang="en-US" altLang="ko-KR" b="1" dirty="0">
                <a:solidFill>
                  <a:srgbClr val="66442A"/>
                </a:solidFill>
                <a:latin typeface="+mn-ea"/>
              </a:rPr>
              <a:t>Z</a:t>
            </a:r>
            <a:r>
              <a:rPr lang="ko-KR" altLang="en-US" b="1" dirty="0">
                <a:solidFill>
                  <a:srgbClr val="66442A"/>
                </a:solidFill>
                <a:latin typeface="+mn-ea"/>
              </a:rPr>
              <a:t>까지 각 알파벳으로 시작하는 다양한      </a:t>
            </a:r>
            <a:endParaRPr lang="en-US" altLang="ko-KR" b="1" dirty="0">
              <a:solidFill>
                <a:srgbClr val="66442A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66442A"/>
                </a:solidFill>
                <a:latin typeface="+mn-ea"/>
              </a:rPr>
              <a:t>    </a:t>
            </a:r>
            <a:r>
              <a:rPr lang="ko-KR" altLang="en-US" b="1" dirty="0">
                <a:solidFill>
                  <a:srgbClr val="66442A"/>
                </a:solidFill>
                <a:latin typeface="+mn-ea"/>
              </a:rPr>
              <a:t>단어를 떠올려 빈칸에 써 </a:t>
            </a:r>
            <a:r>
              <a:rPr lang="ko-KR" altLang="en-US" b="1" dirty="0">
                <a:solidFill>
                  <a:srgbClr val="66442A"/>
                </a:solidFill>
                <a:latin typeface="Century Gothic" panose="020B0502020202020204" pitchFamily="34" charset="0"/>
              </a:rPr>
              <a:t>봅시다</a:t>
            </a:r>
            <a:r>
              <a:rPr lang="en-US" altLang="ko-KR" b="1" dirty="0">
                <a:solidFill>
                  <a:srgbClr val="66442A"/>
                </a:solidFill>
                <a:latin typeface="Century Gothic" panose="020B0502020202020204" pitchFamily="34" charset="0"/>
              </a:rPr>
              <a:t>. </a:t>
            </a:r>
            <a:r>
              <a:rPr lang="ko-KR" altLang="en-US" b="1" dirty="0">
                <a:solidFill>
                  <a:srgbClr val="66442A"/>
                </a:solidFill>
                <a:latin typeface="Century Gothic" panose="020B0502020202020204" pitchFamily="34" charset="0"/>
              </a:rPr>
              <a:t>생각이 나지 </a:t>
            </a:r>
            <a:endParaRPr lang="en-US" altLang="ko-KR" b="1" dirty="0">
              <a:solidFill>
                <a:srgbClr val="66442A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66442A"/>
                </a:solidFill>
                <a:latin typeface="Century Gothic" panose="020B0502020202020204" pitchFamily="34" charset="0"/>
              </a:rPr>
              <a:t>     </a:t>
            </a:r>
            <a:r>
              <a:rPr lang="ko-KR" altLang="en-US" b="1" dirty="0">
                <a:solidFill>
                  <a:srgbClr val="66442A"/>
                </a:solidFill>
                <a:latin typeface="Century Gothic" panose="020B0502020202020204" pitchFamily="34" charset="0"/>
              </a:rPr>
              <a:t>않으면 </a:t>
            </a:r>
            <a:r>
              <a:rPr lang="en-US" altLang="ko-KR" b="1" dirty="0">
                <a:solidFill>
                  <a:srgbClr val="66442A"/>
                </a:solidFill>
                <a:latin typeface="Century Gothic" panose="020B0502020202020204" pitchFamily="34" charset="0"/>
              </a:rPr>
              <a:t>PPT </a:t>
            </a:r>
            <a:r>
              <a:rPr lang="ko-KR" altLang="en-US" b="1" dirty="0">
                <a:solidFill>
                  <a:srgbClr val="66442A"/>
                </a:solidFill>
                <a:latin typeface="Century Gothic" panose="020B0502020202020204" pitchFamily="34" charset="0"/>
              </a:rPr>
              <a:t>화면이나 영어 교과서에서 찾아</a:t>
            </a:r>
            <a:endParaRPr lang="en-US" altLang="ko-KR" b="1" dirty="0">
              <a:solidFill>
                <a:srgbClr val="66442A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66442A"/>
                </a:solidFill>
                <a:latin typeface="Century Gothic" panose="020B0502020202020204" pitchFamily="34" charset="0"/>
              </a:rPr>
              <a:t>   </a:t>
            </a:r>
            <a:r>
              <a:rPr lang="ko-KR" altLang="en-US" b="1" dirty="0">
                <a:solidFill>
                  <a:srgbClr val="66442A"/>
                </a:solidFill>
                <a:latin typeface="Century Gothic" panose="020B0502020202020204" pitchFamily="34" charset="0"/>
              </a:rPr>
              <a:t>  적어 봅시다</a:t>
            </a:r>
            <a:r>
              <a:rPr lang="en-US" altLang="ko-KR" b="1" dirty="0">
                <a:solidFill>
                  <a:srgbClr val="66442A"/>
                </a:solidFill>
                <a:latin typeface="Century Gothic" panose="020B0502020202020204" pitchFamily="34" charset="0"/>
              </a:rPr>
              <a:t>. </a:t>
            </a:r>
            <a:endParaRPr lang="ko-KR" altLang="en-US" b="1" dirty="0">
              <a:solidFill>
                <a:srgbClr val="66442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81C9751-4F1B-DD56-8D5C-7E9BFC799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4334" y="3290507"/>
            <a:ext cx="3578943" cy="306665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02181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D4224-1C4B-BD1F-1E29-E0CECCC4E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7151E70F-9C8F-C8EF-E4E7-D0F807BF41ED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7744CA47-2AFB-3E3E-2070-517DADAB21B9}"/>
              </a:ext>
            </a:extLst>
          </p:cNvPr>
          <p:cNvSpPr txBox="1"/>
          <p:nvPr/>
        </p:nvSpPr>
        <p:spPr>
          <a:xfrm>
            <a:off x="3119294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 err="1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쁘띠바크</a:t>
            </a:r>
            <a:r>
              <a:rPr lang="ko-KR" altLang="en-US" sz="2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게임 </a:t>
            </a:r>
            <a:r>
              <a:rPr lang="en-US" altLang="ko-KR" sz="2200" b="1" dirty="0">
                <a:solidFill>
                  <a:srgbClr val="66442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(Worksheet 2)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65048CB-8315-5EEA-2CDB-F0D564D00BDF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BF34537-FF98-3F56-9DE1-86C98B86E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803" y="1793962"/>
            <a:ext cx="10002391" cy="43449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F89055-87D2-0F4C-A77E-6CBAAFBBE033}"/>
              </a:ext>
            </a:extLst>
          </p:cNvPr>
          <p:cNvSpPr txBox="1"/>
          <p:nvPr/>
        </p:nvSpPr>
        <p:spPr>
          <a:xfrm>
            <a:off x="932276" y="1239591"/>
            <a:ext cx="10327447" cy="454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ko-KR" altLang="en-US" b="1" i="0" u="none" strike="noStrike" kern="1200" cap="none" spc="0" normalizeH="0" baseline="0" dirty="0">
                <a:solidFill>
                  <a:srgbClr val="FFC000"/>
                </a:solidFill>
                <a:latin typeface="+mn-ea"/>
              </a:rPr>
              <a:t>★</a:t>
            </a:r>
            <a:r>
              <a:rPr kumimoji="0" lang="ko-KR" altLang="en-US" b="1" i="0" u="none" strike="noStrike" kern="1200" cap="none" spc="0" normalizeH="0" baseline="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kumimoji="0" lang="ko-KR" altLang="en-US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다음 각 알파벳으로 시작하는 단어를 쓰고</a:t>
            </a:r>
            <a:r>
              <a:rPr kumimoji="0" lang="en-US" altLang="ko-KR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, </a:t>
            </a:r>
            <a:r>
              <a:rPr kumimoji="0" lang="ko-KR" altLang="en-US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게임을 해 </a:t>
            </a:r>
            <a:r>
              <a:rPr lang="ko-KR" altLang="en-US" b="1" dirty="0">
                <a:solidFill>
                  <a:srgbClr val="66442A"/>
                </a:solidFill>
                <a:latin typeface="Century Gothic" panose="020B0502020202020204" pitchFamily="34" charset="0"/>
              </a:rPr>
              <a:t>봅시다</a:t>
            </a:r>
            <a:r>
              <a:rPr lang="en-US" altLang="ko-KR" b="1" dirty="0">
                <a:solidFill>
                  <a:srgbClr val="66442A"/>
                </a:solidFill>
                <a:latin typeface="Century Gothic" panose="020B0502020202020204" pitchFamily="34" charset="0"/>
              </a:rPr>
              <a:t>. </a:t>
            </a:r>
            <a:endParaRPr lang="ko-KR" altLang="en-US" b="1" dirty="0">
              <a:solidFill>
                <a:srgbClr val="66442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147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 err="1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쁘띠바크</a:t>
            </a:r>
            <a:r>
              <a:rPr lang="ko-KR" altLang="en-US" sz="2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게임 </a:t>
            </a:r>
            <a:r>
              <a:rPr lang="en-US" altLang="ko-KR" sz="2200" b="1" dirty="0">
                <a:solidFill>
                  <a:srgbClr val="66442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(Worksheet 2)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2354C-486B-0210-5313-13816C9CDE1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38D199B-1A23-DB1F-C1EB-8B530BADBC02}"/>
              </a:ext>
            </a:extLst>
          </p:cNvPr>
          <p:cNvSpPr/>
          <p:nvPr/>
        </p:nvSpPr>
        <p:spPr>
          <a:xfrm>
            <a:off x="2290011" y="1424797"/>
            <a:ext cx="7521811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>
                <a:solidFill>
                  <a:schemeClr val="bg1"/>
                </a:solidFill>
                <a:latin typeface="+mn-ea"/>
              </a:rPr>
              <a:t>자기소개 및 질문하고 답하기 표현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4E09B9B-6806-2D49-DC0F-C967EBB3B608}"/>
              </a:ext>
            </a:extLst>
          </p:cNvPr>
          <p:cNvSpPr/>
          <p:nvPr/>
        </p:nvSpPr>
        <p:spPr>
          <a:xfrm>
            <a:off x="2290011" y="2702674"/>
            <a:ext cx="756689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3600" b="0" cap="none" spc="0" dirty="0">
                <a:ln w="0"/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</a:t>
            </a:r>
            <a:r>
              <a:rPr lang="ko-KR" altLang="en-US" sz="3600" b="0" cap="none" spc="0" dirty="0">
                <a:ln w="0"/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친구들</a:t>
            </a:r>
            <a:r>
              <a:rPr lang="en-US" altLang="ko-KR" sz="3600" b="0" cap="none" spc="0" dirty="0">
                <a:ln w="0"/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Hello! What’s your name?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A321858-A266-28AD-D759-78051E3AB2FB}"/>
              </a:ext>
            </a:extLst>
          </p:cNvPr>
          <p:cNvSpPr/>
          <p:nvPr/>
        </p:nvSpPr>
        <p:spPr>
          <a:xfrm>
            <a:off x="1823656" y="3525786"/>
            <a:ext cx="68633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3600" b="0" cap="none" spc="0" dirty="0">
                <a:ln w="0"/>
                <a:solidFill>
                  <a:srgbClr val="FF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</a:t>
            </a:r>
            <a:r>
              <a:rPr lang="ko-KR" altLang="en-US" sz="3600" b="0" cap="none" spc="0" dirty="0">
                <a:ln w="0"/>
                <a:solidFill>
                  <a:srgbClr val="FF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발표자</a:t>
            </a:r>
            <a:r>
              <a:rPr lang="en-US" altLang="ko-KR" sz="3600" b="0" cap="none" spc="0" dirty="0">
                <a:ln w="0"/>
                <a:solidFill>
                  <a:srgbClr val="FF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Hi! My name is ~.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59D43AF4-64E2-27FE-F2CE-CE2C4CDC1270}"/>
              </a:ext>
            </a:extLst>
          </p:cNvPr>
          <p:cNvSpPr/>
          <p:nvPr/>
        </p:nvSpPr>
        <p:spPr>
          <a:xfrm>
            <a:off x="2290011" y="4348898"/>
            <a:ext cx="61467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3600" b="0" cap="none" spc="0" dirty="0">
                <a:ln w="0"/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</a:t>
            </a:r>
            <a:r>
              <a:rPr lang="ko-KR" altLang="en-US" sz="3600" b="0" cap="none" spc="0" dirty="0">
                <a:ln w="0"/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친구들</a:t>
            </a:r>
            <a:r>
              <a:rPr lang="en-US" altLang="ko-KR" sz="3600" b="0" cap="none" spc="0" dirty="0">
                <a:ln w="0"/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What’s your word?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A69A14F0-2401-4FC0-04CF-9CDE242F3219}"/>
              </a:ext>
            </a:extLst>
          </p:cNvPr>
          <p:cNvSpPr/>
          <p:nvPr/>
        </p:nvSpPr>
        <p:spPr>
          <a:xfrm>
            <a:off x="1821513" y="5172010"/>
            <a:ext cx="61467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3600" b="0" cap="none" spc="0" dirty="0">
                <a:ln w="0"/>
                <a:solidFill>
                  <a:srgbClr val="FF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</a:t>
            </a:r>
            <a:r>
              <a:rPr lang="ko-KR" altLang="en-US" sz="3600" b="0" cap="none" spc="0" dirty="0">
                <a:ln w="0"/>
                <a:solidFill>
                  <a:srgbClr val="FF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발표자</a:t>
            </a:r>
            <a:r>
              <a:rPr lang="en-US" altLang="ko-KR" sz="3600" b="0" cap="none" spc="0" dirty="0">
                <a:ln w="0"/>
                <a:solidFill>
                  <a:srgbClr val="FF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My word is ~.</a:t>
            </a:r>
          </a:p>
        </p:txBody>
      </p:sp>
    </p:spTree>
    <p:extLst>
      <p:ext uri="{BB962C8B-B14F-4D97-AF65-F5344CB8AC3E}">
        <p14:creationId xmlns:p14="http://schemas.microsoft.com/office/powerpoint/2010/main" val="1504999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6ACF2-8AF0-B6C6-EA2E-351FE1CB6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8D4926AF-C4F6-5EE4-34E0-2577A2EBE804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3AA95F4-EF59-821E-7014-6C638821E0A2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 err="1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쁘띠바크</a:t>
            </a:r>
            <a:r>
              <a:rPr lang="ko-KR" altLang="en-US" sz="2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게임 </a:t>
            </a:r>
            <a:r>
              <a:rPr lang="en-US" altLang="ko-KR" sz="2200" b="1" dirty="0">
                <a:solidFill>
                  <a:srgbClr val="66442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(Worksheet 2)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55335C5-E51E-F314-A6BA-D4CB2FB9D016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CCBE9-B3A4-EED0-F600-B6F1A8DD8AD2}"/>
              </a:ext>
            </a:extLst>
          </p:cNvPr>
          <p:cNvSpPr txBox="1"/>
          <p:nvPr/>
        </p:nvSpPr>
        <p:spPr>
          <a:xfrm>
            <a:off x="3119294" y="1565561"/>
            <a:ext cx="7743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lang="ko-KR" altLang="en-US" sz="24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lang="en-US" altLang="ko-KR" sz="2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G</a:t>
            </a:r>
            <a:r>
              <a:rPr lang="ko-KR" altLang="en-US" sz="24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까지의 알파벳으로 시작하는 단어 쓰기</a:t>
            </a:r>
            <a:r>
              <a:rPr lang="en-US" altLang="ko-KR" sz="2400" b="1" dirty="0">
                <a:solidFill>
                  <a:srgbClr val="66442A"/>
                </a:solidFill>
                <a:latin typeface="Century Gothic" panose="020B0502020202020204" pitchFamily="34" charset="0"/>
              </a:rPr>
              <a:t> </a:t>
            </a:r>
            <a:endParaRPr lang="ko-KR" altLang="en-US" sz="2400" b="1" dirty="0">
              <a:solidFill>
                <a:srgbClr val="66442A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B97040BC-4E58-2DDA-4C48-31880B36881F}"/>
              </a:ext>
            </a:extLst>
          </p:cNvPr>
          <p:cNvSpPr/>
          <p:nvPr/>
        </p:nvSpPr>
        <p:spPr>
          <a:xfrm>
            <a:off x="1291893" y="1594029"/>
            <a:ext cx="1614959" cy="404730"/>
          </a:xfrm>
          <a:prstGeom prst="roundRect">
            <a:avLst/>
          </a:prstGeom>
          <a:solidFill>
            <a:schemeClr val="accent4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Round 1</a:t>
            </a:r>
            <a:endParaRPr lang="ko-KR" altLang="en-US" sz="2400" b="1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AEB9DB04-A4C3-9828-476A-928B01CF6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190546"/>
              </p:ext>
            </p:extLst>
          </p:nvPr>
        </p:nvGraphicFramePr>
        <p:xfrm>
          <a:off x="1291893" y="2444625"/>
          <a:ext cx="9371992" cy="3366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499">
                  <a:extLst>
                    <a:ext uri="{9D8B030D-6E8A-4147-A177-3AD203B41FA5}">
                      <a16:colId xmlns:a16="http://schemas.microsoft.com/office/drawing/2014/main" val="2132433164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2337966175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2012625331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3106887261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3868608635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525859459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3679959235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105989426"/>
                    </a:ext>
                  </a:extLst>
                </a:gridCol>
              </a:tblGrid>
              <a:tr h="11943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>
                          <a:solidFill>
                            <a:schemeClr val="tx1"/>
                          </a:solidFill>
                        </a:rPr>
                        <a:t>초성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>
                          <a:solidFill>
                            <a:schemeClr val="tx1"/>
                          </a:solidFill>
                        </a:rPr>
                        <a:t>F</a:t>
                      </a:r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>
                          <a:solidFill>
                            <a:schemeClr val="tx1"/>
                          </a:solidFill>
                        </a:rPr>
                        <a:t>G</a:t>
                      </a:r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832979"/>
                  </a:ext>
                </a:extLst>
              </a:tr>
              <a:tr h="108593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>
                          <a:solidFill>
                            <a:schemeClr val="tx1"/>
                          </a:solidFill>
                        </a:rPr>
                        <a:t>단어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520401"/>
                  </a:ext>
                </a:extLst>
              </a:tr>
              <a:tr h="108593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>
                          <a:solidFill>
                            <a:schemeClr val="tx1"/>
                          </a:solidFill>
                        </a:rPr>
                        <a:t>점수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B6C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210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620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199EF-C077-0D5A-481A-16085D1AD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6211514D-443E-2CEB-12E7-17F83ED34632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F83938F-E833-2632-D439-FF611DF585ED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 err="1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쁘띠바크</a:t>
            </a:r>
            <a:r>
              <a:rPr lang="ko-KR" altLang="en-US" sz="2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게임 </a:t>
            </a:r>
            <a:r>
              <a:rPr lang="en-US" altLang="ko-KR" sz="2200" b="1" dirty="0">
                <a:solidFill>
                  <a:srgbClr val="66442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(Worksheet 2)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A2E53A4-411D-DA36-E450-F1E760051355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F8407B-EA53-2449-BD86-02D6EF0C40B3}"/>
              </a:ext>
            </a:extLst>
          </p:cNvPr>
          <p:cNvSpPr txBox="1"/>
          <p:nvPr/>
        </p:nvSpPr>
        <p:spPr>
          <a:xfrm>
            <a:off x="3119294" y="1565561"/>
            <a:ext cx="7743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H</a:t>
            </a:r>
            <a:r>
              <a:rPr lang="ko-KR" altLang="en-US" sz="24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lang="en-US" altLang="ko-KR" sz="2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</a:t>
            </a:r>
            <a:r>
              <a:rPr lang="ko-KR" altLang="en-US" sz="24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까지의 알파벳으로 시작하는 단어 쓰기</a:t>
            </a:r>
            <a:r>
              <a:rPr lang="en-US" altLang="ko-KR" sz="2400" b="1" dirty="0">
                <a:solidFill>
                  <a:srgbClr val="66442A"/>
                </a:solidFill>
                <a:latin typeface="Century Gothic" panose="020B0502020202020204" pitchFamily="34" charset="0"/>
              </a:rPr>
              <a:t> </a:t>
            </a:r>
            <a:endParaRPr lang="ko-KR" altLang="en-US" sz="2400" b="1" dirty="0">
              <a:solidFill>
                <a:srgbClr val="66442A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B97A8EF-C265-FC82-E48B-9766D8ACA123}"/>
              </a:ext>
            </a:extLst>
          </p:cNvPr>
          <p:cNvSpPr/>
          <p:nvPr/>
        </p:nvSpPr>
        <p:spPr>
          <a:xfrm>
            <a:off x="1291893" y="1594029"/>
            <a:ext cx="1614959" cy="404730"/>
          </a:xfrm>
          <a:prstGeom prst="round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Round 2</a:t>
            </a:r>
            <a:endParaRPr lang="ko-KR" altLang="en-US" sz="2400" b="1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24FF0584-0704-2324-98B3-CEEE0FCF7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996015"/>
              </p:ext>
            </p:extLst>
          </p:nvPr>
        </p:nvGraphicFramePr>
        <p:xfrm>
          <a:off x="1291893" y="2444625"/>
          <a:ext cx="9371992" cy="3366239"/>
        </p:xfrm>
        <a:graphic>
          <a:graphicData uri="http://schemas.openxmlformats.org/drawingml/2006/table">
            <a:tbl>
              <a:tblPr firstRow="1" bandRow="1">
                <a:solidFill>
                  <a:srgbClr val="92D050"/>
                </a:solidFill>
                <a:tableStyleId>{5C22544A-7EE6-4342-B048-85BDC9FD1C3A}</a:tableStyleId>
              </a:tblPr>
              <a:tblGrid>
                <a:gridCol w="1171499">
                  <a:extLst>
                    <a:ext uri="{9D8B030D-6E8A-4147-A177-3AD203B41FA5}">
                      <a16:colId xmlns:a16="http://schemas.microsoft.com/office/drawing/2014/main" val="2132433164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2337966175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2012625331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3106887261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3868608635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525859459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3679959235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105989426"/>
                    </a:ext>
                  </a:extLst>
                </a:gridCol>
              </a:tblGrid>
              <a:tr h="11943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>
                          <a:solidFill>
                            <a:schemeClr val="tx1"/>
                          </a:solidFill>
                        </a:rPr>
                        <a:t>초성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>
                          <a:solidFill>
                            <a:schemeClr val="tx1"/>
                          </a:solidFill>
                        </a:rPr>
                        <a:t>H</a:t>
                      </a:r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>
                          <a:solidFill>
                            <a:schemeClr val="tx1"/>
                          </a:solidFill>
                        </a:rPr>
                        <a:t>J</a:t>
                      </a:r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832979"/>
                  </a:ext>
                </a:extLst>
              </a:tr>
              <a:tr h="108593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>
                          <a:solidFill>
                            <a:schemeClr val="tx1"/>
                          </a:solidFill>
                        </a:rPr>
                        <a:t>단어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520401"/>
                  </a:ext>
                </a:extLst>
              </a:tr>
              <a:tr h="108593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>
                          <a:solidFill>
                            <a:schemeClr val="tx1"/>
                          </a:solidFill>
                        </a:rPr>
                        <a:t>점수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210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4646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2087A-A119-BB18-17A3-6F397058F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D47357CE-AF3E-6653-5898-9B80AB2F3349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0CD7154-5224-39E3-65DB-B1DB6F1A4152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 err="1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쁘띠바크</a:t>
            </a:r>
            <a:r>
              <a:rPr lang="ko-KR" altLang="en-US" sz="2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게임 </a:t>
            </a:r>
            <a:r>
              <a:rPr lang="en-US" altLang="ko-KR" sz="2200" b="1" dirty="0">
                <a:solidFill>
                  <a:srgbClr val="66442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(Worksheet 2)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2DE4AF4-D8B0-53AD-CC54-A6FB76CA5226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51F341-68CD-F39E-E547-36DC74750782}"/>
              </a:ext>
            </a:extLst>
          </p:cNvPr>
          <p:cNvSpPr txBox="1"/>
          <p:nvPr/>
        </p:nvSpPr>
        <p:spPr>
          <a:xfrm>
            <a:off x="3119294" y="1565561"/>
            <a:ext cx="8128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선생님께서 불러 주시는</a:t>
            </a:r>
            <a:r>
              <a:rPr lang="ko-KR" altLang="en-US" sz="24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알파벳으로 시작하는 단어 쓰기</a:t>
            </a:r>
            <a:r>
              <a:rPr lang="en-US" altLang="ko-KR" sz="2400" b="1" dirty="0">
                <a:solidFill>
                  <a:srgbClr val="66442A"/>
                </a:solidFill>
                <a:latin typeface="Century Gothic" panose="020B0502020202020204" pitchFamily="34" charset="0"/>
              </a:rPr>
              <a:t> </a:t>
            </a:r>
            <a:endParaRPr lang="ko-KR" altLang="en-US" sz="2400" b="1" dirty="0">
              <a:solidFill>
                <a:srgbClr val="66442A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896A37C6-B187-2852-1662-0AC905225F73}"/>
              </a:ext>
            </a:extLst>
          </p:cNvPr>
          <p:cNvSpPr/>
          <p:nvPr/>
        </p:nvSpPr>
        <p:spPr>
          <a:xfrm>
            <a:off x="1291893" y="1594029"/>
            <a:ext cx="1614959" cy="404730"/>
          </a:xfrm>
          <a:prstGeom prst="round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Round 3</a:t>
            </a:r>
            <a:endParaRPr lang="ko-KR" altLang="en-US" sz="2400" b="1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2363E2C0-26D4-6CE6-6174-6FBFDD2E7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23223"/>
              </p:ext>
            </p:extLst>
          </p:nvPr>
        </p:nvGraphicFramePr>
        <p:xfrm>
          <a:off x="1291893" y="2444625"/>
          <a:ext cx="9371992" cy="3366239"/>
        </p:xfrm>
        <a:graphic>
          <a:graphicData uri="http://schemas.openxmlformats.org/drawingml/2006/table">
            <a:tbl>
              <a:tblPr firstRow="1" bandRow="1">
                <a:solidFill>
                  <a:srgbClr val="92D050"/>
                </a:solidFill>
                <a:tableStyleId>{5C22544A-7EE6-4342-B048-85BDC9FD1C3A}</a:tableStyleId>
              </a:tblPr>
              <a:tblGrid>
                <a:gridCol w="1171499">
                  <a:extLst>
                    <a:ext uri="{9D8B030D-6E8A-4147-A177-3AD203B41FA5}">
                      <a16:colId xmlns:a16="http://schemas.microsoft.com/office/drawing/2014/main" val="2132433164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2337966175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2012625331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3106887261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3868608635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525859459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3679959235"/>
                    </a:ext>
                  </a:extLst>
                </a:gridCol>
                <a:gridCol w="1171499">
                  <a:extLst>
                    <a:ext uri="{9D8B030D-6E8A-4147-A177-3AD203B41FA5}">
                      <a16:colId xmlns:a16="http://schemas.microsoft.com/office/drawing/2014/main" val="105989426"/>
                    </a:ext>
                  </a:extLst>
                </a:gridCol>
              </a:tblGrid>
              <a:tr h="11943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>
                          <a:solidFill>
                            <a:schemeClr val="tx1"/>
                          </a:solidFill>
                        </a:rPr>
                        <a:t>초성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832979"/>
                  </a:ext>
                </a:extLst>
              </a:tr>
              <a:tr h="108593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>
                          <a:solidFill>
                            <a:schemeClr val="tx1"/>
                          </a:solidFill>
                        </a:rPr>
                        <a:t>단어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520401"/>
                  </a:ext>
                </a:extLst>
              </a:tr>
              <a:tr h="108593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>
                          <a:solidFill>
                            <a:schemeClr val="tx1"/>
                          </a:solidFill>
                        </a:rPr>
                        <a:t>점수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EB6C15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210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5127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804B87D-9D9D-680D-44FA-E287745CDF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3" r="100000"/>
          <a:stretch/>
        </p:blipFill>
        <p:spPr>
          <a:xfrm>
            <a:off x="1936377" y="617001"/>
            <a:ext cx="49598" cy="639339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D067CC2-12D2-E46C-6269-18DD1A128798}"/>
              </a:ext>
            </a:extLst>
          </p:cNvPr>
          <p:cNvSpPr txBox="1"/>
          <p:nvPr/>
        </p:nvSpPr>
        <p:spPr>
          <a:xfrm>
            <a:off x="449683" y="1941000"/>
            <a:ext cx="11163870" cy="2783198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ctr">
            <a:spAutoFit/>
          </a:bodyPr>
          <a:lstStyle/>
          <a:p>
            <a:pPr marL="358775" indent="-269875" algn="ctr">
              <a:lnSpc>
                <a:spcPct val="150000"/>
              </a:lnSpc>
            </a:pPr>
            <a:r>
              <a:rPr lang="ko-KR" altLang="en-US" sz="40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오늘 새롭게 알게 된 단어는 무엇인가요</a:t>
            </a:r>
            <a:r>
              <a:rPr lang="en-US" altLang="ko-KR" sz="40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</a:p>
          <a:p>
            <a:pPr marL="358775" indent="-269875" algn="ctr">
              <a:lnSpc>
                <a:spcPct val="150000"/>
              </a:lnSpc>
            </a:pPr>
            <a:r>
              <a:rPr lang="ko-KR" altLang="en-US" sz="40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수업에 참여한 소감을 </a:t>
            </a:r>
            <a:endParaRPr lang="en-US" altLang="ko-KR" sz="4000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58775" indent="-269875" algn="ctr">
              <a:lnSpc>
                <a:spcPct val="150000"/>
              </a:lnSpc>
            </a:pPr>
            <a:r>
              <a:rPr lang="ko-KR" altLang="en-US" sz="40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친구들과 나누어 봅시다</a:t>
            </a:r>
            <a:r>
              <a:rPr lang="en-US" altLang="ko-KR" sz="40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4000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0D72375-538A-47C1-9DBC-7DDD120A3F4B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400" b="1" i="0" u="none" strike="noStrike" kern="1200" cap="none" spc="0" normalizeH="0" baseline="0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마무리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238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C615BD-A1F9-DB16-1551-D410C5B671D4}"/>
              </a:ext>
            </a:extLst>
          </p:cNvPr>
          <p:cNvSpPr txBox="1"/>
          <p:nvPr/>
        </p:nvSpPr>
        <p:spPr>
          <a:xfrm>
            <a:off x="0" y="426270"/>
            <a:ext cx="12192000" cy="1688026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ctr">
            <a:spAutoFit/>
          </a:bodyPr>
          <a:lstStyle/>
          <a:p>
            <a:pPr marL="358775" indent="-269875" algn="ctr">
              <a:lnSpc>
                <a:spcPct val="150000"/>
              </a:lnSpc>
            </a:pPr>
            <a:r>
              <a:rPr lang="en-US" altLang="ko-KR" sz="8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Excellent!</a:t>
            </a:r>
            <a:endParaRPr lang="ko-KR" altLang="en-US" sz="8000" b="1" dirty="0">
              <a:solidFill>
                <a:schemeClr val="accent1"/>
              </a:solidFill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EA63E20-7FDB-621B-8385-08D717CC5E53}"/>
              </a:ext>
            </a:extLst>
          </p:cNvPr>
          <p:cNvGrpSpPr/>
          <p:nvPr/>
        </p:nvGrpSpPr>
        <p:grpSpPr>
          <a:xfrm>
            <a:off x="182818" y="155864"/>
            <a:ext cx="1251127" cy="344310"/>
            <a:chOff x="182818" y="155864"/>
            <a:chExt cx="1251127" cy="344310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66C23985-7240-655D-2A88-9D51AB067745}"/>
                </a:ext>
              </a:extLst>
            </p:cNvPr>
            <p:cNvSpPr/>
            <p:nvPr/>
          </p:nvSpPr>
          <p:spPr>
            <a:xfrm>
              <a:off x="182818" y="155864"/>
              <a:ext cx="1251127" cy="344310"/>
            </a:xfrm>
            <a:prstGeom prst="roundRect">
              <a:avLst/>
            </a:prstGeom>
            <a:solidFill>
              <a:schemeClr val="lt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 b="1" dirty="0">
                <a:solidFill>
                  <a:srgbClr val="E75E96"/>
                </a:solidFill>
                <a:latin typeface="+mn-ea"/>
              </a:endParaRPr>
            </a:p>
          </p:txBody>
        </p:sp>
        <p:pic>
          <p:nvPicPr>
            <p:cNvPr id="7" name="그림 6" descr="폰트, 그래픽, 로고, 디자인이(가) 표시된 사진">
              <a:extLst>
                <a:ext uri="{FF2B5EF4-FFF2-40B4-BE49-F238E27FC236}">
                  <a16:creationId xmlns:a16="http://schemas.microsoft.com/office/drawing/2014/main" id="{ED21ECE4-34A2-444D-CE93-1D85290AA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3" y="183833"/>
              <a:ext cx="985776" cy="288372"/>
            </a:xfrm>
            <a:prstGeom prst="rect">
              <a:avLst/>
            </a:prstGeom>
          </p:spPr>
        </p:pic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10E6778A-A960-E8E3-9970-A85120E58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17058"/>
            <a:ext cx="12192000" cy="434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6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2354C-486B-0210-5313-13816C9CDE1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말풍선: 모서리가 둥근 사각형 6">
            <a:extLst>
              <a:ext uri="{FF2B5EF4-FFF2-40B4-BE49-F238E27FC236}">
                <a16:creationId xmlns:a16="http://schemas.microsoft.com/office/drawing/2014/main" id="{29327E0F-EFF4-2992-90E0-FA12C325C825}"/>
              </a:ext>
            </a:extLst>
          </p:cNvPr>
          <p:cNvSpPr/>
          <p:nvPr/>
        </p:nvSpPr>
        <p:spPr>
          <a:xfrm>
            <a:off x="4050890" y="4520716"/>
            <a:ext cx="4902686" cy="925434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Apple, ant, art… 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19CC079-229D-8938-887F-0A3C3FF42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" b="100000" l="0" r="100000">
                        <a14:foregroundMark x1="45186" y1="59378" x2="37007" y2="51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0196" y="3380343"/>
            <a:ext cx="2062757" cy="2962296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627E9116-C50A-45CE-B68D-5134458AA872}"/>
              </a:ext>
            </a:extLst>
          </p:cNvPr>
          <p:cNvSpPr/>
          <p:nvPr/>
        </p:nvSpPr>
        <p:spPr>
          <a:xfrm>
            <a:off x="1317244" y="1274199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A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0081CD3E-41B1-E884-98BB-168FBC9385F8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A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74EC7CE-43C5-AD35-3F89-DDA73138D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3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5B056-846A-832F-25DF-69858C6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E26DB27-C808-4ABC-F901-235DC6EB38AA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457343B-FFE2-027F-E943-8BC103E60659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1EB01A4-11E6-017D-26D3-40D516F385A5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F518AE1-6AFC-FEB8-3C30-D7BC221C4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7D5FA69-22F0-22B3-CC06-889BC75D6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8813" y="4026718"/>
            <a:ext cx="1781303" cy="2133255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F2A726CD-ED4D-8FA1-6DE8-FD20E0D6A9DE}"/>
              </a:ext>
            </a:extLst>
          </p:cNvPr>
          <p:cNvSpPr/>
          <p:nvPr/>
        </p:nvSpPr>
        <p:spPr>
          <a:xfrm>
            <a:off x="3313471" y="4535913"/>
            <a:ext cx="5561342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Book, ball, banana… 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E88C7278-7814-7986-F6D4-AB544AF989E3}"/>
              </a:ext>
            </a:extLst>
          </p:cNvPr>
          <p:cNvSpPr/>
          <p:nvPr/>
        </p:nvSpPr>
        <p:spPr>
          <a:xfrm>
            <a:off x="1317244" y="1274199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B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sp>
        <p:nvSpPr>
          <p:cNvPr id="14" name="말풍선: 모서리가 둥근 사각형 13">
            <a:extLst>
              <a:ext uri="{FF2B5EF4-FFF2-40B4-BE49-F238E27FC236}">
                <a16:creationId xmlns:a16="http://schemas.microsoft.com/office/drawing/2014/main" id="{D4ED1B03-BDDF-D385-71CD-5219E69A5C56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B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2590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E44E2-7DE4-5A12-C9FD-F93E765D7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0A0DA282-98AF-314F-B81E-410A9AA738F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C0C1419-DD78-8867-67D0-1FDF3C1697C0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27B2CB4-A387-4EE6-A060-88BE54FB45DB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34116D38-3896-C018-B2D6-282EC17B5A9C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C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작하는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CD8EB84-64DD-DDB4-87A2-FFDA5A3F5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C7138007-2494-04ED-4FE8-12552FA04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8813" y="4074365"/>
            <a:ext cx="1781303" cy="2037960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7143930E-9D10-F6EF-ED35-9B29A46E3F08}"/>
              </a:ext>
            </a:extLst>
          </p:cNvPr>
          <p:cNvSpPr/>
          <p:nvPr/>
        </p:nvSpPr>
        <p:spPr>
          <a:xfrm>
            <a:off x="3844413" y="4520716"/>
            <a:ext cx="4991924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Cat, car, crayon… 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853DC65-E8B7-03F5-405D-FCEA52F50F08}"/>
              </a:ext>
            </a:extLst>
          </p:cNvPr>
          <p:cNvSpPr/>
          <p:nvPr/>
        </p:nvSpPr>
        <p:spPr>
          <a:xfrm>
            <a:off x="1317244" y="1274199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C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sp>
        <p:nvSpPr>
          <p:cNvPr id="13" name="말풍선: 모서리가 둥근 사각형 12">
            <a:extLst>
              <a:ext uri="{FF2B5EF4-FFF2-40B4-BE49-F238E27FC236}">
                <a16:creationId xmlns:a16="http://schemas.microsoft.com/office/drawing/2014/main" id="{74DEF4F5-2A7A-0DED-009B-AAEF76CA9E0A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C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201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F3952-8163-1FDE-2CC3-1E11457F1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80386BBB-532D-095A-6779-D91795281CC2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929D2B9-173F-1915-0238-6F63DD6D18BC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40756E3-EDD6-3B74-E48F-FFF64001823D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93C0BB9-ED41-3E4E-4361-BDC040C55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C77FC787-9DF3-86CA-A325-B6C655745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0158" y="3729806"/>
            <a:ext cx="1872303" cy="2461177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438CABB0-BC04-C46F-1285-E7DEB5C10169}"/>
              </a:ext>
            </a:extLst>
          </p:cNvPr>
          <p:cNvSpPr/>
          <p:nvPr/>
        </p:nvSpPr>
        <p:spPr>
          <a:xfrm>
            <a:off x="4247535" y="4497677"/>
            <a:ext cx="4706041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Dog, doll, dad… 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FADDE68-B2F9-5694-98D5-1147E472DD72}"/>
              </a:ext>
            </a:extLst>
          </p:cNvPr>
          <p:cNvSpPr/>
          <p:nvPr/>
        </p:nvSpPr>
        <p:spPr>
          <a:xfrm>
            <a:off x="1317244" y="1274199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D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sp>
        <p:nvSpPr>
          <p:cNvPr id="13" name="말풍선: 모서리가 둥근 사각형 12">
            <a:extLst>
              <a:ext uri="{FF2B5EF4-FFF2-40B4-BE49-F238E27FC236}">
                <a16:creationId xmlns:a16="http://schemas.microsoft.com/office/drawing/2014/main" id="{7123F36F-7FA1-52B5-E92B-32671DFEBB90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D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876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8E9C1-6770-1826-4664-77451817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EE6D4F90-3796-EEB4-B54D-5FF3F199E7A5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ABFCD928-463B-CC72-DE35-697D0DDB7075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AB2EDC6-006E-31D9-93D5-D8D1A4CD2173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D28BB6BB-B365-422A-5602-D5F76AF071C6}"/>
              </a:ext>
            </a:extLst>
          </p:cNvPr>
          <p:cNvSpPr/>
          <p:nvPr/>
        </p:nvSpPr>
        <p:spPr>
          <a:xfrm>
            <a:off x="1317245" y="1251927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E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</a:t>
            </a:r>
            <a:r>
              <a:rPr lang="ko-KR" altLang="en-US" sz="2800" b="1" dirty="0" err="1">
                <a:solidFill>
                  <a:schemeClr val="bg1"/>
                </a:solidFill>
                <a:latin typeface="+mn-ea"/>
              </a:rPr>
              <a:t>시작는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 단어를 떠올리거나 교과서에서 찾아보기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3A4F0D4-124E-1522-073B-1E0CBB3C4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2AAAD3D-BC17-473D-389F-B986D86F1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9718" y="3729806"/>
            <a:ext cx="1513183" cy="2461177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65F5E36C-C6A9-A104-4D53-FF69C7BCD7DB}"/>
              </a:ext>
            </a:extLst>
          </p:cNvPr>
          <p:cNvSpPr/>
          <p:nvPr/>
        </p:nvSpPr>
        <p:spPr>
          <a:xfrm>
            <a:off x="4404852" y="4520717"/>
            <a:ext cx="4469958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Egg, eye, ear… 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E94E4FC1-C031-4027-EB23-74D26033FFF2}"/>
              </a:ext>
            </a:extLst>
          </p:cNvPr>
          <p:cNvSpPr/>
          <p:nvPr/>
        </p:nvSpPr>
        <p:spPr>
          <a:xfrm>
            <a:off x="1317244" y="1274199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E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sp>
        <p:nvSpPr>
          <p:cNvPr id="12" name="말풍선: 모서리가 둥근 사각형 11">
            <a:extLst>
              <a:ext uri="{FF2B5EF4-FFF2-40B4-BE49-F238E27FC236}">
                <a16:creationId xmlns:a16="http://schemas.microsoft.com/office/drawing/2014/main" id="{5C906AC5-BA8D-C4B6-161F-B2E3C5FCBDD1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E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109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42797-A09C-077D-52AB-9CAAE4005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92C3376B-2FDA-FFA1-400E-ADCE2624117F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774606F-17BA-AE88-1F12-E123D374BAAB}"/>
              </a:ext>
            </a:extLst>
          </p:cNvPr>
          <p:cNvSpPr txBox="1"/>
          <p:nvPr/>
        </p:nvSpPr>
        <p:spPr>
          <a:xfrm>
            <a:off x="3238426" y="456303"/>
            <a:ext cx="65378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부터 </a:t>
            </a:r>
            <a:r>
              <a:rPr kumimoji="0" lang="en-US" altLang="ko-KR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Z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까지 알파벳으로 시작하는 단어 떠올리기</a:t>
            </a:r>
            <a:endParaRPr kumimoji="0" lang="en-US" altLang="ko-KR" sz="2200" b="1" i="0" u="none" strike="noStrike" kern="1200" cap="none" spc="0" normalizeH="0" baseline="0" dirty="0">
              <a:solidFill>
                <a:srgbClr val="E75E96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C792915-6351-573C-F032-7F70245F319D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50BAE6A-40BC-F0D6-7BF2-9942CED66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8" b="97293" l="9828" r="898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" b="3650"/>
          <a:stretch/>
        </p:blipFill>
        <p:spPr>
          <a:xfrm>
            <a:off x="199747" y="2352882"/>
            <a:ext cx="3038679" cy="342593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EED3A8A-51C9-DE4F-F341-E6705DE1D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1228" y="3652143"/>
            <a:ext cx="1773143" cy="2427322"/>
          </a:xfrm>
          <a:prstGeom prst="rect">
            <a:avLst/>
          </a:prstGeom>
        </p:spPr>
      </p:pic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100D5EE3-61BA-0817-7304-6D5BE270F132}"/>
              </a:ext>
            </a:extLst>
          </p:cNvPr>
          <p:cNvSpPr/>
          <p:nvPr/>
        </p:nvSpPr>
        <p:spPr>
          <a:xfrm>
            <a:off x="3395951" y="4520716"/>
            <a:ext cx="5557625" cy="92543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dk1"/>
                </a:solidFill>
                <a:latin typeface="+mn-ea"/>
              </a:rPr>
              <a:t>Fish, flower, friend… 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742D5F5E-4607-C9D7-F730-20A954A4B0F8}"/>
              </a:ext>
            </a:extLst>
          </p:cNvPr>
          <p:cNvSpPr/>
          <p:nvPr/>
        </p:nvSpPr>
        <p:spPr>
          <a:xfrm>
            <a:off x="1317244" y="1274199"/>
            <a:ext cx="9480562" cy="7402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n-ea"/>
              </a:rPr>
              <a:t>F</a:t>
            </a:r>
            <a:r>
              <a:rPr lang="ko-KR" altLang="en-US" sz="2800" b="1" dirty="0">
                <a:solidFill>
                  <a:schemeClr val="bg1"/>
                </a:solidFill>
                <a:latin typeface="+mn-ea"/>
              </a:rPr>
              <a:t>로 시작하는 단어를 떠올리거나 교과서에서 찾아보기</a:t>
            </a:r>
          </a:p>
        </p:txBody>
      </p:sp>
      <p:sp>
        <p:nvSpPr>
          <p:cNvPr id="12" name="말풍선: 모서리가 둥근 사각형 11">
            <a:extLst>
              <a:ext uri="{FF2B5EF4-FFF2-40B4-BE49-F238E27FC236}">
                <a16:creationId xmlns:a16="http://schemas.microsoft.com/office/drawing/2014/main" id="{EC9DA212-06E1-12C2-3758-1FED7CE6BEA5}"/>
              </a:ext>
            </a:extLst>
          </p:cNvPr>
          <p:cNvSpPr/>
          <p:nvPr/>
        </p:nvSpPr>
        <p:spPr>
          <a:xfrm>
            <a:off x="2924685" y="2705249"/>
            <a:ext cx="6342629" cy="925433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What words start with ‘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F</a:t>
            </a:r>
            <a:r>
              <a:rPr lang="en-US" altLang="ko-KR" sz="3600" b="1" dirty="0">
                <a:solidFill>
                  <a:schemeClr val="tx1"/>
                </a:solidFill>
                <a:latin typeface="+mn-ea"/>
              </a:rPr>
              <a:t>’?</a:t>
            </a:r>
            <a:endParaRPr lang="ko-KR" altLang="en-US" sz="3600" b="1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8229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lt1"/>
        </a:solidFill>
        <a:ln w="28575">
          <a:solidFill>
            <a:srgbClr val="FFC000"/>
          </a:solidFill>
        </a:ln>
      </a:spPr>
      <a:bodyPr anchor="ctr"/>
      <a:lstStyle>
        <a:defPPr algn="ctr">
          <a:defRPr sz="3600" b="1" dirty="0">
            <a:solidFill>
              <a:srgbClr val="E75E96"/>
            </a:solidFill>
            <a:latin typeface="+mn-ea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1087</Words>
  <Application>Microsoft Office PowerPoint</Application>
  <PresentationFormat>와이드스크린</PresentationFormat>
  <Paragraphs>235</Paragraphs>
  <Slides>37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42" baseType="lpstr">
      <vt:lpstr>맑은 고딕</vt:lpstr>
      <vt:lpstr>Arial</vt:lpstr>
      <vt:lpstr>Century Gothic</vt:lpstr>
      <vt:lpstr>Tahoma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2775</dc:creator>
  <cp:lastModifiedBy>-</cp:lastModifiedBy>
  <cp:revision>178</cp:revision>
  <dcterms:created xsi:type="dcterms:W3CDTF">2023-12-17T15:15:58Z</dcterms:created>
  <dcterms:modified xsi:type="dcterms:W3CDTF">2026-03-25T04:27:17Z</dcterms:modified>
</cp:coreProperties>
</file>