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6" r:id="rId4"/>
    <p:sldId id="298" r:id="rId5"/>
    <p:sldId id="259" r:id="rId6"/>
    <p:sldId id="260" r:id="rId7"/>
    <p:sldId id="299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09" r:id="rId18"/>
    <p:sldId id="311" r:id="rId19"/>
    <p:sldId id="262" r:id="rId20"/>
  </p:sldIdLst>
  <p:sldSz cx="24384000" cy="13716000"/>
  <p:notesSz cx="6858000" cy="9144000"/>
  <p:embeddedFontLst>
    <p:embeddedFont>
      <p:font typeface="Tilt Warp Regular" panose="020B0600000101010101" charset="0"/>
      <p:regular r:id="rId22"/>
    </p:embeddedFont>
    <p:embeddedFont>
      <p:font typeface="나눔고딕" panose="020D0604000000000000" pitchFamily="50" charset="-127"/>
      <p:regular r:id="rId23"/>
      <p:bold r:id="rId24"/>
    </p:embeddedFont>
    <p:embeddedFont>
      <p:font typeface="나눔고딕 ExtraBold" panose="020D0904000000000000" pitchFamily="50" charset="-127"/>
      <p:bold r:id="rId25"/>
    </p:embeddedFont>
    <p:embeddedFont>
      <p:font typeface="나눔스퀘어" panose="020B0600000101010101" pitchFamily="50" charset="-127"/>
      <p:regular r:id="rId26"/>
    </p:embeddedFont>
    <p:embeddedFont>
      <p:font typeface="나눔스퀘어 Bold" panose="020B0600000101010101" pitchFamily="50" charset="-127"/>
      <p:bold r:id="rId27"/>
    </p:embeddedFont>
    <p:embeddedFont>
      <p:font typeface="나눔스퀘어 ExtraBold" panose="020B0600000101010101" pitchFamily="50" charset="-127"/>
      <p:bold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한컴 말랑말랑 Bold" panose="020F0803000000000000" pitchFamily="50" charset="-127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1C334E"/>
    <a:srgbClr val="FFEDC5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5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2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나의 흥미 유형을 찾아요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3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94CA7-19EF-8208-5365-1BD35E284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4B1E59-EF1F-E679-4C69-8C7E3154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4F204EF-7E80-8964-FC98-A6820899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7A652F8-5878-620F-33B5-72EEC2487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E27AAD2-23BD-C879-1113-FE072757E2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8928D45-6A67-A8A2-BEF8-CEF4B2777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E668ECC-9E94-CFB1-0DC3-6E2F4171B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05ECB02-B8B6-9287-8AE6-5D793BDD71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E8A6FB8-EB3D-C154-ED8C-D27A03DD0196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798842A-5C99-83E4-C7E8-96166DEF12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3D59D2C-B75B-538A-C29F-CB28221214F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AAD9624-F977-ED7F-3E06-D0037BB257EE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평소에 내가 어떤 활동을 좋아하고 어떤 것에 관심을 갖고 집중할 수 있는지 살펴보기 위해 흥미 유형 테스트를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310BBB2-F317-38C3-3AA0-2BCB7B4011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9FC5932C-945A-56E3-BAE0-1D1D5848B72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EFE8372-7B2D-EAA7-794C-FCDC90A494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2233" y="6967365"/>
            <a:ext cx="13222545" cy="43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655A6-A4B4-0314-529B-164935B8F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87F9A69-5227-416A-DE2C-0404F0EC0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D9DA6C-E485-D987-7A99-12A11154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3A13A09-D496-3DA8-E718-9E865F351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0214983-0AF3-19BA-1085-F7AE08CEBD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A672935-E333-4CDE-9F24-D49D980DA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05142A3-03FA-4DD3-8529-5895F2672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0C40F26-AB2E-7A61-8154-E648BFDEF1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C9C3D18-D834-4F9B-5DFF-746CBE73AECA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92C4498-8DC0-F787-045B-133BE00A72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09930D2-B7C5-7003-58E7-2B519D7A2FA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175E0A6-8B7E-FE89-69F9-A4DB3F6246DF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평소에 내가 어떤 활동을 좋아하고 어떤 것에 관심을 갖고 집중할 수 있는지 살펴보기 위해 흥미 유형 테스트를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CA26C9B-6A7E-3B5D-762E-EC430A7A50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1B43DF1-1AC8-9AB1-2AB0-1702EF08B10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AB2BBAB-59BA-8430-2AA2-B492C586B3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2233" y="6851650"/>
            <a:ext cx="13205381" cy="47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8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000DF-FED0-26A7-C8A5-6FB77BAF4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460C538-8B9E-87B5-4656-E94A1ECCA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B912C08-BCDA-08F9-D8F2-55823AB3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C857A4A-7B6A-BE2E-9D78-ED1C0CDEE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61ED4A7-B3FC-5F75-4938-ABE341B5D9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7CDB807-9EDB-FB35-8367-F6E769046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A44C721-490A-19D7-A9DA-CB90DECA5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23E076E-9544-F91F-31ED-AFCBAF8C81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D76D5B7-EB14-DA26-C746-BFE18E0EE785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8B1F2E8-6948-1349-3B3C-AF9702475F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FD2CC8E-C406-4131-DC1E-3F1B2830627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6DA4E58-F4C6-C6C0-F123-C9D2B5867D36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평소에 내가 어떤 활동을 좋아하고 어떤 것에 관심을 갖고 집중할 수 있는지 살펴보기 위해 흥미 유형 테스트를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22DC3A5-BC97-7FFE-01AD-34B573DCB3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DE9250-7365-BA7C-EB2E-1F30A6D3652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2408296-B144-79F3-D2F9-8DD9818235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9794" y="6965744"/>
            <a:ext cx="13177819" cy="44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1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C32656-73ED-072C-673E-71769AA7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E34C8C-0AD9-D0D7-9589-ED10DE6A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AF5D96-4E50-EF37-20D0-443D24C7F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031D59B-7461-FD7F-DD12-A1035EDEB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249C08-5118-0885-65DF-1952F0BA68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F834F25-FA59-5AF4-D920-A2F6FD2AE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6573C93-A3AF-10E2-D8F9-A95ECDE98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C5EA2D5-379B-2501-5536-6861E058E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7029634-EEFB-1B4A-9240-C9C97367B2ED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A42C3E0-06B7-BF80-272B-EF05C12C1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B02FEB5-B6E1-9E98-5C62-DBF7101940B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8532B0B-8E45-11CB-DAC3-EE94E7352B03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각 흥미 유형의 점수들을 합산하여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AEAB0EF-F596-C36D-D050-7831222599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F0D499C6-F777-B18A-E6BB-BEBA7BBE1B3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DA6EAEC-EA4E-9CCB-CF66-3D091DD712F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631" y="6910507"/>
            <a:ext cx="14663697" cy="4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8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AC1A1-8E75-EDB8-7E52-05272E69E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E5388BE-6E86-6F01-FC48-7C692271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1A599F4-83E6-C743-F617-51DA409B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4721F50-AEB2-6B61-8169-15DF52DF6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17CDD3-2B87-83E9-7D21-856BBF8ED0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3C5726C-1640-B521-4784-1EB66DAAB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25CB087-8A68-1922-E0FA-EB287B232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E9547E7-A78E-B79E-4601-E44835A73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B749D10-46E2-17A8-B71B-895A5D95802C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8791158-ECB8-376C-5809-72EF9F8B3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11AD138-51C4-5818-8267-D3B971944E8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55A2098-6A51-64DA-49FA-946B6CE659D9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각 흥미 유형의 점수들을 합산하여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CA7FA10-6436-50FF-8439-45C4DF72B5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D08DCA6-0426-BE38-392E-903F9698938E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BBF8112-A333-F971-85FF-418BAC0E44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631" y="6910507"/>
            <a:ext cx="14663697" cy="4000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F2641A-43BF-C6B1-6B73-207E8B10BAA2}"/>
              </a:ext>
            </a:extLst>
          </p:cNvPr>
          <p:cNvSpPr txBox="1"/>
          <p:nvPr/>
        </p:nvSpPr>
        <p:spPr>
          <a:xfrm>
            <a:off x="5791200" y="7924800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36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22</a:t>
            </a:r>
            <a:endParaRPr lang="ko-KR" alt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4F30F-0954-7902-DDC0-C930629A7604}"/>
              </a:ext>
            </a:extLst>
          </p:cNvPr>
          <p:cNvSpPr txBox="1"/>
          <p:nvPr/>
        </p:nvSpPr>
        <p:spPr>
          <a:xfrm>
            <a:off x="8229600" y="7924800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36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27</a:t>
            </a:r>
            <a:endParaRPr lang="ko-KR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E8E4A-3279-D709-CF1E-979B6A393431}"/>
              </a:ext>
            </a:extLst>
          </p:cNvPr>
          <p:cNvSpPr txBox="1"/>
          <p:nvPr/>
        </p:nvSpPr>
        <p:spPr>
          <a:xfrm>
            <a:off x="10565831" y="7924800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36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29</a:t>
            </a:r>
            <a:endParaRPr lang="ko-KR" alt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5CB3CA-A123-253D-A5CA-762123DB10F0}"/>
              </a:ext>
            </a:extLst>
          </p:cNvPr>
          <p:cNvSpPr txBox="1"/>
          <p:nvPr/>
        </p:nvSpPr>
        <p:spPr>
          <a:xfrm>
            <a:off x="13004231" y="7924800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36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22</a:t>
            </a:r>
            <a:endParaRPr lang="ko-KR" alt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8391EB-F57E-25E5-45B2-FC31062FC6B5}"/>
              </a:ext>
            </a:extLst>
          </p:cNvPr>
          <p:cNvSpPr txBox="1"/>
          <p:nvPr/>
        </p:nvSpPr>
        <p:spPr>
          <a:xfrm>
            <a:off x="15286936" y="7924800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36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28</a:t>
            </a:r>
            <a:endParaRPr lang="ko-KR" alt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87DDED-9DC0-830E-B389-22AC4F3E0072}"/>
              </a:ext>
            </a:extLst>
          </p:cNvPr>
          <p:cNvSpPr txBox="1"/>
          <p:nvPr/>
        </p:nvSpPr>
        <p:spPr>
          <a:xfrm>
            <a:off x="17725336" y="7924800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36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27</a:t>
            </a:r>
            <a:endParaRPr lang="ko-KR" alt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BB23E-6DD0-9FB9-1D59-6723C2FD65C6}"/>
              </a:ext>
            </a:extLst>
          </p:cNvPr>
          <p:cNvSpPr txBox="1"/>
          <p:nvPr/>
        </p:nvSpPr>
        <p:spPr>
          <a:xfrm>
            <a:off x="12496799" y="9702225"/>
            <a:ext cx="1802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200" b="0" i="0" u="none" strike="noStrike" kern="1200" cap="none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예술</a:t>
            </a:r>
            <a:endParaRPr lang="ko-KR" alt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3ECFE-DBD1-8FE2-439C-6300B4F834D5}"/>
              </a:ext>
            </a:extLst>
          </p:cNvPr>
          <p:cNvSpPr txBox="1"/>
          <p:nvPr/>
        </p:nvSpPr>
        <p:spPr>
          <a:xfrm>
            <a:off x="15033220" y="9702225"/>
            <a:ext cx="1802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진취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5723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40936-9101-255B-AE43-D8BC9C234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BA133B-562F-7158-C16F-74A25904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78530C6-B102-5E58-B041-817255C4D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27D1FD2-4E94-F7DA-DF54-C18AD9D71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3F05F1F-94D8-F64E-7AB3-A7265D48F3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92795FA-4924-97F7-262F-789FB8B26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C301424-27B1-7AEF-4084-167B5E123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648152D-0609-CC0B-B87A-451F301BE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3F781BB-9A3D-7A3F-FDB5-8D4C7CC784F4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156E03D-7F17-718A-8A62-4B5E441026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B934177-EB09-DFAA-86F2-93E378EDC8F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AB10275-FA15-5F8A-7C63-A070ED22F0A1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진로 유형별 추천 직업을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F2744D3-C31D-AE53-436C-D4CBDE10D6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73E2E431-D182-B10F-84DA-7528A5CC708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9AED4FF-457B-AD7C-9E84-8654724B4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19174"/>
              </p:ext>
            </p:extLst>
          </p:nvPr>
        </p:nvGraphicFramePr>
        <p:xfrm>
          <a:off x="4453164" y="6823466"/>
          <a:ext cx="15816036" cy="5216132"/>
        </p:xfrm>
        <a:graphic>
          <a:graphicData uri="http://schemas.openxmlformats.org/drawingml/2006/table">
            <a:tbl>
              <a:tblPr/>
              <a:tblGrid>
                <a:gridCol w="2819823">
                  <a:extLst>
                    <a:ext uri="{9D8B030D-6E8A-4147-A177-3AD203B41FA5}">
                      <a16:colId xmlns:a16="http://schemas.microsoft.com/office/drawing/2014/main" val="1803695055"/>
                    </a:ext>
                  </a:extLst>
                </a:gridCol>
                <a:gridCol w="12996213">
                  <a:extLst>
                    <a:ext uri="{9D8B030D-6E8A-4147-A177-3AD203B41FA5}">
                      <a16:colId xmlns:a16="http://schemas.microsoft.com/office/drawing/2014/main" val="3257864207"/>
                    </a:ext>
                  </a:extLst>
                </a:gridCol>
              </a:tblGrid>
              <a:tr h="67827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흥미 유형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추천 직업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720547"/>
                  </a:ext>
                </a:extLst>
              </a:tr>
              <a:tr h="130403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R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유형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현실형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sz="2800" b="0" i="0" u="none" strike="noStrike" kern="12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경호원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기술자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동물 조련사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드론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조종사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미용사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비행기 조종사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소방관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운동선수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음향 및 녹음기사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자동차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정비원</a:t>
                      </a:r>
                      <a:endParaRPr lang="ko-KR" altLang="en-US" sz="2800" b="0" i="0" u="none" strike="noStrike" kern="1200" spc="-15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59816"/>
                  </a:ext>
                </a:extLst>
              </a:tr>
              <a:tr h="192979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en-US" sz="2800" b="0" i="0" u="none" strike="noStrike" kern="120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I</a:t>
                      </a:r>
                      <a:r>
                        <a:rPr lang="ko-KR" altLang="en-US" sz="2800" b="0" i="0" u="none" strike="noStrike" kern="120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유형</a:t>
                      </a:r>
                      <a:r>
                        <a:rPr lang="en-US" altLang="ko-KR" sz="2800" b="0" i="0" u="none" strike="noStrike" kern="120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2800" b="0" i="0" u="none" strike="noStrike" kern="120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탐구형</a:t>
                      </a:r>
                      <a:r>
                        <a:rPr lang="en-US" altLang="ko-KR" sz="2800" b="0" i="0" u="none" strike="noStrike" kern="120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sz="2800" b="0" i="0" u="none" strike="noStrike" kern="120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가상현실 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과학자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교수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나노공학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기술자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데이터베이스 개발자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빅 데이터 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사물인터넷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(IoT)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개발자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사회과학 연구원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생명과학 연구원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여론조사 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의사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인공지능 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컴퓨터 프로그래머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83026"/>
                  </a:ext>
                </a:extLst>
              </a:tr>
              <a:tr h="130403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A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유형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예술형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sz="2800" b="0" i="0" u="none" strike="noStrike" kern="12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도시계획가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마술사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만화가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모델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미디어콘텐츠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창작자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방송 연출가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사진기자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시각 디자이너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연예인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영화감독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인테리어 디자이너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작가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작곡가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큐레이터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화가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35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8B452-8278-DE91-C821-54A14FD2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FE5C9AB-DDBB-1E66-88AA-48255390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08A32A-BC4B-815E-68B9-4DF53E2E1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4CE67B6-2C42-7BF9-6D2C-51E051ADB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A5E084B-C285-4451-1EBF-A65C6A82D0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529B392-9DBC-7B87-CCF1-79481E97C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984803F-6FA7-D345-2041-851AB3D52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6F01631-F564-DA18-7A1B-5A751B864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2FAFD6B-5C70-567E-ABC1-E9AA3D78FF66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22B51EC-F937-B975-C9AA-AA8E22992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E7E36C1-37E4-BCCE-43E3-83FF3FCD67F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BEB9883-FA68-EF20-E7A4-8B599A97FF4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진로 유형별 추천 직업을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34407C-E3EB-518E-FFCC-54AB50A192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7D965EC-3F5D-23FF-B617-5BD147D8440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0FCD93A-53D4-360C-43CC-D746D3293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68497"/>
              </p:ext>
            </p:extLst>
          </p:nvPr>
        </p:nvGraphicFramePr>
        <p:xfrm>
          <a:off x="4453164" y="6823466"/>
          <a:ext cx="15816036" cy="5216132"/>
        </p:xfrm>
        <a:graphic>
          <a:graphicData uri="http://schemas.openxmlformats.org/drawingml/2006/table">
            <a:tbl>
              <a:tblPr/>
              <a:tblGrid>
                <a:gridCol w="2819823">
                  <a:extLst>
                    <a:ext uri="{9D8B030D-6E8A-4147-A177-3AD203B41FA5}">
                      <a16:colId xmlns:a16="http://schemas.microsoft.com/office/drawing/2014/main" val="1803695055"/>
                    </a:ext>
                  </a:extLst>
                </a:gridCol>
                <a:gridCol w="12996213">
                  <a:extLst>
                    <a:ext uri="{9D8B030D-6E8A-4147-A177-3AD203B41FA5}">
                      <a16:colId xmlns:a16="http://schemas.microsoft.com/office/drawing/2014/main" val="3257864207"/>
                    </a:ext>
                  </a:extLst>
                </a:gridCol>
              </a:tblGrid>
              <a:tr h="67827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흥미 유형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추천 직업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720547"/>
                  </a:ext>
                </a:extLst>
              </a:tr>
              <a:tr h="130403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S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유형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사회형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)</a:t>
                      </a:r>
                      <a:endParaRPr lang="ko-KR" altLang="en-US" sz="2800" b="0" i="0" u="none" strike="noStrike" kern="12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관광가이드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교사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레크레이션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지도자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병원코디네이터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사회복지사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상담전문가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성직자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시민단체 활동가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유치원 교사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항공기 승무원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59816"/>
                  </a:ext>
                </a:extLst>
              </a:tr>
              <a:tr h="192979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E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유형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진취형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)</a:t>
                      </a:r>
                      <a:endParaRPr lang="ko-KR" altLang="en-US" sz="2800" b="0" i="0" u="none" strike="noStrike" kern="12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경영 컨설턴트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광고 홍보전문가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국회의원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기자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로봇 컨설턴트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바이어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변호사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사업가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소셜미디어 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쇼핑호스트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스포츠 매니저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아나운서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외교관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창작자에이전트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판매원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해외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영업원</a:t>
                      </a:r>
                      <a:endParaRPr lang="ko-KR" altLang="en-US" sz="2800" b="0" i="0" u="none" strike="noStrike" kern="1200" spc="-15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83026"/>
                  </a:ext>
                </a:extLst>
              </a:tr>
              <a:tr h="130403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C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유형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관습형</a:t>
                      </a:r>
                      <a:r>
                        <a:rPr lang="en-US" altLang="ko-KR" sz="2800" b="0" i="0" u="none" strike="noStrike" kern="12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)</a:t>
                      </a:r>
                      <a:endParaRPr lang="ko-KR" altLang="en-US" sz="2800" b="0" i="0" u="none" strike="noStrike" kern="12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buNone/>
                      </a:pP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GIS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공무원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공인회계사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금융 </a:t>
                      </a:r>
                      <a:r>
                        <a:rPr lang="ko-KR" altLang="en-US" sz="2800" b="0" i="0" u="none" strike="noStrike" kern="1200" spc="-150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자산운용가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법무사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사서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세무사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약사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은행원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재난관리전문가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전문비서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정부정책 기획전문가 </a:t>
                      </a:r>
                      <a:r>
                        <a:rPr lang="en-US" altLang="ko-KR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2800" b="0" i="0" u="none" strike="noStrike" kern="1200" spc="-15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판사 및 검사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2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93ECB8-592E-1A85-715B-C25F84484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B832553-16F4-DF80-28B1-97DA817D2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5A451AA-C2F4-E473-D640-54E633DF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B140387-1656-C0A1-69CF-5493FCC64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FD7C1A6-035E-83B4-D1FC-25C6476C5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1E0EA09-5F92-3BE3-420B-B69DCA12A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4F2F2B9-3ABF-CA90-61B7-AF5F5B5C9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FDCC840-69C4-99C5-65D8-8520345E5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088BE68-1662-78D5-0D98-DC806173C514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C85BD85-E160-2ABD-3332-6002110E4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2C44161-5FB5-95BE-E351-A5FB6796007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A99901A-89EE-FE8E-F417-BD14C354FBD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반에 나와 흥미 유형이 같은 친구들은 누구인지 찾아보고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친구들의 관심 직업을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26B61B5A-2FC2-A51E-8847-89EB7161AB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F6CB7F62-0311-6C40-6B4F-2B69C9106D3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9271B3-A5B9-8249-C982-519B8747B95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631" y="6851650"/>
            <a:ext cx="14808841" cy="47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4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D5964-B3F5-4D10-D648-42A09C386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ADAB5BD-FB54-F607-AC20-3DEF7AB2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A409E76-580A-C9A9-D1FB-76303DF59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1CC5512-4BDC-3F2F-910D-C6ED853B2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C22245E-E086-4E61-E8DF-0147691C9E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3608385-78B3-7416-BBB0-E95D6CB90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B1CA299-FF75-AC6A-F6CC-B721BF679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1537247-5A3C-B27A-87AB-0444DB2AB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C89A7D7-A70B-1C08-C689-758A56955C7B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8F4DF2D-8F25-E21C-12D6-56D50FBCB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EED093D-C26E-BF04-D63E-51826E40C26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DCA95A7-D113-31C7-D7D4-17B02CDFC1B2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반에 나와 흥미 유형이 같은 친구들은 누구인지 찾아보고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친구들의 관심 직업을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3643167-7DC2-DECD-D4FD-6F71F687A7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CEAB3BB-48FF-92A3-A92C-E9AF3EB4B07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E755060-87B3-CB11-C50C-70C9062E67E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631" y="6851650"/>
            <a:ext cx="14808841" cy="4786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29504F-1CC5-F941-92BE-5757FF2C1613}"/>
              </a:ext>
            </a:extLst>
          </p:cNvPr>
          <p:cNvSpPr txBox="1"/>
          <p:nvPr/>
        </p:nvSpPr>
        <p:spPr>
          <a:xfrm>
            <a:off x="5867400" y="9111345"/>
            <a:ext cx="586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진수</a:t>
            </a:r>
            <a:r>
              <a:rPr kumimoji="0" lang="en-US" altLang="ko-KR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진선</a:t>
            </a:r>
            <a:endParaRPr lang="ko-KR" alt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A229C-9CD0-CA37-2ACB-255A1C37E7BD}"/>
              </a:ext>
            </a:extLst>
          </p:cNvPr>
          <p:cNvSpPr txBox="1"/>
          <p:nvPr/>
        </p:nvSpPr>
        <p:spPr>
          <a:xfrm>
            <a:off x="13342492" y="9111345"/>
            <a:ext cx="586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화가</a:t>
            </a:r>
            <a:r>
              <a:rPr kumimoji="0" lang="en-US" altLang="ko-KR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가수</a:t>
            </a:r>
            <a:r>
              <a:rPr kumimoji="0" lang="en-US" altLang="ko-KR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성악가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8971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내가 좋아하는 활동들을 바탕으로 나의 흥미 유형을 알아볼 수 있다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.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07000" y="5661480"/>
            <a:ext cx="149098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내가 좋아하는 활동들을 바탕으로</a:t>
            </a:r>
            <a:endParaRPr lang="en-US" altLang="ko-KR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  <a:p>
            <a:pPr lvl="0" algn="ctr">
              <a:lnSpc>
                <a:spcPct val="124499"/>
              </a:lnSpc>
            </a:pP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나의 흥미 유형을 알아볼 수 있다</a:t>
            </a:r>
            <a:r>
              <a:rPr lang="en-US" altLang="ko-KR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6964F-8B63-1D9F-EAD9-095B1D84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60E063-27CE-A644-EBA7-7C5299BF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7F7DFF0-74EC-3148-9ECB-A87A2CC5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6D7C1623-AEEB-FDF7-1773-526299747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67EC9B91-1CF7-AC50-0E85-8BE11077F1BB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0695BA6-11A2-A690-3357-7B89C291A06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B30DFC0-91D3-E238-3277-1A518792DC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625806"/>
            <a:ext cx="14782800" cy="74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71385-B07B-1C82-8287-15253F8D8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8589F8-9409-5609-BFD2-9625CB494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F911BD7-F38E-0658-731B-239024789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129ABE7-5620-1CD9-E278-A77DEECC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99BC277-A027-2057-EEB2-B669FEDDB9A0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C140B96-180C-A47C-2084-84F87253620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59947CA-C2A0-7CBD-37DF-D50E40F17F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3922267"/>
            <a:ext cx="15143843" cy="84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9F925404-1430-4D60-0E52-F0F27695CFCF}"/>
              </a:ext>
            </a:extLst>
          </p:cNvPr>
          <p:cNvGrpSpPr/>
          <p:nvPr/>
        </p:nvGrpSpPr>
        <p:grpSpPr>
          <a:xfrm>
            <a:off x="3963307" y="4640171"/>
            <a:ext cx="16444686" cy="5553258"/>
            <a:chOff x="12566650" y="4003294"/>
            <a:chExt cx="9398000" cy="6544056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1E4DFDF4-D3CD-6C93-E571-2D393AB69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6650" y="4199184"/>
              <a:ext cx="9398000" cy="6152276"/>
            </a:xfrm>
            <a:prstGeom prst="rect">
              <a:avLst/>
            </a:prstGeom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B48C81F7-0A74-611E-B72F-B9417FC08C1E}"/>
                </a:ext>
              </a:extLst>
            </p:cNvPr>
            <p:cNvSpPr txBox="1"/>
            <p:nvPr/>
          </p:nvSpPr>
          <p:spPr>
            <a:xfrm>
              <a:off x="13328650" y="4003294"/>
              <a:ext cx="7874000" cy="65440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r>
                <a:rPr lang="ko-KR" altLang="en-US" sz="5000" dirty="0" err="1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둥근귀코끼리처럼</a:t>
              </a:r>
              <a:r>
                <a:rPr lang="ko-KR" altLang="en-US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어떤 특성은 또 다른 관점에서 보면 나쁜 것이 아니라 좋은 것이 될 수도 있습니다</a:t>
              </a:r>
              <a:r>
                <a:rPr lang="en-US" altLang="ko-KR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. </a:t>
              </a:r>
              <a:r>
                <a:rPr lang="ko-KR" altLang="en-US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다양한 관점에서 나의 특성을 살펴봅시다</a:t>
              </a:r>
              <a:r>
                <a:rPr lang="en-US" altLang="ko-KR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.</a:t>
              </a:r>
            </a:p>
          </p:txBody>
        </p:sp>
      </p:grpSp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DBA5C7D-9717-7C80-5353-943CECEC3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C5058179-DE74-2A68-3B8B-9583C9684B8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F83CBB-02D3-7990-FDD4-129D12A94C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75" t="6610" r="7705" b="6600"/>
          <a:stretch>
            <a:fillRect/>
          </a:stretch>
        </p:blipFill>
        <p:spPr>
          <a:xfrm flipH="1">
            <a:off x="18516600" y="7272448"/>
            <a:ext cx="3224746" cy="30040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평소에 내가 어떤 활동을 좋아하고 어떤 것에 관심을 갖고 집중할 수 있는지 살펴보기 위해 흥미 유형 테스트를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BC9FF2D-B701-E3E2-E87B-62F16F596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5594" y="7108512"/>
            <a:ext cx="16032812" cy="29150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5D7370-6C6E-5627-97A1-C7920B34D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587570-95B6-24DC-3ED6-9F4890C13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2147BA8-8AD6-B846-BECA-467389626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32C2EBC-1C96-CE29-CA21-3C1A797E6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D9E1C71-BFC8-DEFA-8B69-3DF531676F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650CEFC-C192-2495-8DCE-91F13276D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82C61D9-D429-CB1B-C1AB-FD97998B6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500A1DE-ABBA-0FAE-8494-3E46261774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F71819E-5316-9072-508D-6F7A3D684D3D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D82BCCD-F354-12A4-00D1-D5E5900F8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395BD48-DD94-D673-2367-A29E369938C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EA103F8-B1D5-DC5F-5387-9ADE8A54BA5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평소에 내가 어떤 활동을 좋아하고 어떤 것에 관심을 갖고 집중할 수 있는지 살펴보기 위해 흥미 유형 테스트를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10A41AF-60EC-714A-41AA-23212B6B90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1315D32-59DE-4EA7-05EB-12FDC7C4ABC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43715D4-D8A5-EBA7-E61F-1698B6D1D8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885" y="6443978"/>
            <a:ext cx="11776220" cy="59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18BB6-3F17-63DD-AB88-7A8B02228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7CCC8F7-FBC1-3E68-62DD-957C151E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6F202C3-72A9-F5DE-81C3-7E4940DCD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0933E54-7A60-1364-0159-42690057F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C03B8F4-6693-C318-5B0C-84014A26F3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6831085-9D7D-D1CA-EFF0-631285D2A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3989C9A-8D32-4F4F-E65D-6E2D88409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CAD70A7-8656-3D32-8377-5204C250B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398A84F-D2C2-98CF-A215-305305BB229D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9B5C27A-89F9-F873-9A38-44CD6E8026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BB21C71-F4D6-3155-23EA-4FB18E95423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0797BBB-E9A7-09A7-1C21-F1B0C2131238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평소에 내가 어떤 활동을 좋아하고 어떤 것에 관심을 갖고 집중할 수 있는지 살펴보기 위해 흥미 유형 테스트를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503565E9-73B4-9D01-32E5-A6CB178256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94703F2-64D3-9A60-259B-543E77A5ACC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8D2D03-C70E-3FF2-A0C0-20E8F63FA4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2233" y="7010400"/>
            <a:ext cx="13222544" cy="45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8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B8A93C-9C0D-D597-E6FB-A3EABABD0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5225581-0103-C11C-B695-A9B3FEF6B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B4D7E40-8452-0AD6-1B46-EA2E516EE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CCF037B-A21C-8664-FB08-B90456CEE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0A40E51-71A4-6945-111D-EBA807CC79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786B9A8-5F80-9807-EFD7-1E6182559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C35DE6B-8404-CCB1-5A00-B84223E61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25E5E64-1B52-DD0F-5B93-9CA91A0D90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5E307CB-D7B8-4640-0DBF-8D6871C5B766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흥미 유형 찾기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A8DF413-3D4C-F752-F0BA-4C0240318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AFDBEB0-4D42-7B37-9E5E-94FE72AC155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4A54A91-2746-B36F-49D7-DD1B4B774B5E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평소에 내가 어떤 활동을 좋아하고 어떤 것에 관심을 갖고 집중할 수 있는지 살펴보기 위해 흥미 유형 테스트를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04FC3B4-EFFE-39D5-47B8-A5289CABE0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78F32A23-B87B-B5E8-A099-EBF5E9F75E0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767BB48-64D0-5FF1-B4E4-ABBBA4D162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3854" y="6858000"/>
            <a:ext cx="13222545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661</Words>
  <Application>Microsoft Office PowerPoint</Application>
  <PresentationFormat>사용자 지정</PresentationFormat>
  <Paragraphs>96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나눔스퀘어 Bold</vt:lpstr>
      <vt:lpstr>Calibri</vt:lpstr>
      <vt:lpstr>Tilt Warp Regular</vt:lpstr>
      <vt:lpstr>나눔고딕</vt:lpstr>
      <vt:lpstr>맑은 고딕</vt:lpstr>
      <vt:lpstr>Arial</vt:lpstr>
      <vt:lpstr>나눔고딕 ExtraBold</vt:lpstr>
      <vt:lpstr>나눔스퀘어 ExtraBold</vt:lpstr>
      <vt:lpstr>한컴 말랑말랑 Bold</vt:lpstr>
      <vt:lpstr>나눔스퀘어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143</cp:revision>
  <dcterms:created xsi:type="dcterms:W3CDTF">2006-08-16T00:00:00Z</dcterms:created>
  <dcterms:modified xsi:type="dcterms:W3CDTF">2026-04-22T09:09:07Z</dcterms:modified>
</cp:coreProperties>
</file>