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325" r:id="rId5"/>
    <p:sldId id="326" r:id="rId6"/>
    <p:sldId id="260" r:id="rId7"/>
    <p:sldId id="327" r:id="rId8"/>
    <p:sldId id="328" r:id="rId9"/>
    <p:sldId id="329" r:id="rId10"/>
    <p:sldId id="330" r:id="rId11"/>
    <p:sldId id="331" r:id="rId12"/>
    <p:sldId id="321" r:id="rId13"/>
    <p:sldId id="335" r:id="rId14"/>
    <p:sldId id="333" r:id="rId15"/>
    <p:sldId id="336" r:id="rId16"/>
    <p:sldId id="334" r:id="rId17"/>
    <p:sldId id="337" r:id="rId18"/>
    <p:sldId id="338" r:id="rId19"/>
    <p:sldId id="339" r:id="rId20"/>
    <p:sldId id="262" r:id="rId21"/>
  </p:sldIdLst>
  <p:sldSz cx="24384000" cy="13716000"/>
  <p:notesSz cx="6858000" cy="9144000"/>
  <p:embeddedFontLst>
    <p:embeddedFont>
      <p:font typeface="Tilt Warp Regular" panose="020B0600000101010101" charset="0"/>
      <p:regular r:id="rId23"/>
    </p:embeddedFont>
    <p:embeddedFont>
      <p:font typeface="나눔고딕" panose="020D0604000000000000" pitchFamily="50" charset="-127"/>
      <p:regular r:id="rId24"/>
      <p:bold r:id="rId25"/>
    </p:embeddedFont>
    <p:embeddedFont>
      <p:font typeface="나눔고딕 ExtraBold" panose="020D0904000000000000" pitchFamily="50" charset="-127"/>
      <p:bold r:id="rId26"/>
    </p:embeddedFont>
    <p:embeddedFont>
      <p:font typeface="나눔스퀘어 Bold" panose="020B0600000101010101" pitchFamily="50" charset="-127"/>
      <p:bold r:id="rId27"/>
    </p:embeddedFont>
    <p:embeddedFont>
      <p:font typeface="나눔스퀘어 ExtraBold" panose="020B0600000101010101" pitchFamily="50" charset="-127"/>
      <p:bold r:id="rId28"/>
    </p:embeddedFont>
    <p:embeddedFont>
      <p:font typeface="맑은 고딕" panose="020B0503020000020004" pitchFamily="50" charset="-127"/>
      <p:regular r:id="rId29"/>
      <p:bold r:id="rId30"/>
    </p:embeddedFont>
    <p:embeddedFont>
      <p:font typeface="한컴 말랑말랑 Bold" panose="020F0803000000000000" pitchFamily="50" charset="-127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34E"/>
    <a:srgbClr val="FFEDC5"/>
    <a:srgbClr val="FFF7DF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95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067A-96EA-49BD-A0A0-CFE21A29FD75}" type="datetimeFigureOut">
              <a:rPr lang="ko-KR" altLang="en-US" smtClean="0"/>
              <a:t>2026-04-13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B5E3-5A60-4640-AA6B-C9926F7A0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6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.png"/><Relationship Id="rId5" Type="http://schemas.openxmlformats.org/officeDocument/2006/relationships/image" Target="../media/image20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.png"/><Relationship Id="rId5" Type="http://schemas.openxmlformats.org/officeDocument/2006/relationships/image" Target="../media/image20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1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1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emf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7505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10000" y="5715000"/>
            <a:ext cx="16764000" cy="22733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5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직업은 다양해요</a:t>
            </a:r>
            <a:endParaRPr lang="en-US" sz="105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1155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10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EA10EE-2DA2-BF56-D689-D6119C9AD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13752C8-081A-47C9-B672-60208D360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81BEFA0-EAF3-5171-7A72-688D5AD0A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948F5CF-5639-2FF9-03BE-E09E225D0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6DE3496-2065-FA19-B099-4DBF646B58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3022717-C071-1498-AD35-5567C07E3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30AF8418-7483-46DC-6116-6BA67CA1E3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3B41DFA-1587-6536-E124-668710FB1B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8B7B268A-73B7-BB0A-D1B3-82DAF87E8816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꿈과 직업 세계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A0B1E6C6-7459-A60C-004D-2E4E0F6AF8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86B0F20-BBA6-550B-D0F1-3F4D0988F6F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2892" y="6786772"/>
            <a:ext cx="15577708" cy="5215444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3DCAE6BD-666A-2A38-4E3A-79BB6BE81F5E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79D6A7A-8A13-8BC9-C989-9546A087D05D}"/>
              </a:ext>
            </a:extLst>
          </p:cNvPr>
          <p:cNvSpPr txBox="1"/>
          <p:nvPr/>
        </p:nvSpPr>
        <p:spPr>
          <a:xfrm>
            <a:off x="5262232" y="4953000"/>
            <a:ext cx="14397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 보도 자료를 읽고 초등학생들의 희망 직업 하나를 선택한 후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앞의 한국 고용 직업 분류표를 참고하여 그와 관련된 직종의 다양한 직업을 더 조사해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84FB561A-EE11-E01C-98EC-075B8F46F0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187EB48-1A9B-D459-5911-430901B87C2C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1193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14F210-5857-2F07-00D6-A01F25981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A23478A-8591-FB0B-E3F1-CC11FE1DA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BAF02AA-BA30-D9DD-E79C-B1C64C08F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5BFB415-C534-8656-C103-0FAC240C4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B440C07-D479-DE31-BBE4-7F28DB83962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5C59905-783A-DB06-6405-E89896D4DE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BCE446F-5E76-DB56-6BC4-0680B686A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E2FD869B-0A44-7795-52A3-FF48F9D997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227C002D-3526-2F12-6619-D5C38979A6CA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꿈과 직업 세계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CACF0849-8AF5-8B39-13B8-AF0446CEAB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BFA727A-96E5-8CF0-9195-7CB1BADC967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2892" y="6786772"/>
            <a:ext cx="15577708" cy="5215444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B5F047A-8FF6-7521-A811-7CBED1702A89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3B5A2F6-6B27-DB8C-26E9-A695DC60C00A}"/>
              </a:ext>
            </a:extLst>
          </p:cNvPr>
          <p:cNvSpPr txBox="1"/>
          <p:nvPr/>
        </p:nvSpPr>
        <p:spPr>
          <a:xfrm>
            <a:off x="5262232" y="4953000"/>
            <a:ext cx="14397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 보도 자료를 읽고 초등학생들의 희망 직업 하나를 선택한 후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앞의 한국 고용 직업 분류표를 참고하여 그와 관련된 직종의 다양한 직업을 더 조사해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4973DDD-E882-438A-0100-3D3DC95AF0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5E47840F-1AFC-BA80-ADC3-82FF07623A4A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926FF-88C4-59B6-A399-AD2E8204DA33}"/>
              </a:ext>
            </a:extLst>
          </p:cNvPr>
          <p:cNvSpPr txBox="1"/>
          <p:nvPr/>
        </p:nvSpPr>
        <p:spPr>
          <a:xfrm>
            <a:off x="5486400" y="8229600"/>
            <a:ext cx="1402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스포츠 에이전트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스포츠와 관련된 프로그램 및 서비스를 개발한다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A6A12-C4BF-0172-7EA5-6256E4B24E6E}"/>
              </a:ext>
            </a:extLst>
          </p:cNvPr>
          <p:cNvSpPr txBox="1"/>
          <p:nvPr/>
        </p:nvSpPr>
        <p:spPr>
          <a:xfrm>
            <a:off x="5486400" y="9448800"/>
            <a:ext cx="1402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스포츠 트레이너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운동선수들의 건강 상태를 확인하고 훈련을 담당한다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1F226-AF44-F657-D3D9-9C6896AD5990}"/>
              </a:ext>
            </a:extLst>
          </p:cNvPr>
          <p:cNvSpPr txBox="1"/>
          <p:nvPr/>
        </p:nvSpPr>
        <p:spPr>
          <a:xfrm>
            <a:off x="5486400" y="10591800"/>
            <a:ext cx="1402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4463" indent="-2684463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스포츠 마케터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기업이 마케팅을 통해 이름을 알리고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스포츠 관련 행사를 지원하며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스포츠 용품 등을 판매한다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75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BAA634-C88F-A6A0-8369-9B3230A6C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9E837ED-A699-ED75-1836-A31ED2B5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0FE9421-E3B0-4CDD-4B2F-29BB52B3B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770518"/>
            <a:ext cx="14823648" cy="504048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BC181A-2950-E419-936C-DA74BD3D2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5890E38-8CCF-410E-E984-B59948321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C5590B1-CFC1-4D07-BD07-CAF0ED4431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ED3D7EE-580E-65D3-1BBB-F3111467ED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28B2B2D-886F-7EE9-E9C6-C10F30B89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4407A3A-0DF3-47B5-F8A9-2CB05DE5E1F5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드론과</a:t>
            </a: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 직업 세계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6E164BC-4297-DB2A-3E9A-A6AEC29F96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09E2158-F507-8597-98F7-134F7FE2166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9D94AC6-D079-8304-CCF7-936365B981B7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드론이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 다양한 산업 분야에서 어떻게 쓰이는지 알아봅시다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9BB1AD4-ECB2-9A2B-44A6-115597B4B2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AE885E5-F375-123C-07AE-1EACFDA5C6BF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8B7D93-BE90-676D-58BE-5A91D49B8C5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8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B39AE5-0657-53A1-3792-90DCB6F31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46F67DF-8B67-A338-47C1-28E0695CE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FCD8C7F-4C0D-CBE1-E44E-477DC3593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770518"/>
            <a:ext cx="14823648" cy="504048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AA4A670-CC3A-7850-6C20-C677C09EA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BF54D2C-4ABB-4427-009D-FFE15916D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27930DF-02B2-5DDB-0E05-2F541CAB2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AFC75AE-508A-38C2-F24B-49942A6CB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BB64B70E-E3D0-28B0-F188-D06B375A92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E1A0BAC-9E47-1782-7E5E-3F84728E23ED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드론과</a:t>
            </a: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 직업 세계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B3B2E81-FBC0-09F8-7C6B-25DBAD003E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534E3DB-7673-AC89-C214-A7A6F47DEB60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359ADB0-AFDA-B54B-79AF-C0C8AEF6DC9E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드론이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 다양한 산업 분야에서 어떻게 쓰이는지 알아봅시다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FB2A56D8-4E22-A1FA-0773-E24B1BE625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C6980CC0-4D48-A272-E945-0034DE167DF1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4DCF707-D13A-182B-73B9-9FE19E02652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DA9807-D036-910A-66E3-3086908BF8F4}"/>
              </a:ext>
            </a:extLst>
          </p:cNvPr>
          <p:cNvSpPr txBox="1"/>
          <p:nvPr/>
        </p:nvSpPr>
        <p:spPr>
          <a:xfrm>
            <a:off x="13724288" y="10859869"/>
            <a:ext cx="433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건설 현장을 파악한다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815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C440FF-B2B6-4FD7-D5E2-81725B193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C4C5CCF-A48C-5902-3A47-A6AEA1A2E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CCBAEAC-6FAF-F12E-D30C-D97F131ED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781800"/>
            <a:ext cx="14822997" cy="504048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C4B25A3-C124-1BAA-B853-B2A247E80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2516745-985E-E5F0-6124-2B7F56539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CB43DC2-243C-F201-644B-811D6AA7DB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39C2D5A-8F20-991F-04F8-9890D07D8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E0AE09A-F930-0719-46C7-31F8C4CBEC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68B8B2A8-218D-89D9-E50F-64142F27D82C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드론과</a:t>
            </a: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 직업 세계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19EAD7B1-751C-FD8E-3F89-7C685AE7BF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401CDC6-31A5-3A03-A223-7B7A3A5A3598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0039ACE-32A6-CB2A-BC41-01B024EF09BB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드론이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 다양한 산업 분야에서 어떻게 쓰이는지 알아봅시다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04CDAC6C-F024-6229-5268-432CC941AB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C9C4185B-1E2C-252A-661D-B2463E025AE4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58735D7-B495-2DF4-039A-2D40CE2E4AF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51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AAB40A-C8F1-5A7F-13DA-143018065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40F819A-3144-2207-D018-F36919FBF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21F4A90-9761-5CD2-4181-AD312DEBA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781800"/>
            <a:ext cx="14822997" cy="504048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6D68813-AA24-EE90-BD36-1490E1EAF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BF460D9-FD0D-DA81-0CD8-8297F541C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CC6C0D0-C99B-D798-BD8C-CA5D21C59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516C56D-8A56-4C9E-06D7-908A1CE8D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64E6AE04-ACFE-1546-22B5-D0DDFCB79B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6BE4D277-6D5D-630F-64A7-D45A2BDA8BD2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드론과</a:t>
            </a: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 직업 세계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AF285EA-8B74-1D57-9342-7289A8E003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FFA51D4-5EBE-5056-47A6-4797D107DF95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7664A1E-572A-FE91-1D14-7DF18B72FB8E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드론이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 다양한 산업 분야에서 어떻게 쓰이는지 알아봅시다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4ED8493E-9A8F-336F-726F-9D198C8290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EE3488D0-F4FD-C18E-562C-8E7F07939B01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8A5928C-41C3-1BB5-1E9C-323867C246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349D33-EE45-4F48-6CB5-6AC7E2663CCA}"/>
              </a:ext>
            </a:extLst>
          </p:cNvPr>
          <p:cNvSpPr txBox="1"/>
          <p:nvPr/>
        </p:nvSpPr>
        <p:spPr>
          <a:xfrm>
            <a:off x="13795850" y="10820400"/>
            <a:ext cx="433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물건을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배송한다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831EF-5DED-8545-CBBC-86B95B64B96B}"/>
              </a:ext>
            </a:extLst>
          </p:cNvPr>
          <p:cNvSpPr txBox="1"/>
          <p:nvPr/>
        </p:nvSpPr>
        <p:spPr>
          <a:xfrm>
            <a:off x="5638800" y="10820400"/>
            <a:ext cx="433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군사 지역을 정찰한다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4285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3F6586-9334-A379-9800-FE8B214CA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AD7AAAE-0AD5-8137-41D7-4FBD749E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2729E5E-DF59-2178-5DA1-26D49C34F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34" y="6629346"/>
            <a:ext cx="14241166" cy="531804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C4BC0BE-3900-D0FD-20F5-B2F65C122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12FD325-207A-7680-0D8B-50C3A7910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3AB89E7-E534-44C6-1779-850BF7849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39512604-938C-E7E1-F5E2-FD58896EA4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B315949C-F8B5-2350-BF90-CDAE5AE92F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372E3A4-6D48-4387-34ED-38764A10FC72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드론과</a:t>
            </a: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 직업 세계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13579A9-690B-417B-50CA-0CC0D4407B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CCE8D0A5-0A62-A048-EB8A-27D9DF5870EE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6D46892-25FB-D80E-3DC9-209FFB310ADA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드론이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 다양한 산업 분야에서 어떻게 쓰이는지 알아봅시다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5EE95AED-3725-286B-DD2D-0619F5B5FB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A209299-F2B1-AF0F-2F58-AB6918C32335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C4D08A7-C1D6-AF2D-7846-D5B9DA71AF2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59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8A9268-8920-845B-D195-664429672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E446BF0-D130-F8A2-49BC-37607FAF7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8DD26D3-DF24-0FE9-80CD-BF84DCD35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34" y="6629346"/>
            <a:ext cx="14241166" cy="531804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5550D2A-C0CD-D439-71A7-E6D4ADB37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C55BF3C-AFD5-3945-A49A-CAD8E97AC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CFE2790-3D68-E7FD-B63F-457BED92F6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97DFE14-A410-22C7-D4E1-31CCC55693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8EC4C0A6-735C-D309-4EE4-EF8DBC732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4E5C13DA-9C84-4620-D5EE-CC42EB7CCF8F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드론과</a:t>
            </a: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 직업 세계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51DD3CD8-7E53-24E7-7D87-F01BAF4836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FD55C814-2F8D-C2AA-5E1C-C6D1BFC0DF41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726809F-8FF9-A60E-288E-81C46CE13FBC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드론이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 다양한 산업 분야에서 어떻게 쓰이는지 알아봅시다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3B8CC5A5-E344-AF98-E65D-0435F70413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E34AEB68-C177-DC74-70A1-C85A3C6B92E1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2A4B107-7637-DFA8-DE64-A8890DFAFE1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C9DC01-DEDC-56CE-DA17-84E18E3C822D}"/>
              </a:ext>
            </a:extLst>
          </p:cNvPr>
          <p:cNvSpPr txBox="1"/>
          <p:nvPr/>
        </p:nvSpPr>
        <p:spPr>
          <a:xfrm>
            <a:off x="12389757" y="11012269"/>
            <a:ext cx="6389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우주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해양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유적지 등을 탐사한다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DE8405-DAE2-CA7C-DF43-94E4F7FD0CF8}"/>
              </a:ext>
            </a:extLst>
          </p:cNvPr>
          <p:cNvSpPr txBox="1"/>
          <p:nvPr/>
        </p:nvSpPr>
        <p:spPr>
          <a:xfrm>
            <a:off x="6248400" y="10972800"/>
            <a:ext cx="433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불을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끈다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1621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69C827-48BC-B87F-CABD-F934536B4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8BD2EB-138D-040C-7892-31A4D07A1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1C8CD6C-A9ED-0595-412C-6A6AD139C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9D93B19-40D5-BF25-5333-75F412734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1C3AC8E-2F6C-3D25-2C76-BB62853FD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343BD784-812D-48F8-1F86-03AAF70C0A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AFB18A72-7729-6093-072B-77AA307E23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3F82641-E4BE-59E3-6160-5D4A528F3982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드론과</a:t>
            </a: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 직업 세계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0FE1D524-27A5-E6CF-9478-D1E74D5CB8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CEE19BC-5F1D-4D6B-D14A-23424F957CB1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B16F93C-3777-03AE-DAC7-D705B542929A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드론이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 우리 생활에 미칠 영향을 생각해 보고 </a:t>
            </a:r>
            <a:r>
              <a:rPr lang="ko-KR" altLang="en-US" sz="3500" b="0" i="0" u="none" strike="noStrike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드론과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 관련된 직업을 조사해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46827C87-1567-D034-02E4-A8602B8554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1307CF7E-0EAE-5101-EE99-0BC39534E50D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5DF5E7B-D7E8-C0B9-0103-C4F8D1A0B06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B0D610A-1CF1-889E-5EB2-F5E89F55657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5407" y="6840301"/>
            <a:ext cx="12365176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95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3BD817-6B97-ACA4-2136-1DAB54D78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4BEBBDC-9437-7922-3D02-74A466DF5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B3038E9-6BFD-554E-E150-2CFD2F9B5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14D4AE4D-73A8-1CE0-649E-8ED6655DC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965ECFD-E219-9BCB-FD10-504DFC7FF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63A57FA-ED6D-D034-8E11-9D7EA9A071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575E6CB-AC2D-C61D-CA60-89ECE37E56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5343FED-54F3-2B8A-7AFB-E631EC7BF2D3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드론과</a:t>
            </a: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 직업 세계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0A60B793-72F4-C214-F495-63A0E6685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E7E82AB8-B08F-830A-BB4D-F45D9D03F8E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1733685-79B5-8973-38FA-CAF3EF39BBC5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드론이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 우리 생활에 미칠 영향을 생각해 보고 </a:t>
            </a:r>
            <a:r>
              <a:rPr lang="ko-KR" altLang="en-US" sz="3500" b="0" i="0" u="none" strike="noStrike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드론과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 관련된 직업을 조사해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7E2AF390-FDF0-3CCA-7471-C7B39C96F7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44DC998C-9680-E71C-F02C-485B7549B555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41DB84C-D556-AB25-077F-261FAB9F2F4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A4D64EC-A011-9084-40C0-E6D0A8DFB8E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5407" y="6840301"/>
            <a:ext cx="12365176" cy="45916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2692CE-220C-BA5F-3FB5-BC41546C704C}"/>
              </a:ext>
            </a:extLst>
          </p:cNvPr>
          <p:cNvSpPr txBox="1"/>
          <p:nvPr/>
        </p:nvSpPr>
        <p:spPr>
          <a:xfrm>
            <a:off x="6781800" y="8763000"/>
            <a:ext cx="25634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드론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콘텐츠 전문가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6A3EFA-5624-165A-BCA3-B53DA38F5B6F}"/>
              </a:ext>
            </a:extLst>
          </p:cNvPr>
          <p:cNvSpPr txBox="1"/>
          <p:nvPr/>
        </p:nvSpPr>
        <p:spPr>
          <a:xfrm>
            <a:off x="10846287" y="10210800"/>
            <a:ext cx="2563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드론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교관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658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978400" y="5661480"/>
            <a:ext cx="153670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ct val="124499"/>
              </a:lnSpc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다양한 직업에 대하여 알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.</a:t>
            </a:r>
            <a:endParaRPr lang="en-US" sz="7000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449E6C5-0E76-B139-B15B-BA0C5D61505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442432"/>
            <a:ext cx="12204700" cy="397320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33965" y="4686058"/>
            <a:ext cx="1124707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/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다양한 직업에 대하여 알 수 있었나요</a:t>
            </a:r>
            <a:r>
              <a:rPr lang="en-US" altLang="ko-KR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?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90178504-58BC-FF35-1C8B-F0CF104FAFF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FC577272-8527-9B64-14A9-BB619DC1E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A6CDEFB4-4A94-435A-D761-21EC542698A3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24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all" spc="0" normalizeH="0" baseline="0" noProof="0" dirty="0">
                <a:ln>
                  <a:noFill/>
                </a:ln>
                <a:solidFill>
                  <a:srgbClr val="5A8223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kumimoji="0" lang="en-US" sz="4000" b="0" i="0" u="none" strike="noStrike" kern="1200" cap="all" spc="0" normalizeH="0" baseline="0" noProof="0" dirty="0">
              <a:ln>
                <a:noFill/>
              </a:ln>
              <a:solidFill>
                <a:srgbClr val="5A8223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8DBA5C7D-9717-7C80-5353-943CECEC3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C5058179-DE74-2A68-3B8B-9583C9684B8C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4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199" b="0" i="0" u="none" strike="noStrike" kern="1200" cap="all" spc="0" normalizeH="0" baseline="0" noProof="0" dirty="0">
                <a:ln>
                  <a:noFill/>
                </a:ln>
                <a:solidFill>
                  <a:srgbClr val="5A8223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kumimoji="0" lang="en-US" sz="3199" b="0" i="0" u="none" strike="noStrike" kern="1200" cap="all" spc="0" normalizeH="0" baseline="0" noProof="0" dirty="0">
              <a:ln>
                <a:noFill/>
              </a:ln>
              <a:solidFill>
                <a:srgbClr val="5A8223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9EA5EAA3-B7B3-9A60-695F-2C5FF1D2B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9423"/>
              </p:ext>
            </p:extLst>
          </p:nvPr>
        </p:nvGraphicFramePr>
        <p:xfrm>
          <a:off x="3365500" y="5333036"/>
          <a:ext cx="17653000" cy="678180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75025">
                  <a:extLst>
                    <a:ext uri="{9D8B030D-6E8A-4147-A177-3AD203B41FA5}">
                      <a16:colId xmlns:a16="http://schemas.microsoft.com/office/drawing/2014/main" val="3703686886"/>
                    </a:ext>
                  </a:extLst>
                </a:gridCol>
                <a:gridCol w="12277975">
                  <a:extLst>
                    <a:ext uri="{9D8B030D-6E8A-4147-A177-3AD203B41FA5}">
                      <a16:colId xmlns:a16="http://schemas.microsoft.com/office/drawing/2014/main" val="3010148535"/>
                    </a:ext>
                  </a:extLst>
                </a:gridCol>
              </a:tblGrid>
              <a:tr h="7845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직종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b="1" kern="1200" dirty="0">
                          <a:solidFill>
                            <a:schemeClr val="tx1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  <a:cs typeface="+mn-cs"/>
                        </a:rPr>
                        <a:t>직업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236581"/>
                  </a:ext>
                </a:extLst>
              </a:tr>
              <a:tr h="2243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경영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사무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금융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4000" dirty="0" err="1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보험직</a:t>
                      </a:r>
                      <a:endParaRPr lang="ko-KR" altLang="en-US" sz="40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의회 의원</a:t>
                      </a:r>
                      <a:r>
                        <a:rPr lang="en-US" altLang="ko-KR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고위 공무원</a:t>
                      </a:r>
                      <a:r>
                        <a:rPr lang="en-US" altLang="ko-KR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      </a:t>
                      </a:r>
                      <a:r>
                        <a:rPr lang="ko-KR" altLang="en-US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행정</a:t>
                      </a:r>
                      <a:r>
                        <a:rPr lang="en-US" altLang="ko-KR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경영</a:t>
                      </a:r>
                      <a:r>
                        <a:rPr lang="en-US" altLang="ko-KR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금융</a:t>
                      </a:r>
                      <a:r>
                        <a:rPr lang="en-US" altLang="ko-KR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보험 관리자</a:t>
                      </a: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사회 복지 관리자</a:t>
                      </a:r>
                      <a:r>
                        <a:rPr lang="en-US" altLang="ko-KR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      </a:t>
                      </a:r>
                      <a:r>
                        <a:rPr lang="ko-KR" altLang="en-US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경영</a:t>
                      </a:r>
                      <a:r>
                        <a:rPr lang="en-US" altLang="ko-KR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인사 전문가      정보 통신 관리자</a:t>
                      </a: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광고</a:t>
                      </a:r>
                      <a:r>
                        <a:rPr lang="en-US" altLang="ko-KR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조사</a:t>
                      </a:r>
                      <a:r>
                        <a:rPr lang="en-US" altLang="ko-KR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상품 기획</a:t>
                      </a:r>
                      <a:r>
                        <a:rPr lang="en-US" altLang="ko-KR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행사 기획 전문가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8810234"/>
                  </a:ext>
                </a:extLst>
              </a:tr>
              <a:tr h="22438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연구직 및 공학 기술직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컴퓨터 시스템 전문가      소프트웨어 개발자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건축</a:t>
                      </a:r>
                      <a:r>
                        <a:rPr lang="en-US" altLang="ko-KR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토목 공학 기술자      자연 과학 연구원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에너지</a:t>
                      </a:r>
                      <a:r>
                        <a:rPr lang="en-US" altLang="ko-KR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환경 공학 기술자      기계</a:t>
                      </a:r>
                      <a:r>
                        <a:rPr lang="en-US" altLang="ko-KR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로봇 공학 기술자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7789965"/>
                  </a:ext>
                </a:extLst>
              </a:tr>
              <a:tr h="15095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교육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법률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사회 복지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</a:p>
                    <a:p>
                      <a:pPr algn="ctr" latinLnBrk="1"/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경찰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4000" dirty="0" err="1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소방직</a:t>
                      </a:r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 및 군인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대학 교수 및 강사      법률 전문가      사회 </a:t>
                      </a:r>
                      <a:r>
                        <a:rPr lang="ko-KR" altLang="en-US" sz="3600" kern="1200" dirty="0" err="1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복지사</a:t>
                      </a:r>
                      <a:endParaRPr lang="ko-KR" altLang="en-US" sz="3600" kern="120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경찰관      소방관      상담사      문리</a:t>
                      </a:r>
                      <a:r>
                        <a:rPr lang="en-US" altLang="ko-KR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기술</a:t>
                      </a:r>
                      <a:r>
                        <a:rPr lang="en-US" altLang="ko-KR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예능 강사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297865"/>
                  </a:ext>
                </a:extLst>
              </a:tr>
            </a:tbl>
          </a:graphicData>
        </a:graphic>
      </p:graphicFrame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4FD5959-5B33-B3C1-2BD1-43FD4CA2EE64}"/>
              </a:ext>
            </a:extLst>
          </p:cNvPr>
          <p:cNvSpPr/>
          <p:nvPr/>
        </p:nvSpPr>
        <p:spPr>
          <a:xfrm>
            <a:off x="9525000" y="4038600"/>
            <a:ext cx="5334000" cy="9231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한국 고용 직업 분류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97D4E4-25F5-AABF-0764-97DB79D67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D439CA8-D526-4C4D-4DCE-234242321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EEC0E323-D578-35F4-68E6-6134FD1B7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383D3B45-7E2B-D829-459F-FD23E33489D6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24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all" spc="0" normalizeH="0" baseline="0" noProof="0" dirty="0">
                <a:ln>
                  <a:noFill/>
                </a:ln>
                <a:solidFill>
                  <a:srgbClr val="5A8223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kumimoji="0" lang="en-US" sz="4000" b="0" i="0" u="none" strike="noStrike" kern="1200" cap="all" spc="0" normalizeH="0" baseline="0" noProof="0" dirty="0">
              <a:ln>
                <a:noFill/>
              </a:ln>
              <a:solidFill>
                <a:srgbClr val="5A8223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941737FE-F855-98F3-F6D1-770BADFAD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7F1DC7AD-2612-3CAA-3729-199E0B102C58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4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199" b="0" i="0" u="none" strike="noStrike" kern="1200" cap="all" spc="0" normalizeH="0" baseline="0" noProof="0" dirty="0">
                <a:ln>
                  <a:noFill/>
                </a:ln>
                <a:solidFill>
                  <a:srgbClr val="5A8223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kumimoji="0" lang="en-US" sz="3199" b="0" i="0" u="none" strike="noStrike" kern="1200" cap="all" spc="0" normalizeH="0" baseline="0" noProof="0" dirty="0">
              <a:ln>
                <a:noFill/>
              </a:ln>
              <a:solidFill>
                <a:srgbClr val="5A8223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611D723-2688-585B-1008-E24F35F36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631279"/>
              </p:ext>
            </p:extLst>
          </p:nvPr>
        </p:nvGraphicFramePr>
        <p:xfrm>
          <a:off x="3365500" y="4495800"/>
          <a:ext cx="17653000" cy="732181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75025">
                  <a:extLst>
                    <a:ext uri="{9D8B030D-6E8A-4147-A177-3AD203B41FA5}">
                      <a16:colId xmlns:a16="http://schemas.microsoft.com/office/drawing/2014/main" val="3703686886"/>
                    </a:ext>
                  </a:extLst>
                </a:gridCol>
                <a:gridCol w="12277975">
                  <a:extLst>
                    <a:ext uri="{9D8B030D-6E8A-4147-A177-3AD203B41FA5}">
                      <a16:colId xmlns:a16="http://schemas.microsoft.com/office/drawing/2014/main" val="301014853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직종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b="1" kern="1200" dirty="0">
                          <a:solidFill>
                            <a:schemeClr val="tx1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  <a:cs typeface="+mn-cs"/>
                        </a:rPr>
                        <a:t>직업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236581"/>
                  </a:ext>
                </a:extLst>
              </a:tr>
              <a:tr h="16367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보건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4000" dirty="0" err="1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의료직</a:t>
                      </a:r>
                      <a:endParaRPr lang="ko-KR" altLang="en-US" sz="40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의사</a:t>
                      </a:r>
                      <a:r>
                        <a:rPr lang="en-US" altLang="ko-KR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      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한의사      영양사      수의사      약사      간호사</a:t>
                      </a: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의료 기사</a:t>
                      </a:r>
                      <a:r>
                        <a:rPr lang="en-US" altLang="ko-KR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치료사</a:t>
                      </a:r>
                      <a:r>
                        <a:rPr lang="en-US" altLang="ko-KR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3600" kern="1200" dirty="0" err="1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재활사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      보건</a:t>
                      </a:r>
                      <a:r>
                        <a:rPr lang="en-US" altLang="ko-KR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의료 종사자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8810234"/>
                  </a:ext>
                </a:extLst>
              </a:tr>
              <a:tr h="16367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예술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디자인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방송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</a:p>
                    <a:p>
                      <a:pPr algn="ctr" latinLnBrk="1"/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스포츠직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연극</a:t>
                      </a:r>
                      <a:r>
                        <a:rPr lang="en-US" altLang="ko-KR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영화</a:t>
                      </a:r>
                      <a:r>
                        <a:rPr lang="en-US" altLang="ko-KR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방송 전문가      디자이너      화가 및 조각가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기자 및 언론 전문가      스포츠</a:t>
                      </a:r>
                      <a:r>
                        <a:rPr lang="en-US" altLang="ko-KR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레크리에이션 종사자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7789965"/>
                  </a:ext>
                </a:extLst>
              </a:tr>
              <a:tr h="16367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미용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여행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숙박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음식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</a:p>
                    <a:p>
                      <a:pPr algn="ctr" latinLnBrk="1"/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경비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4000" dirty="0" err="1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청소직</a:t>
                      </a:r>
                      <a:endParaRPr lang="ko-KR" altLang="en-US" sz="40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미용 서비스원      주방장      조리사      경호</a:t>
                      </a:r>
                      <a:r>
                        <a:rPr lang="en-US" altLang="ko-KR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보안 종사자</a:t>
                      </a: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청소</a:t>
                      </a:r>
                      <a:r>
                        <a:rPr lang="en-US" altLang="ko-KR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방역 및 가사 서비스원      돌봄 서비스 종사자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297865"/>
                  </a:ext>
                </a:extLst>
              </a:tr>
              <a:tr h="16367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영업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판매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운전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4000" dirty="0" err="1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운송직</a:t>
                      </a:r>
                      <a:endParaRPr lang="ko-KR" altLang="en-US" sz="40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부동산 중개인      </a:t>
                      </a:r>
                      <a:r>
                        <a:rPr lang="ko-KR" altLang="en-US" sz="3600" kern="1200" dirty="0" err="1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텔레마케터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      판매 종사자</a:t>
                      </a: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항공기</a:t>
                      </a:r>
                      <a:r>
                        <a:rPr lang="en-US" altLang="ko-KR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선박</a:t>
                      </a:r>
                      <a:r>
                        <a:rPr lang="en-US" altLang="ko-KR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철도 조종사 및 관제사      </a:t>
                      </a:r>
                      <a:r>
                        <a:rPr lang="ko-KR" altLang="en-US" sz="3600" kern="1200" dirty="0" err="1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택배원</a:t>
                      </a:r>
                      <a:endParaRPr lang="ko-KR" altLang="en-US" sz="3600" kern="120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5846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19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3532B0-BF77-E0BC-A1E0-1A3DA1C4B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96D13A8-861B-D8DF-424D-ECA70F18A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46C0A3D0-5A9F-A2C1-2112-556B25C6F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A6360EE3-6748-85EC-CA51-C496FB03EBC9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24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all" spc="0" normalizeH="0" baseline="0" noProof="0" dirty="0">
                <a:ln>
                  <a:noFill/>
                </a:ln>
                <a:solidFill>
                  <a:srgbClr val="5A8223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kumimoji="0" lang="en-US" sz="4000" b="0" i="0" u="none" strike="noStrike" kern="1200" cap="all" spc="0" normalizeH="0" baseline="0" noProof="0" dirty="0">
              <a:ln>
                <a:noFill/>
              </a:ln>
              <a:solidFill>
                <a:srgbClr val="5A8223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C00DD2EB-7FD9-D86E-F76D-95139B166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26BFE873-4AFE-FD6F-073B-03E00267D9EF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4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199" b="0" i="0" u="none" strike="noStrike" kern="1200" cap="all" spc="0" normalizeH="0" baseline="0" noProof="0" dirty="0">
                <a:ln>
                  <a:noFill/>
                </a:ln>
                <a:solidFill>
                  <a:srgbClr val="5A8223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kumimoji="0" lang="en-US" sz="3199" b="0" i="0" u="none" strike="noStrike" kern="1200" cap="all" spc="0" normalizeH="0" baseline="0" noProof="0" dirty="0">
              <a:ln>
                <a:noFill/>
              </a:ln>
              <a:solidFill>
                <a:srgbClr val="5A8223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6F9250CA-5537-048F-7128-12E21E27A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150535"/>
              </p:ext>
            </p:extLst>
          </p:nvPr>
        </p:nvGraphicFramePr>
        <p:xfrm>
          <a:off x="3365500" y="4503295"/>
          <a:ext cx="17653000" cy="57881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75025">
                  <a:extLst>
                    <a:ext uri="{9D8B030D-6E8A-4147-A177-3AD203B41FA5}">
                      <a16:colId xmlns:a16="http://schemas.microsoft.com/office/drawing/2014/main" val="3703686886"/>
                    </a:ext>
                  </a:extLst>
                </a:gridCol>
                <a:gridCol w="12277975">
                  <a:extLst>
                    <a:ext uri="{9D8B030D-6E8A-4147-A177-3AD203B41FA5}">
                      <a16:colId xmlns:a16="http://schemas.microsoft.com/office/drawing/2014/main" val="301014853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직종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b="1" kern="1200" dirty="0">
                          <a:solidFill>
                            <a:schemeClr val="tx1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  <a:cs typeface="+mn-cs"/>
                        </a:rPr>
                        <a:t>직업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236581"/>
                  </a:ext>
                </a:extLst>
              </a:tr>
              <a:tr h="949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건설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4000" dirty="0" err="1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채굴직</a:t>
                      </a:r>
                      <a:endParaRPr lang="ko-KR" altLang="en-US" sz="40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36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배관공      건설 구조 </a:t>
                      </a:r>
                      <a:r>
                        <a:rPr lang="ko-KR" altLang="en-US" sz="3600" dirty="0" err="1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기능원</a:t>
                      </a:r>
                      <a:endParaRPr lang="ko-KR" altLang="en-US" sz="36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8810234"/>
                  </a:ext>
                </a:extLst>
              </a:tr>
              <a:tr h="23524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설치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정비</a:t>
                      </a:r>
                      <a:r>
                        <a:rPr lang="en-US" altLang="ko-KR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·</a:t>
                      </a:r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생산직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운송 장비 </a:t>
                      </a:r>
                      <a:r>
                        <a:rPr lang="ko-KR" altLang="en-US" sz="3600" kern="1200" dirty="0" err="1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정비원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      자동 조립 라인</a:t>
                      </a:r>
                      <a:r>
                        <a:rPr lang="en-US" altLang="ko-KR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산업용 로봇 </a:t>
                      </a:r>
                      <a:r>
                        <a:rPr lang="ko-KR" altLang="en-US" sz="3600" kern="1200" dirty="0" err="1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조작원</a:t>
                      </a:r>
                      <a:endParaRPr lang="ko-KR" altLang="en-US" sz="3600" kern="120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3600" kern="1200" dirty="0" err="1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용접원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      제과</a:t>
                      </a:r>
                      <a:r>
                        <a:rPr lang="en-US" altLang="ko-KR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3600" kern="1200" dirty="0" err="1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제빵원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      정보 통신 기기 설치</a:t>
                      </a:r>
                      <a:r>
                        <a:rPr lang="en-US" altLang="ko-KR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3600" kern="1200" dirty="0" err="1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수리원</a:t>
                      </a:r>
                      <a:endParaRPr lang="ko-KR" altLang="en-US" sz="3600" kern="120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재단사 및 재봉사      전기공      </a:t>
                      </a:r>
                      <a:r>
                        <a:rPr lang="ko-KR" altLang="en-US" sz="3600" kern="1200" dirty="0" err="1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공예원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 및 귀금속 </a:t>
                      </a:r>
                      <a:r>
                        <a:rPr lang="ko-KR" altLang="en-US" sz="3600" kern="1200" dirty="0" err="1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세공원</a:t>
                      </a:r>
                      <a:endParaRPr lang="ko-KR" altLang="en-US" sz="3600" kern="120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7789965"/>
                  </a:ext>
                </a:extLst>
              </a:tr>
              <a:tr h="17116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농림어업직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작물 재배 종사자      농림어업 단순 종사자</a:t>
                      </a: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낙농</a:t>
                      </a:r>
                      <a:r>
                        <a:rPr lang="en-US" altLang="ko-KR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3600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사육 종사자      임업 종사자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2978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B33A3E-74A9-C493-225F-611D1817A53A}"/>
              </a:ext>
            </a:extLst>
          </p:cNvPr>
          <p:cNvSpPr txBox="1"/>
          <p:nvPr/>
        </p:nvSpPr>
        <p:spPr>
          <a:xfrm>
            <a:off x="12712700" y="10601980"/>
            <a:ext cx="830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2800" b="0" i="0" u="none" strike="noStrike" spc="-150" baseline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</a:t>
            </a:r>
            <a:r>
              <a:rPr lang="ko-KR" altLang="en-US" sz="2800" b="0" i="0" u="none" strike="noStrike" spc="-150" baseline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출처</a:t>
            </a:r>
            <a:r>
              <a:rPr lang="en-US" altLang="ko-KR" sz="2800" b="0" i="0" u="none" strike="noStrike" spc="-150" baseline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 </a:t>
            </a:r>
            <a:r>
              <a:rPr lang="ko-KR" altLang="en-US" sz="2800" b="0" i="0" u="none" strike="noStrike" spc="-150" baseline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한국 고용 직업 분류표</a:t>
            </a:r>
            <a:r>
              <a:rPr lang="en-US" altLang="ko-KR" sz="2800" b="0" i="0" u="none" strike="noStrike" spc="-150" baseline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2800" b="0" i="0" u="none" strike="noStrike" spc="-150" baseline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고용 노동부</a:t>
            </a:r>
            <a:r>
              <a:rPr lang="en-US" altLang="ko-KR" sz="2800" b="0" i="0" u="none" strike="noStrike" spc="-150" baseline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2018</a:t>
            </a:r>
            <a:endParaRPr lang="ko-KR" altLang="en-US" sz="2800" spc="-15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0360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DA1FBB9-F597-46AC-1E2C-E54358BC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0808A3B-3349-4272-656E-FF5F9150A6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꿈과 직업 세계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2232" y="4953000"/>
            <a:ext cx="14397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 보도 자료를 읽고 초등학생들의 희망 직업 하나를 선택한 후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앞의 한국 고용 직업 분류표를 참고하여 그와 관련된 직종의 다양한 직업을 더 조사해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D4D3097-DBED-45E1-A2E3-710772926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805CB76-7597-96C3-446A-EFA42BEC643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1B762BA7-8288-9F2B-C285-839404C7F44E}"/>
              </a:ext>
            </a:extLst>
          </p:cNvPr>
          <p:cNvSpPr/>
          <p:nvPr/>
        </p:nvSpPr>
        <p:spPr>
          <a:xfrm>
            <a:off x="5113279" y="6609861"/>
            <a:ext cx="14122970" cy="5411390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158F6-63F0-1685-E21F-0FF67C8D5AF5}"/>
              </a:ext>
            </a:extLst>
          </p:cNvPr>
          <p:cNvSpPr txBox="1"/>
          <p:nvPr/>
        </p:nvSpPr>
        <p:spPr>
          <a:xfrm>
            <a:off x="5875565" y="6774739"/>
            <a:ext cx="12598399" cy="501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교육부와 한국직업능력개발원은 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2020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ko-KR" altLang="en-US" sz="3100" spc="-1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초중등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진로 교육 현황 조사 결과를 발표하였다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교육부와 한국직업능력개발원은 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2007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년부터 본 조사를 통해 매년 학교급별 진로 교육의 전반적인 현황을 조사하고 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2020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초등학생들의 희망 직업 조사 결과 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위는 운동선수였고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2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위는 의사였다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초등학생들은 운동선수와 의사에 이어 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 교사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4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 크리에이터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5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 프로게이머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6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 경찰관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7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 조리사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요리사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8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 가수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9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 만화가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10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 제과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제빵사 순으로 되고 싶어 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3100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68F30A-2937-1435-8FC3-8402FE847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6B5E970-6E39-F48D-C182-F33FBCB45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8EC5746-0C26-0FA5-8446-FD3FDD5BE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97EABE5-520F-E68B-3682-77359F604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E430214-5D06-05F0-EB62-40C249373D4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CDAFCD3-0C5D-EA3E-CB7B-476B3C927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560B1EC4-B85E-7C40-D974-D0BD971414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80A1BA9-096F-D5BA-2CA5-CA422EFEDD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81E795AC-3033-F661-4024-06BA6CA55C2D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꿈과 직업 세계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0DD88FD7-988C-976E-A098-1D357EF4AA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C1C6618A-83DD-6B45-DC34-1639D8E35A5D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8D98A21-2BA0-8D32-CC3C-A85AB4238110}"/>
              </a:ext>
            </a:extLst>
          </p:cNvPr>
          <p:cNvSpPr txBox="1"/>
          <p:nvPr/>
        </p:nvSpPr>
        <p:spPr>
          <a:xfrm>
            <a:off x="5262232" y="4953000"/>
            <a:ext cx="14397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 보도 자료를 읽고 초등학생들의 희망 직업 하나를 선택한 후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앞의 한국 고용 직업 분류표를 참고하여 그와 관련된 직종의 다양한 직업을 더 조사해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DC8A6D0-125B-3458-64BE-0108F03537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28A302CD-9592-3015-62D5-FD73C0C4751F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4D82D065-3BD2-FAE9-CF33-1F89A5F8B29C}"/>
              </a:ext>
            </a:extLst>
          </p:cNvPr>
          <p:cNvSpPr/>
          <p:nvPr/>
        </p:nvSpPr>
        <p:spPr>
          <a:xfrm>
            <a:off x="5113279" y="6609861"/>
            <a:ext cx="14122970" cy="5411390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EBFC87-9E36-B13B-965D-A528F94A949B}"/>
              </a:ext>
            </a:extLst>
          </p:cNvPr>
          <p:cNvSpPr txBox="1"/>
          <p:nvPr/>
        </p:nvSpPr>
        <p:spPr>
          <a:xfrm>
            <a:off x="5875565" y="6965744"/>
            <a:ext cx="12598399" cy="358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10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전과 비교했을 때 최근 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(2018∼2020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동안 희망 직업 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위권에 새로 등장한 직업에는 크리에이터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제과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제빵사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법률 전문가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만화가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웹툰 작가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뷰티 디자이너 등이 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초등학생들의 희망 직업 순위는 유동적으로 변화하고 있고 새로운 직업들이 순위에 진입하고 있어 희망 직업이 다양화되고 있음을 알 수 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3100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5E4A7B-1025-BFCE-33A1-F9188D8F8A52}"/>
              </a:ext>
            </a:extLst>
          </p:cNvPr>
          <p:cNvSpPr txBox="1"/>
          <p:nvPr/>
        </p:nvSpPr>
        <p:spPr>
          <a:xfrm>
            <a:off x="10475067" y="10833238"/>
            <a:ext cx="7987547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2020 </a:t>
            </a:r>
            <a:r>
              <a:rPr lang="ko-KR" altLang="en-US" sz="2400" spc="-1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초중등</a:t>
            </a:r>
            <a:r>
              <a:rPr lang="ko-KR" altLang="en-US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진로 교육 현황 조사 결과 발표</a:t>
            </a:r>
            <a:r>
              <a:rPr lang="en-US" altLang="ko-KR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교육부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CB67B43-61A2-7A86-587A-6FB6C3B856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0336">
            <a:off x="18922314" y="9052864"/>
            <a:ext cx="3615706" cy="2412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4660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22CE18-3B18-2723-130E-865ED3EA4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4E4DB97-432C-97EA-0D27-BF74608FF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62429B2-1745-48AE-8263-C5DE15967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B5078D0-D871-4FF2-604A-B06578A6B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B808AEF-EAB6-FF54-895E-965A9C9FAF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1223B1F-C4A2-C602-4B67-93A400B30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6135AA6-A053-DEDD-E94F-53F875753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E1CFF39-3633-ED58-4AE5-C881299DAB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2570010-A1F5-4880-8A95-178D388EAE33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꿈과 직업 세계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AEB232AB-A509-24F8-EBB8-C583EAE93C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CF530E39-52FE-1706-2C06-61C5F6A0FF61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43CA92E-9889-BC7E-2C34-59889F5A11A9}"/>
              </a:ext>
            </a:extLst>
          </p:cNvPr>
          <p:cNvSpPr txBox="1"/>
          <p:nvPr/>
        </p:nvSpPr>
        <p:spPr>
          <a:xfrm>
            <a:off x="5262232" y="4953000"/>
            <a:ext cx="14397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 보도 자료를 읽고 초등학생들의 희망 직업 하나를 선택한 후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앞의 한국 고용 직업 분류표를 참고하여 그와 관련된 직종의 다양한 직업을 더 조사해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894EEEA-B525-3F29-E8DD-CFE4F89D36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4456C85C-B783-4581-78E8-B3DBF8E3DE63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12A0F05-2E95-0B18-CE96-41073947F75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3164" y="7039083"/>
            <a:ext cx="15631728" cy="395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9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8267F8-0EFA-9DFD-5D7F-9BC3780EF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7A8E3BB-3E6C-6145-9A7E-21570BE75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8C5B0AE-4D94-3BC8-FD75-5EA7B4DB2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1364895-DCE2-FD2A-BE1E-5239A3496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3379367-1377-9749-1942-B55EBA104D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D66B3E6-02C7-E0FD-1073-7560C687A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966BEEB9-D5F1-2C24-62DB-4E7B93D81B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E8E19941-855C-F3A7-5D27-29EEE7826C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1ECF455-98C3-14AA-CF33-49562AC3016B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꿈과 직업 세계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262BB268-913B-C70B-EC26-EB201A118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1058D9E0-16CA-230E-BB4A-8441DED6419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BB6483C-0789-E28C-002A-4BBE07377B0A}"/>
              </a:ext>
            </a:extLst>
          </p:cNvPr>
          <p:cNvSpPr txBox="1"/>
          <p:nvPr/>
        </p:nvSpPr>
        <p:spPr>
          <a:xfrm>
            <a:off x="5262232" y="4953000"/>
            <a:ext cx="14397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 보도 자료를 읽고 초등학생들의 희망 직업 하나를 선택한 후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앞의 한국 고용 직업 분류표를 참고하여 그와 관련된 직종의 다양한 직업을 더 조사해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793CA7C-2341-D0E5-FC4D-1CA4E7C0BA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643AFACB-3C99-A594-333A-CFC48987F85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093D27B-91C4-C0C9-446B-A995BC20D84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3164" y="7039083"/>
            <a:ext cx="15631728" cy="39565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75EEBF-08FB-0BB1-50F2-D5749DEDCE7F}"/>
              </a:ext>
            </a:extLst>
          </p:cNvPr>
          <p:cNvSpPr txBox="1"/>
          <p:nvPr/>
        </p:nvSpPr>
        <p:spPr>
          <a:xfrm>
            <a:off x="4884231" y="8999514"/>
            <a:ext cx="7002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운동선수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8C096C-0661-BE3B-FB0A-A542E8D04C34}"/>
              </a:ext>
            </a:extLst>
          </p:cNvPr>
          <p:cNvSpPr txBox="1"/>
          <p:nvPr/>
        </p:nvSpPr>
        <p:spPr>
          <a:xfrm>
            <a:off x="12656629" y="8999514"/>
            <a:ext cx="7002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스포츠직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420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909</Words>
  <Application>Microsoft Office PowerPoint</Application>
  <PresentationFormat>사용자 지정</PresentationFormat>
  <Paragraphs>131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나눔고딕 ExtraBold</vt:lpstr>
      <vt:lpstr>Tilt Warp Regular</vt:lpstr>
      <vt:lpstr>Calibri</vt:lpstr>
      <vt:lpstr>Arial</vt:lpstr>
      <vt:lpstr>맑은 고딕</vt:lpstr>
      <vt:lpstr>나눔스퀘어 Bold</vt:lpstr>
      <vt:lpstr>한컴 말랑말랑 Bold</vt:lpstr>
      <vt:lpstr>나눔고딕</vt:lpstr>
      <vt:lpstr>나눔스퀘어 ExtraBold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YBM 전산관리팀</cp:lastModifiedBy>
  <cp:revision>292</cp:revision>
  <dcterms:created xsi:type="dcterms:W3CDTF">2006-08-16T00:00:00Z</dcterms:created>
  <dcterms:modified xsi:type="dcterms:W3CDTF">2026-04-13T08:06:12Z</dcterms:modified>
</cp:coreProperties>
</file>