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1" r:id="rId6"/>
    <p:sldId id="282" r:id="rId7"/>
    <p:sldId id="283" r:id="rId8"/>
    <p:sldId id="284" r:id="rId9"/>
    <p:sldId id="286" r:id="rId10"/>
    <p:sldId id="285" r:id="rId11"/>
    <p:sldId id="287" r:id="rId12"/>
    <p:sldId id="288" r:id="rId13"/>
    <p:sldId id="269" r:id="rId14"/>
    <p:sldId id="289" r:id="rId15"/>
    <p:sldId id="290" r:id="rId16"/>
    <p:sldId id="292" r:id="rId17"/>
    <p:sldId id="291" r:id="rId18"/>
    <p:sldId id="262" r:id="rId19"/>
  </p:sldIdLst>
  <p:sldSz cx="24384000" cy="13716000"/>
  <p:notesSz cx="6858000" cy="9144000"/>
  <p:embeddedFontLst>
    <p:embeddedFont>
      <p:font typeface="나눔고딕OTF" panose="020D0604000000000000" pitchFamily="34" charset="-127"/>
      <p:regular r:id="rId20"/>
      <p:bold r:id="rId21"/>
    </p:embeddedFont>
    <p:embeddedFont>
      <p:font typeface="Tilt Warp Regular" panose="020B0600000101010101" charset="0"/>
      <p:regular r:id="rId22"/>
    </p:embeddedFont>
    <p:embeddedFont>
      <p:font typeface="나눔고딕" panose="020D0604000000000000" pitchFamily="50" charset="-127"/>
      <p:regular r:id="rId23"/>
      <p:bold r:id="rId24"/>
    </p:embeddedFont>
    <p:embeddedFont>
      <p:font typeface="나눔고딕 ExtraBold" panose="020D0904000000000000" pitchFamily="50" charset="-127"/>
      <p:bold r:id="rId25"/>
    </p:embeddedFont>
    <p:embeddedFont>
      <p:font typeface="나눔스퀘어 ExtraBold" panose="020B0600000101010101" pitchFamily="50" charset="-127"/>
      <p:bold r:id="rId26"/>
    </p:embeddedFont>
    <p:embeddedFont>
      <p:font typeface="한컴 말랑말랑 Bold" panose="020F0803000000000000" pitchFamily="50" charset="-127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43400" y="47879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4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미래를 위해 공부해요</a:t>
            </a:r>
            <a:endParaRPr lang="en-US" sz="14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1EB8F-D33D-BECF-EA72-241DE8A0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5C0DC3-39D8-70DF-F1A0-B34D9B5E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B070997-5407-7848-BA3C-9499F24E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78E0CD9-F1E8-2FC8-2207-234DA60ADD61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간호사이자 통계학자로 활약한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나이팅게일에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9C7C41B-7F39-AFC9-0FEC-166F1C9DF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C1ED0EC-01FB-448D-712B-F487303D5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26961D7-70BD-8DA5-CD0E-2A11E19C4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0B14A60-439C-E985-4237-89AB0BD85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7972F40-FEC2-1E50-9909-770F0AC34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3543A95-8B51-D4CA-97D9-FA9B040D1DFF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F993BCF-9574-EA17-02C5-AE3B27A8BC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DCEFF9E-20F9-C3EC-9C86-EE3CE9D698D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81C15E-A1F0-CF76-1126-F0C389B917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9327429B-FADE-9FE5-CC94-784E0B4D6B3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5798D-6ED1-7748-F6E0-821266E4E021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나이팅게일은 문제를 해결하기 위해 어떤 공부를 하였나요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5449E-A74F-BF75-7F37-22589A9F135F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85B9FD0-130D-8190-B2B9-C532640CB36C}"/>
              </a:ext>
            </a:extLst>
          </p:cNvPr>
          <p:cNvSpPr/>
          <p:nvPr/>
        </p:nvSpPr>
        <p:spPr>
          <a:xfrm>
            <a:off x="5953382" y="7345974"/>
            <a:ext cx="11935283" cy="40840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6B722202-672A-E772-7D08-E2012F37E28A}"/>
              </a:ext>
            </a:extLst>
          </p:cNvPr>
          <p:cNvSpPr txBox="1"/>
          <p:nvPr/>
        </p:nvSpPr>
        <p:spPr>
          <a:xfrm>
            <a:off x="6088531" y="7389291"/>
            <a:ext cx="11498247" cy="37568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32800"/>
              </a:lnSpc>
            </a:pPr>
            <a:endParaRPr lang="en-US" altLang="ko-KR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DDA4C08-5049-5781-2B94-008A6665E1EA}"/>
              </a:ext>
            </a:extLst>
          </p:cNvPr>
          <p:cNvSpPr txBox="1"/>
          <p:nvPr/>
        </p:nvSpPr>
        <p:spPr>
          <a:xfrm>
            <a:off x="6240931" y="7541691"/>
            <a:ext cx="11498247" cy="37568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통계학을 공부해서 활용하였어요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7187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817880-8DF3-0F60-94DF-B11D9549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07A795-7038-E672-5B8E-D087D2D9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4ADA889-D8E0-20AE-DC84-EC21F2A0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E114FE9-9135-EA1C-D70D-9B4871ACEBC0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이루기 위해 어떤 공부를 해야 하는지 생각 그물에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3C2275B-4B94-B2BC-B8A6-C59F4CCB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85AD5C1-FCEF-35B3-B2BC-36682EF27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4FEB7AC-C82F-D1F7-40C6-A5B77D63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796FA54-92ED-531A-45B7-91EB2834F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1E9D5A5-11CB-B6AC-6D6E-FF2ECA954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2F215B4-354F-A800-2657-6A776ABBA7DF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3A46D35-0CDD-9D45-4A07-5823A33BB0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67D4AD1-D825-70AC-08CE-360CB7DB2CB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DAD4F5-955C-182A-BFE5-283AFBCE0A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47163128-3C6E-F748-F8EC-6087C5FD676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E5A537A-7AAA-AC87-58C6-B706DF630E58}"/>
              </a:ext>
            </a:extLst>
          </p:cNvPr>
          <p:cNvSpPr txBox="1"/>
          <p:nvPr/>
        </p:nvSpPr>
        <p:spPr>
          <a:xfrm>
            <a:off x="6088531" y="7389291"/>
            <a:ext cx="11498247" cy="37568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32800"/>
              </a:lnSpc>
            </a:pPr>
            <a:endParaRPr lang="en-US" altLang="ko-KR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A752842-D4BD-8DB5-D394-5BF68216B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5957" y="6466610"/>
            <a:ext cx="13688544" cy="58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7A8B6-3571-79E6-E990-8BF9C76D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40AD2B-D0C3-72C3-8569-23A47288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C25FC0C-F0B7-A10B-98B3-60245FD4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D4272CE-BA93-79D0-AFB1-C34520CE0A0F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꿈을 이루기 위해 어떤 공부를 해야 하는지 생각 그물에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8F724B2-ECA7-D2EC-878F-833F1DD8D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254DD7C-74C0-92F7-9174-AAB22893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249C6A3-110C-63D3-A4E4-B7EE40944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EC9E9BD-7D68-8B43-0019-1768710D9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99B0CFF-C5FA-F1B2-6F2C-6C5A4BF5D8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6D67687-028C-1D8A-4A12-7BFCA62905B9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311917A-B5B0-DBA7-7AD3-3D8BE0698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5923E52-7427-C249-FE92-6C970891146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7CA7D7-A120-B3D3-CDFE-BD27D34776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9ECA3581-EF55-9892-2442-69EE29303DD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A4A5CA1D-DE72-D29D-E99B-C18EF52D070A}"/>
              </a:ext>
            </a:extLst>
          </p:cNvPr>
          <p:cNvSpPr txBox="1"/>
          <p:nvPr/>
        </p:nvSpPr>
        <p:spPr>
          <a:xfrm>
            <a:off x="6088531" y="7389291"/>
            <a:ext cx="11498247" cy="37568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32800"/>
              </a:lnSpc>
            </a:pPr>
            <a:endParaRPr lang="en-US" altLang="ko-KR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6D08AA1-7D94-7D8D-EF89-024E41938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5957" y="6466610"/>
            <a:ext cx="13688544" cy="5824642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76F04E9D-61E6-3758-2D37-6CF9C1BB866D}"/>
              </a:ext>
            </a:extLst>
          </p:cNvPr>
          <p:cNvSpPr txBox="1"/>
          <p:nvPr/>
        </p:nvSpPr>
        <p:spPr>
          <a:xfrm>
            <a:off x="5486400" y="7374130"/>
            <a:ext cx="2454902" cy="9027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미술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4ADF9DE-F9B2-D569-BFD4-66C59EC9143F}"/>
              </a:ext>
            </a:extLst>
          </p:cNvPr>
          <p:cNvSpPr txBox="1"/>
          <p:nvPr/>
        </p:nvSpPr>
        <p:spPr>
          <a:xfrm>
            <a:off x="10462778" y="8927569"/>
            <a:ext cx="2454902" cy="9027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웹툰 작가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F990C13F-114D-1709-B935-224DFFF0C527}"/>
              </a:ext>
            </a:extLst>
          </p:cNvPr>
          <p:cNvSpPr txBox="1"/>
          <p:nvPr/>
        </p:nvSpPr>
        <p:spPr>
          <a:xfrm>
            <a:off x="5486400" y="10432366"/>
            <a:ext cx="2454902" cy="9027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컴퓨터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D1167A55-7486-28E1-6BB3-B1F071183077}"/>
              </a:ext>
            </a:extLst>
          </p:cNvPr>
          <p:cNvSpPr txBox="1"/>
          <p:nvPr/>
        </p:nvSpPr>
        <p:spPr>
          <a:xfrm>
            <a:off x="15365602" y="7405959"/>
            <a:ext cx="2454902" cy="9027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3466" b="0" i="0" u="none" strike="noStrike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국어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422F194F-08D4-1291-CF02-30107A9DAA4D}"/>
              </a:ext>
            </a:extLst>
          </p:cNvPr>
          <p:cNvSpPr txBox="1"/>
          <p:nvPr/>
        </p:nvSpPr>
        <p:spPr>
          <a:xfrm>
            <a:off x="15365602" y="10484713"/>
            <a:ext cx="2454902" cy="9027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2800"/>
              </a:lnSpc>
            </a:pPr>
            <a:r>
              <a:rPr lang="ko-KR" altLang="en-US" sz="3466" b="0" i="0" u="none" strike="noStrike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사회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576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B7E3F-6CB1-627D-BE1A-B2B0B0536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B6077F-4D88-0DDC-1B94-3F87790E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6F58543-665A-725E-6A43-637786DD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19E84B4-50FC-8305-ECBB-69EEE0374BDE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다음을 읽고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꿈꾸는 인생은 무엇인지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AEC47C9-BC90-2F17-1964-9EE15DE1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C97D9FC-704D-BF3B-7D5A-D29A1263F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AA2024D-7C19-5F78-C2AA-4E1CDFC4A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FB3E11-3CBC-5474-F171-1A1DBDEB5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419F5D8-1D11-94C8-E4A9-1F69A101D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39D6B4E-33CA-4B26-FD23-C7BDE8D548F2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나를 위한 진짜 진로 공부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351DD5A-F66C-A51C-E8A7-6931BCBAB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4D01E23-E62D-4048-E4D1-33C2D3A3C84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FA2F85-AEDC-B8A8-0230-80833E4F69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439DDE1B-618F-3691-21BB-3F2A4A123A9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2D480DE-C00C-8CE0-6DA7-45392BABA9F9}"/>
              </a:ext>
            </a:extLst>
          </p:cNvPr>
          <p:cNvSpPr/>
          <p:nvPr/>
        </p:nvSpPr>
        <p:spPr>
          <a:xfrm>
            <a:off x="5067838" y="6819187"/>
            <a:ext cx="13399776" cy="49895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B8C5E-F31A-7B7A-BCDC-3E0764A50BCD}"/>
              </a:ext>
            </a:extLst>
          </p:cNvPr>
          <p:cNvSpPr txBox="1"/>
          <p:nvPr/>
        </p:nvSpPr>
        <p:spPr>
          <a:xfrm>
            <a:off x="5423074" y="7140079"/>
            <a:ext cx="12640964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안녕하세요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저는 전기 자전거를 만드는 </a:t>
            </a:r>
            <a:r>
              <a:rPr lang="ko-KR" altLang="en-US" sz="3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조범동입니다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저는 어릴 때부터 여러 가지 탈것에 관심이 많았습니다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유치원 때는 세 시간 동안이나 버스를 바라보고 있었다고 합니다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초등학교 때 열렸던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93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대전 엑스포는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93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일의 행사 기간 동안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24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번이나 갔고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에디슨과 라이트 형제의 위인전을 읽으며 과학자의 꿈을 키웠습니다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EEB9D9-1747-A2A4-C0F2-93CDDDC2E8FB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커리어패스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659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5B1BA-EB18-7D79-F497-ED20F2EC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F162E6-8DE3-022E-36A4-E606A35D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3E40954-3ABA-DFC3-E688-362C798C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FEEC457-D0D6-A206-5B7A-3766DC71D55C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다음을 읽고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꿈꾸는 인생은 무엇인지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C24B74F-5574-AD25-C614-7D20B713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D3C2AAE-533C-2A34-69DB-1FB5EAF3F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C9B9CC8-F7B7-2BDA-30E4-0EC30B5D0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8631DF6-6441-F3EF-03A0-AB876479E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1E7459C-7F6E-D33D-13BA-4498C18E1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534C74F-5DD8-D847-41AF-AAD29E4FDD82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나를 위한 진짜 진로 공부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7E8791E-2687-DD6D-4D98-AED58EAAC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0A6F670-703C-95FC-3A62-E9BD6E0BEDD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FB8CBB-D636-5743-9160-58815318CA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DBFBC62-9C25-FD30-DDB1-6C420C90EA3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51F253E0-0854-E86C-D243-71C34502386A}"/>
              </a:ext>
            </a:extLst>
          </p:cNvPr>
          <p:cNvSpPr/>
          <p:nvPr/>
        </p:nvSpPr>
        <p:spPr>
          <a:xfrm>
            <a:off x="5067838" y="6819187"/>
            <a:ext cx="13399776" cy="49895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8FE616-3E39-DC18-EFBD-0AA5615CCF55}"/>
              </a:ext>
            </a:extLst>
          </p:cNvPr>
          <p:cNvSpPr txBox="1"/>
          <p:nvPr/>
        </p:nvSpPr>
        <p:spPr>
          <a:xfrm>
            <a:off x="5423074" y="7140079"/>
            <a:ext cx="12640964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아버지께서는 법대에 진학하길 바라셨지만 내 뜻대로 공대에 진학해 내가 하고 싶은 공부를 했습니다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졸업 후 제 어린 시절 꿈을 담은 회사를 세웠고 열심히 성장 중입니다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AA11DE9-C747-25D9-F472-143232FED4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700" y="9170730"/>
            <a:ext cx="5400040" cy="257771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107ADAA-0A6F-F197-EC4C-7EC9E0008DA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0250" r="6861"/>
          <a:stretch>
            <a:fillRect/>
          </a:stretch>
        </p:blipFill>
        <p:spPr>
          <a:xfrm>
            <a:off x="14060359" y="8698290"/>
            <a:ext cx="3832479" cy="305015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82A319-64AF-EE7A-5151-605B10D0C4A7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커리어패스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984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6B0EDD-05E2-B213-1104-AC546506C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E0AFC5-5BCD-D74F-BDE0-92A2C45B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73F7577-C5AE-98A4-B30D-F8E7BA40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885EA41-B22B-AF7D-C3C2-350DCA22F4B9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다음을 읽고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꿈꾸는 인생은 무엇인지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919F795-82C7-5215-7DA9-3DA1993CB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F4F83F9-A314-2D92-ABB4-C9F0013CE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7E8FC89-148D-E9C9-F873-DCFC3AB7B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50945BB-C871-8CE9-685F-E23DCB4C7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8D92FF4-D89E-9BAE-F2FF-1654B955E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6732C7E-253D-012E-032B-5813DA96758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나를 위한 진짜 진로 공부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9A17F30-13D0-689F-D599-426FB1E923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7892052-083D-1696-56CF-856522BFEE0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265B83C-4BD4-A843-DF5D-6A23B5398C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51E80097-CB36-5827-01FC-31DCAECEF80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668ADD6F-844D-017D-15C6-37946B72200A}"/>
              </a:ext>
            </a:extLst>
          </p:cNvPr>
          <p:cNvSpPr/>
          <p:nvPr/>
        </p:nvSpPr>
        <p:spPr>
          <a:xfrm>
            <a:off x="5067838" y="6819187"/>
            <a:ext cx="13399776" cy="49895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C0446F-DEC4-D8EA-0929-D5D8A3AFC216}"/>
              </a:ext>
            </a:extLst>
          </p:cNvPr>
          <p:cNvSpPr txBox="1"/>
          <p:nvPr/>
        </p:nvSpPr>
        <p:spPr>
          <a:xfrm>
            <a:off x="5423074" y="7140079"/>
            <a:ext cx="12640964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직업이란 자신의 꿈을 열정을 가지고 실현시키는 것입니다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자신이 원하는 것을 선택하고 그 목표를 향해 열정적으로 꾸준히 달려 보세요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그리고 여러 관심 분야를 두루 경험하고 배우세요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그게 바로 지금의 저를 있게 한 원동력입니다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4D0A35-98A9-F27E-7963-449CE4CBCB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880" y="9196638"/>
            <a:ext cx="2605438" cy="2605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7617E-6ADD-7C25-0039-02EF2E712ACA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커리어패스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06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0CB68F-CEE5-80BC-5F4A-6610694D5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C731E9-F169-D582-4F46-E83C73F0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EE3704E-1BB5-8FC2-7B20-F7CAFC1F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40C7764-555C-3DC9-4051-A625FCA8CAC3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꿈꾸는 인생을 상상하며 어떤 공부를 해야 하는지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7352DA0-271D-1AF3-B9A3-543803245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7B1AADB-7D76-AFFE-C3C3-3A7410CFF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E013B64-EC1E-3049-4705-E3C70DE75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60A4E27-C453-DEFD-51A4-5281D7904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9818CC4-A49D-65A6-B51A-8CE0E8691D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0B9BA24-9DAB-0A7E-6A7E-768A5F301302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나를 위한 진짜 진로 공부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F565756-0C4C-3CA6-7D7D-E0F140EB8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9FB8492-CA98-7D17-23D7-2A5FF78B2DB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B6E23F-EC26-57AE-6663-F64AE83E3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1C71E585-D617-0E48-60FA-1CF858DE9F9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3EC310A-DE80-68C7-37C0-0AEFC8C5A685}"/>
              </a:ext>
            </a:extLst>
          </p:cNvPr>
          <p:cNvGrpSpPr/>
          <p:nvPr/>
        </p:nvGrpSpPr>
        <p:grpSpPr>
          <a:xfrm>
            <a:off x="4901611" y="6690381"/>
            <a:ext cx="13733552" cy="5603330"/>
            <a:chOff x="521233" y="2166958"/>
            <a:chExt cx="8160774" cy="454794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CDD522D-1D26-DB57-372F-8F546FE76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1233" y="2166958"/>
              <a:ext cx="8160774" cy="4547949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F0E032F-F21D-6531-DFBD-3008BC98144D}"/>
                </a:ext>
              </a:extLst>
            </p:cNvPr>
            <p:cNvSpPr/>
            <p:nvPr/>
          </p:nvSpPr>
          <p:spPr>
            <a:xfrm>
              <a:off x="1101213" y="2497420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CE1E284-02A5-4E52-8CC5-05F078561544}"/>
                </a:ext>
              </a:extLst>
            </p:cNvPr>
            <p:cNvSpPr/>
            <p:nvPr/>
          </p:nvSpPr>
          <p:spPr>
            <a:xfrm>
              <a:off x="1101213" y="3069801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7467EFE-847B-3BF7-8067-DC2CBC767F0F}"/>
                </a:ext>
              </a:extLst>
            </p:cNvPr>
            <p:cNvSpPr/>
            <p:nvPr/>
          </p:nvSpPr>
          <p:spPr>
            <a:xfrm>
              <a:off x="934142" y="4059707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E47250E-5F6E-B599-AE30-40CDA3569C9C}"/>
                </a:ext>
              </a:extLst>
            </p:cNvPr>
            <p:cNvSpPr/>
            <p:nvPr/>
          </p:nvSpPr>
          <p:spPr>
            <a:xfrm>
              <a:off x="1095448" y="5108293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516FAEA-BAFD-D4CD-5D38-8A5798A0FDE7}"/>
                </a:ext>
              </a:extLst>
            </p:cNvPr>
            <p:cNvSpPr/>
            <p:nvPr/>
          </p:nvSpPr>
          <p:spPr>
            <a:xfrm>
              <a:off x="1095448" y="5587846"/>
              <a:ext cx="4105817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176D77-6F24-1CB2-B37B-F595D49CAABC}"/>
              </a:ext>
            </a:extLst>
          </p:cNvPr>
          <p:cNvSpPr txBox="1"/>
          <p:nvPr/>
        </p:nvSpPr>
        <p:spPr>
          <a:xfrm>
            <a:off x="5959596" y="7141177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안녕하세요</a:t>
            </a: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저는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7E1D9B-BF5F-DCD7-2A6A-3FE8104E4453}"/>
              </a:ext>
            </a:extLst>
          </p:cNvPr>
          <p:cNvSpPr txBox="1"/>
          <p:nvPr/>
        </p:nvSpPr>
        <p:spPr>
          <a:xfrm>
            <a:off x="5880711" y="7753550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저는 어릴 때부터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348735-BCA1-757C-BC3F-A1BA438D1C15}"/>
              </a:ext>
            </a:extLst>
          </p:cNvPr>
          <p:cNvSpPr txBox="1"/>
          <p:nvPr/>
        </p:nvSpPr>
        <p:spPr>
          <a:xfrm>
            <a:off x="5880711" y="9052493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초등학교 때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D9EB0B-858A-69D5-6421-5D266F13AD1D}"/>
              </a:ext>
            </a:extLst>
          </p:cNvPr>
          <p:cNvSpPr txBox="1"/>
          <p:nvPr/>
        </p:nvSpPr>
        <p:spPr>
          <a:xfrm>
            <a:off x="5880711" y="10314272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직업이란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F72E6C-816F-3660-8338-A849A4EDAA71}"/>
              </a:ext>
            </a:extLst>
          </p:cNvPr>
          <p:cNvSpPr txBox="1"/>
          <p:nvPr/>
        </p:nvSpPr>
        <p:spPr>
          <a:xfrm>
            <a:off x="5877644" y="10924155"/>
            <a:ext cx="10407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그게 바로 지금의 저를 있게 한 원동력입니다</a:t>
            </a: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47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18B0DD-EE95-0192-52DB-45ED3D81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1032E7-D01D-0BEC-4FD0-86EC7274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3C6D0E9-719A-FA12-1366-1FD1E5DB2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7AD4B49-24E4-6DC6-B22E-4ADEBF3D3970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꿈꾸는 인생을 상상하며 어떤 공부를 해야 하는지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F8F0EC5-60C8-41D6-CCB6-1BF8CF23F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0DE9AA0-B8A9-83A2-C295-9C65A5E03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2C5DEEF-9FC1-7723-3D63-D3B21D1D4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C9CC507-84BC-7B50-0CBA-83AEEADF6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1E56B06-35DE-5B63-B9CA-F8E5D9B61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4C6AFDF-1880-9364-6D67-A37A0985549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나를 위한 진짜 진로 공부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AA139A7-3B78-46A8-29B0-40E1233ED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EE10F11-0705-2FF6-626E-4745496B8F6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BC01704-A867-47D0-9D7B-F5CCE55FBF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D5AC5D65-6DA9-B409-1DEA-6829A1449F5C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DEFAE3B-E230-4508-8C25-FE8659AFA19B}"/>
              </a:ext>
            </a:extLst>
          </p:cNvPr>
          <p:cNvGrpSpPr/>
          <p:nvPr/>
        </p:nvGrpSpPr>
        <p:grpSpPr>
          <a:xfrm>
            <a:off x="4901611" y="6690381"/>
            <a:ext cx="13733552" cy="5603330"/>
            <a:chOff x="521233" y="2166958"/>
            <a:chExt cx="8160774" cy="454794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E53AA07-1ACD-4644-BA0C-1F0539492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1233" y="2166958"/>
              <a:ext cx="8160774" cy="4547949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4456109-A284-36E6-37F4-3991169D252E}"/>
                </a:ext>
              </a:extLst>
            </p:cNvPr>
            <p:cNvSpPr/>
            <p:nvPr/>
          </p:nvSpPr>
          <p:spPr>
            <a:xfrm>
              <a:off x="1101213" y="2497420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66B1FE9-5ADD-391F-E96B-65F932812F56}"/>
                </a:ext>
              </a:extLst>
            </p:cNvPr>
            <p:cNvSpPr/>
            <p:nvPr/>
          </p:nvSpPr>
          <p:spPr>
            <a:xfrm>
              <a:off x="1101213" y="3069801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2489729-3E93-6FA8-11BE-3489FA9610CF}"/>
                </a:ext>
              </a:extLst>
            </p:cNvPr>
            <p:cNvSpPr/>
            <p:nvPr/>
          </p:nvSpPr>
          <p:spPr>
            <a:xfrm>
              <a:off x="934142" y="4059707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45BA8E0-959A-339D-4784-F87D39BE0858}"/>
                </a:ext>
              </a:extLst>
            </p:cNvPr>
            <p:cNvSpPr/>
            <p:nvPr/>
          </p:nvSpPr>
          <p:spPr>
            <a:xfrm>
              <a:off x="1095448" y="5108293"/>
              <a:ext cx="1936955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8A5053B1-06A4-651D-8922-5E7A2FA14E52}"/>
                </a:ext>
              </a:extLst>
            </p:cNvPr>
            <p:cNvSpPr/>
            <p:nvPr/>
          </p:nvSpPr>
          <p:spPr>
            <a:xfrm>
              <a:off x="1095448" y="5587846"/>
              <a:ext cx="4105817" cy="334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8B0E72-BA89-39C5-7130-5E366B345384}"/>
              </a:ext>
            </a:extLst>
          </p:cNvPr>
          <p:cNvSpPr txBox="1"/>
          <p:nvPr/>
        </p:nvSpPr>
        <p:spPr>
          <a:xfrm>
            <a:off x="5959596" y="7141177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안녕하세요</a:t>
            </a: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저는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2999F9-4BC3-A6F8-C55D-4A346709F17B}"/>
              </a:ext>
            </a:extLst>
          </p:cNvPr>
          <p:cNvSpPr txBox="1"/>
          <p:nvPr/>
        </p:nvSpPr>
        <p:spPr>
          <a:xfrm>
            <a:off x="5880711" y="7753550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저는 어릴 때부터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32E79E-845A-F7F6-DC90-2D37729B1701}"/>
              </a:ext>
            </a:extLst>
          </p:cNvPr>
          <p:cNvSpPr txBox="1"/>
          <p:nvPr/>
        </p:nvSpPr>
        <p:spPr>
          <a:xfrm>
            <a:off x="5880711" y="9052493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초등학교 때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B0A328-FF43-02B0-2D56-303FE80EF9ED}"/>
              </a:ext>
            </a:extLst>
          </p:cNvPr>
          <p:cNvSpPr txBox="1"/>
          <p:nvPr/>
        </p:nvSpPr>
        <p:spPr>
          <a:xfrm>
            <a:off x="5880711" y="10314272"/>
            <a:ext cx="3689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직업이란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9F0C9D-CC6F-2D66-0F70-266C630B942B}"/>
              </a:ext>
            </a:extLst>
          </p:cNvPr>
          <p:cNvSpPr txBox="1"/>
          <p:nvPr/>
        </p:nvSpPr>
        <p:spPr>
          <a:xfrm>
            <a:off x="5877644" y="10924155"/>
            <a:ext cx="10407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그게 바로 지금의 저를 있게 한 원동력입니다</a:t>
            </a: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15230B-F7F1-447B-15DE-7887889A34DE}"/>
              </a:ext>
            </a:extLst>
          </p:cNvPr>
          <p:cNvSpPr txBox="1"/>
          <p:nvPr/>
        </p:nvSpPr>
        <p:spPr>
          <a:xfrm>
            <a:off x="8086242" y="7131645"/>
            <a:ext cx="7687158" cy="42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다른 사람을 가르치는 일을 하고 있습니다</a:t>
            </a:r>
            <a:r>
              <a:rPr lang="en-US" altLang="ko-KR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8D54-B498-9651-1D81-AE9640BEECF1}"/>
              </a:ext>
            </a:extLst>
          </p:cNvPr>
          <p:cNvSpPr txBox="1"/>
          <p:nvPr/>
        </p:nvSpPr>
        <p:spPr>
          <a:xfrm>
            <a:off x="8086242" y="7743212"/>
            <a:ext cx="9639094" cy="42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어린 동생과 놀아 주는 것을 아주 좋아했습니다</a:t>
            </a:r>
            <a:r>
              <a:rPr lang="en-US" altLang="ko-KR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9E1920-7AA0-43AE-E216-1C488112AC92}"/>
              </a:ext>
            </a:extLst>
          </p:cNvPr>
          <p:cNvSpPr txBox="1"/>
          <p:nvPr/>
        </p:nvSpPr>
        <p:spPr>
          <a:xfrm>
            <a:off x="7378130" y="9052492"/>
            <a:ext cx="9919269" cy="42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도움이 필요한 사람들을 돕는 봉사 활동을 열심히 했고</a:t>
            </a:r>
            <a:endParaRPr lang="en-US" altLang="ko-KR" sz="2200" b="1" dirty="0">
              <a:solidFill>
                <a:srgbClr val="00B0F0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761352-9431-F6AA-9512-4144A4E98D18}"/>
              </a:ext>
            </a:extLst>
          </p:cNvPr>
          <p:cNvSpPr txBox="1"/>
          <p:nvPr/>
        </p:nvSpPr>
        <p:spPr>
          <a:xfrm>
            <a:off x="7040742" y="10314272"/>
            <a:ext cx="10684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자신이 좋아하는 것을 실현시키는 것입니다</a:t>
            </a:r>
            <a:r>
              <a:rPr lang="en-US" altLang="ko-KR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원하는 것을 선택하고 꾸준히 공부하세요</a:t>
            </a:r>
            <a:r>
              <a:rPr lang="en-US" altLang="ko-KR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2A7387-F1B2-1994-6B80-1F1438F7B890}"/>
              </a:ext>
            </a:extLst>
          </p:cNvPr>
          <p:cNvSpPr txBox="1"/>
          <p:nvPr/>
        </p:nvSpPr>
        <p:spPr>
          <a:xfrm>
            <a:off x="5877644" y="8372113"/>
            <a:ext cx="9639094" cy="42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그리고 다른 사람에게 내가 알고 있는 것을 알려 주는 것이 행복했습니다</a:t>
            </a:r>
            <a:r>
              <a:rPr lang="en-US" altLang="ko-KR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003D5C-ABB8-9E4B-FE41-563EBDAC7605}"/>
              </a:ext>
            </a:extLst>
          </p:cNvPr>
          <p:cNvSpPr txBox="1"/>
          <p:nvPr/>
        </p:nvSpPr>
        <p:spPr>
          <a:xfrm>
            <a:off x="5877644" y="9643329"/>
            <a:ext cx="9639094" cy="42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방정환</a:t>
            </a:r>
            <a:r>
              <a:rPr lang="en-US" altLang="ko-KR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2200" b="1" dirty="0" err="1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패스탈로치의</a:t>
            </a:r>
            <a:r>
              <a:rPr lang="ko-KR" altLang="en-US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위인전을 읽으며 멋진 선생님이 되겠다고 생각했습니다</a:t>
            </a:r>
            <a:r>
              <a:rPr lang="en-US" altLang="ko-KR" sz="2200" b="1" dirty="0">
                <a:solidFill>
                  <a:srgbClr val="00B0F0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37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꿈을 이루기 위해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어떤 공부를 해야 하는지 고민해 볼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66DD6F7-EA91-37B7-E332-6C5114FB17D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꿈을 이루기 위해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어떤 공부를 해야 하는지 고민해 볼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537" y="4187529"/>
            <a:ext cx="9398000" cy="73309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986437" y="4974929"/>
            <a:ext cx="84582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꿈을 생각하며 미래의 나의 모습을 상상해 보세요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멋진 미래가 보이나요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미래는 여러분이 주인공입니다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행복한 진로와 미래를 위해 열심히 공부해 봅시다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3893BC-0220-6823-4744-E29FC1363BE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3D867D-46A7-D0DD-E1E9-BFF1AF7357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47"/>
          <a:stretch/>
        </p:blipFill>
        <p:spPr>
          <a:xfrm>
            <a:off x="3604815" y="4088741"/>
            <a:ext cx="8676772" cy="826464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간호사이자 통계학자로 활약한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나이팅게일에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B12836E5-854B-FB63-E6F2-63EA91128DB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3754F-CDDB-2468-30CA-2AC17F7D37D2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통계청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공식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블로그－통하는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세상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60FFA3F-F080-2B4A-4EA2-BE9F1AE6345B}"/>
              </a:ext>
            </a:extLst>
          </p:cNvPr>
          <p:cNvSpPr/>
          <p:nvPr/>
        </p:nvSpPr>
        <p:spPr>
          <a:xfrm>
            <a:off x="4029430" y="6594493"/>
            <a:ext cx="14639570" cy="44228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BC70F-1583-907D-621F-F1ECBC000B92}"/>
              </a:ext>
            </a:extLst>
          </p:cNvPr>
          <p:cNvSpPr txBox="1"/>
          <p:nvPr/>
        </p:nvSpPr>
        <p:spPr>
          <a:xfrm>
            <a:off x="4384666" y="6899960"/>
            <a:ext cx="13903334" cy="355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30000"/>
              </a:lnSpc>
              <a:defRPr/>
            </a:pP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1854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년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나이팅게일이 크림 전쟁에서 간호사로 활동했던 시절의 병원은 매우 열악한 환경이었습니다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전장보다 불결한 막사와 침대 위에서 많은 병사가 죽어 간다는 얘기가 나올 정도였죠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나이팅게일은 약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년간 병원의 입원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부상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질병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사망의 데이터를 수집한 결과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전투로 인한 부상보다 전염병과 영양실조 등으로 숨지는 환자가 더 많다는 사실을 알게 됩니다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734A9-339D-F9F7-0116-887FD242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93B088-60AD-AB3C-57B5-95F645BB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A478420-80B7-F7E1-EEBA-F65818D5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07A6FFB-F3C2-6174-141C-71C63415A012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간호사이자 통계학자로 활약한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나이팅게일에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564333C-3DB5-8832-63D2-7BE13F37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150D2CD-42D1-689A-DEB2-C6728D051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63E3538-EF5C-B423-A062-3ED365380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EFE5D8D-AD3A-91A6-80CD-10290F5EB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AF48D7F-76E8-2A37-0ACC-1C6A698F0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D1FD6CF-E81B-9F72-5ED4-3718987126C6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E78448A-D12D-8CCF-46A0-8DC847850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41E4A2C-7F36-CA96-6BC6-A7279681351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893823-6C4D-8877-23B2-8EF10D309D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EF5CC315-047C-5237-FCF1-ABDC6E3841D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69B8B-241A-5ADD-D067-BE1C5D8CFEBA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통계청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공식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블로그－통하는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세상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447DF9B-B4F5-470D-4D32-E1AF0E9FDD18}"/>
              </a:ext>
            </a:extLst>
          </p:cNvPr>
          <p:cNvSpPr/>
          <p:nvPr/>
        </p:nvSpPr>
        <p:spPr>
          <a:xfrm>
            <a:off x="4029430" y="6594493"/>
            <a:ext cx="14639570" cy="44228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A3BF4-7C1E-513B-0A07-244B1E676D54}"/>
              </a:ext>
            </a:extLst>
          </p:cNvPr>
          <p:cNvSpPr txBox="1"/>
          <p:nvPr/>
        </p:nvSpPr>
        <p:spPr>
          <a:xfrm>
            <a:off x="4384666" y="6899960"/>
            <a:ext cx="13903334" cy="355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이에 나이팅게일은 통계 데이터를 기반으로 병원을 청결한 상태로 바꿔야 한다고 주장했지만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사람들은 많은 숫자로 된 통계를 쉽게 이해하지 못했습니다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그래서 사람들에게 이해시키기 위해 그래프를 만들었습니다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그래프 모양이 마치 장미꽃과 같아 로즈 다이어그램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(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장미 도표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)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이라고 부릅니다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54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97815-E98E-2307-1BD1-F96DACCD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A85FAA-7EC9-6DE5-AFDC-D3D3FEAB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6ACB57-EC4D-75DE-AD28-A8F3B2C2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338398E-B9CF-DAC6-8BC6-C72CFFE19A39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간호사이자 통계학자로 활약한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나이팅게일에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F32B7A0-BED2-559D-AC6C-05204F886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DBD90DB-C83D-88B5-5110-AAD07CABD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94ABEF0-BF77-9EAA-B6C5-B0E70DBEE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CB5299E-70C9-C1F5-F3E9-446AD503F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B3DF77D-A5CB-2BB3-540D-A8878C9C0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434D801-9D2C-8359-7007-15FFB749E7EB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02B8080-C2D8-65BA-DEF9-CDBBDDF4F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E840F8E-E968-5B4C-4CD1-B9C1A9043C3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38C72B-B4E3-A2CF-6149-E22FBA9F6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22193E4-3BE4-E0BC-06DA-933772EF6D57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3132-513F-4C7D-3BC5-79E676F63838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통계청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공식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블로그－통하는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세상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9F367AC-0AAD-2078-63DD-C7F415061266}"/>
              </a:ext>
            </a:extLst>
          </p:cNvPr>
          <p:cNvSpPr/>
          <p:nvPr/>
        </p:nvSpPr>
        <p:spPr>
          <a:xfrm>
            <a:off x="4029430" y="6594493"/>
            <a:ext cx="14639570" cy="287470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876B9-90D1-B778-1E9B-24FBCF7CBF56}"/>
              </a:ext>
            </a:extLst>
          </p:cNvPr>
          <p:cNvSpPr txBox="1"/>
          <p:nvPr/>
        </p:nvSpPr>
        <p:spPr>
          <a:xfrm>
            <a:off x="4384666" y="6899960"/>
            <a:ext cx="13903334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30000"/>
              </a:lnSpc>
              <a:defRPr/>
            </a:pP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  이 자료 덕분에 나이팅게일은 병원 위생의 중요성을 사람들에게 설득시킬 수 있었고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, 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병원의 위생을 개선하여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5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개월 만에 병원 내 군인 사망률을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42%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에서 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2%</a:t>
            </a:r>
            <a:r>
              <a:rPr lang="ko-KR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로 크게 줄일 수 있었습니다</a:t>
            </a:r>
            <a:r>
              <a:rPr lang="en-US" altLang="ko-K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60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4A250-1062-00D4-DCE4-02058A018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57E40B-1F77-3DD9-4677-699FD058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953DDB9-64FB-757E-2312-2A1F8CBA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EC93E09-909A-2043-49EC-8A64D4FB9649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간호사이자 통계학자로 활약한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나이팅게일에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B899F15-89EA-99CA-C726-30C34B5C1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CC649F5-5EDD-0CDD-63D5-21F93A8EF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1C3EFBC-A49C-CA58-E892-C4C04D045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F21D4B0-EF31-6828-E79D-686172C7D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F16C26A-8F40-CF47-C70A-A24CD442A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8EC8614-10D5-400A-D47E-C3CD7493DF65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B3DFB52-A444-5847-2CF9-0A6559F7C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0A0BCA9-D969-03F4-BC48-CB657641DCC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92A5880-B0A5-6904-B332-E30BDAE1A2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6F2AE23C-25DF-4C46-E568-229661E702E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3154E-D58E-DE39-568F-4EDFEAB8FEEC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나이팅게일의 직업은 무엇이었나요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B1523-DF16-8B37-1AC0-978DCFAA7204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16C2A50-7AD1-752E-DBC9-7053A88BD196}"/>
              </a:ext>
            </a:extLst>
          </p:cNvPr>
          <p:cNvSpPr/>
          <p:nvPr/>
        </p:nvSpPr>
        <p:spPr>
          <a:xfrm>
            <a:off x="5953382" y="7345974"/>
            <a:ext cx="11935283" cy="40840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61533827-7DA2-B210-0443-4B3FC7473A43}"/>
              </a:ext>
            </a:extLst>
          </p:cNvPr>
          <p:cNvSpPr txBox="1"/>
          <p:nvPr/>
        </p:nvSpPr>
        <p:spPr>
          <a:xfrm>
            <a:off x="6088531" y="7389291"/>
            <a:ext cx="11498247" cy="37568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직업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</a:t>
            </a: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0169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C0415-74F0-A2B5-219A-601FA24F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9F037E-D71F-64D3-4309-8D5773CF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83F63CA-3B49-5EBD-61E3-9E535E8AB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C370293-1EDC-8DBC-56E3-E3F5A6E23AFA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간호사이자 통계학자로 활약한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나이팅게일에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784B586-B71E-10D5-5FAF-5DFA82A91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4E73DA7-0C5B-9222-184E-77A5C9C78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96CA95C-1BB7-9BB0-D4FB-4E722E133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276F93A-F163-1FFA-F85D-A03E78E43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D750D5-B93C-2D87-BB9A-69BEAE0D6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752E358-A2C8-461F-C53A-3483A9BFC652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1F8BE09-DED1-CB17-5C66-7E50F4D00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25FA321-3722-CC3C-F4C5-BA9819C97D2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90EF5C-A445-469D-7825-4AEA15E4BA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DB091F1-78DB-2A72-EE3F-03407E5D363C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2285A-375E-BDA7-CFED-DA0C540FCD40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나이팅게일의 직업은 무엇이었나요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1ECF5-446C-A781-9B77-A154E12105B2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4844E86-4978-9693-617B-25452E14293B}"/>
              </a:ext>
            </a:extLst>
          </p:cNvPr>
          <p:cNvSpPr/>
          <p:nvPr/>
        </p:nvSpPr>
        <p:spPr>
          <a:xfrm>
            <a:off x="5953382" y="7345974"/>
            <a:ext cx="11935283" cy="40840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86ACACEA-EB68-8A00-A91E-A00DB9282321}"/>
              </a:ext>
            </a:extLst>
          </p:cNvPr>
          <p:cNvSpPr txBox="1"/>
          <p:nvPr/>
        </p:nvSpPr>
        <p:spPr>
          <a:xfrm>
            <a:off x="6088531" y="7389291"/>
            <a:ext cx="11498247" cy="37568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직업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나이팅게일의 원래 직업은 간호사였어요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altLang="ko-KR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215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F0CEF-07F8-82F0-24BF-DD8F5132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F1A9D3-B94D-B334-B4C1-C007F1C14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B513DC8-0B98-5CB3-D352-707CC44D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729C59A-B29B-0E25-2577-C624C6969ED9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간호사이자 통계학자로 활약한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나이팅게일에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대해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1C17134-AD4D-877A-1D83-A57259951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0288CB-872D-8DBB-5A2C-440E0A17C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22B22EF-B5EA-DDC6-3EA9-FDB3CB209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3384DC4-75F2-1D45-890C-F917FE70E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1D5B60A-D284-4BC1-6211-C8770EA99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F4720D8-04CB-18E9-FE2D-8D4EE8FA47CF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두루두루 공부해요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19F4159-BC03-FE8C-8616-DB40AF256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A502ED4-64D3-884E-CAB0-68B55E0085B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6C56BD-FD2F-FE42-5C85-41610EAA47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47A15D50-9B05-CBC9-AD4E-7BC60F41BB7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미래를 위해 공부해요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DF0D5-744C-7E03-1AF1-EE547D836279}"/>
              </a:ext>
            </a:extLst>
          </p:cNvPr>
          <p:cNvSpPr txBox="1"/>
          <p:nvPr/>
        </p:nvSpPr>
        <p:spPr>
          <a:xfrm>
            <a:off x="5790052" y="6453910"/>
            <a:ext cx="119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나이팅게일은 문제를 해결하기 위해 어떤 공부를 하였나요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B0C15-F5E5-52A2-9291-32CA552F8630}"/>
              </a:ext>
            </a:extLst>
          </p:cNvPr>
          <p:cNvSpPr txBox="1"/>
          <p:nvPr/>
        </p:nvSpPr>
        <p:spPr>
          <a:xfrm>
            <a:off x="5177401" y="6461850"/>
            <a:ext cx="77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F15D1D6-ACBB-D0AD-3ABE-E92F1A717963}"/>
              </a:ext>
            </a:extLst>
          </p:cNvPr>
          <p:cNvSpPr/>
          <p:nvPr/>
        </p:nvSpPr>
        <p:spPr>
          <a:xfrm>
            <a:off x="5953382" y="7345974"/>
            <a:ext cx="11935283" cy="408402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C2BA9F6-35C0-EF2B-3AF5-0566EE4DFB6C}"/>
              </a:ext>
            </a:extLst>
          </p:cNvPr>
          <p:cNvSpPr txBox="1"/>
          <p:nvPr/>
        </p:nvSpPr>
        <p:spPr>
          <a:xfrm>
            <a:off x="6088531" y="7389291"/>
            <a:ext cx="11498247" cy="375684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32800"/>
              </a:lnSpc>
            </a:pPr>
            <a:endParaRPr lang="en-US" altLang="ko-KR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>
              <a:lnSpc>
                <a:spcPct val="132800"/>
              </a:lnSpc>
            </a:pPr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vl="0" algn="l">
              <a:lnSpc>
                <a:spcPct val="132800"/>
              </a:lnSpc>
            </a:pP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0662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731</Words>
  <Application>Microsoft Office PowerPoint</Application>
  <PresentationFormat>사용자 지정</PresentationFormat>
  <Paragraphs>129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한컴 말랑말랑 Bold</vt:lpstr>
      <vt:lpstr>Arial</vt:lpstr>
      <vt:lpstr>Calibri</vt:lpstr>
      <vt:lpstr>나눔고딕 ExtraBold</vt:lpstr>
      <vt:lpstr>Tilt Warp Regular</vt:lpstr>
      <vt:lpstr>나눔고딕</vt:lpstr>
      <vt:lpstr>나눔고딕OTF</vt:lpstr>
      <vt:lpstr>나눔스퀘어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37</cp:revision>
  <dcterms:created xsi:type="dcterms:W3CDTF">2006-08-16T00:00:00Z</dcterms:created>
  <dcterms:modified xsi:type="dcterms:W3CDTF">2026-03-09T05:19:03Z</dcterms:modified>
</cp:coreProperties>
</file>