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262" r:id="rId3"/>
    <p:sldId id="260" r:id="rId4"/>
    <p:sldId id="261" r:id="rId5"/>
    <p:sldId id="264" r:id="rId6"/>
    <p:sldId id="263" r:id="rId7"/>
    <p:sldId id="265" r:id="rId8"/>
    <p:sldId id="266" r:id="rId9"/>
    <p:sldId id="267" r:id="rId1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9ED"/>
    <a:srgbClr val="663300"/>
    <a:srgbClr val="E62129"/>
    <a:srgbClr val="FFFFFF"/>
    <a:srgbClr val="F6B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242" autoAdjust="0"/>
  </p:normalViewPr>
  <p:slideViewPr>
    <p:cSldViewPr snapToGrid="0">
      <p:cViewPr varScale="1">
        <p:scale>
          <a:sx n="55" d="100"/>
          <a:sy n="55" d="100"/>
        </p:scale>
        <p:origin x="67" y="5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603A77-403B-4908-BCCA-AC4F5DD4D950}" type="datetimeFigureOut">
              <a:rPr lang="ko-KR" altLang="en-US" smtClean="0"/>
              <a:t>2026-03-25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03FA0D-C3CF-4115-B028-EEDA53101B6B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79907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* </a:t>
            </a:r>
            <a:r>
              <a:rPr lang="en-US" altLang="ko-KR" dirty="0"/>
              <a:t>PPT</a:t>
            </a:r>
            <a:r>
              <a:rPr lang="ko-KR" altLang="en-US" dirty="0"/>
              <a:t>에 사용된 이미지는 다른 곳에서 이용하실 수 없습니다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3FA0D-C3CF-4115-B028-EEDA53101B6B}" type="slidenum">
              <a:rPr lang="ko-KR" altLang="en-US" smtClean="0"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62822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3FA0D-C3CF-4115-B028-EEDA53101B6B}" type="slidenum">
              <a:rPr lang="ko-KR" altLang="en-US" smtClean="0"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8913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3FA0D-C3CF-4115-B028-EEDA53101B6B}" type="slidenum">
              <a:rPr lang="ko-KR" altLang="en-US" smtClean="0"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64000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&lt;</a:t>
            </a:r>
            <a:r>
              <a:rPr lang="ko-KR" altLang="en-US" dirty="0"/>
              <a:t>단어 숨바꼭질 놀이 업그레이드 버전 </a:t>
            </a:r>
            <a:r>
              <a:rPr lang="en-US" altLang="ko-KR" dirty="0"/>
              <a:t>3</a:t>
            </a:r>
            <a:r>
              <a:rPr lang="ko-KR" altLang="en-US" dirty="0"/>
              <a:t>가지</a:t>
            </a:r>
            <a:r>
              <a:rPr lang="en-US" altLang="ko-KR" dirty="0"/>
              <a:t>&gt;</a:t>
            </a:r>
          </a:p>
          <a:p>
            <a:r>
              <a:rPr lang="en-US" altLang="ko-KR" dirty="0"/>
              <a:t>a. </a:t>
            </a:r>
            <a:r>
              <a:rPr lang="ko-KR" altLang="en-US" dirty="0"/>
              <a:t>이제 술래가 단어를 </a:t>
            </a:r>
            <a:r>
              <a:rPr lang="en-US" altLang="ko-KR" dirty="0"/>
              <a:t>2</a:t>
            </a:r>
            <a:r>
              <a:rPr lang="ko-KR" altLang="en-US" dirty="0"/>
              <a:t>개 말해 보세요</a:t>
            </a:r>
            <a:r>
              <a:rPr lang="en-US" altLang="ko-KR" dirty="0"/>
              <a:t>. (</a:t>
            </a:r>
            <a:r>
              <a:rPr lang="ko-KR" altLang="en-US" dirty="0"/>
              <a:t>예</a:t>
            </a:r>
            <a:r>
              <a:rPr lang="en-US" altLang="ko-KR" dirty="0"/>
              <a:t>: I want pizza and cake.)</a:t>
            </a:r>
          </a:p>
          <a:p>
            <a:r>
              <a:rPr lang="en-US" altLang="ko-KR" dirty="0"/>
              <a:t>b. loanword </a:t>
            </a:r>
            <a:r>
              <a:rPr lang="ko-KR" altLang="en-US" dirty="0"/>
              <a:t>코너 수를 한 두 개 더 늘려보세요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c. </a:t>
            </a:r>
            <a:r>
              <a:rPr lang="ko-KR" altLang="en-US" dirty="0"/>
              <a:t>술래가 정해진 다음 코너의 단어를 정해보세요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3FA0D-C3CF-4115-B028-EEDA53101B6B}" type="slidenum">
              <a:rPr lang="ko-KR" altLang="en-US" smtClean="0"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8792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3FA0D-C3CF-4115-B028-EEDA53101B6B}" type="slidenum">
              <a:rPr lang="ko-KR" altLang="en-US" smtClean="0"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59702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F38E021-2FA0-34E3-4459-ABB7084D9B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4869A00B-D4A9-8D9A-0C6A-7F2A00FC71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98FF495-30D2-9349-7E53-6430976E9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3C1F8-359C-4314-B8D2-13B4FE07D015}" type="datetimeFigureOut">
              <a:rPr lang="ko-KR" altLang="en-US" smtClean="0"/>
              <a:t>2026-03-25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96C6725-22A1-4CE9-04F9-2F12C2944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D8A66F3-17A6-722D-41CF-E08718DE3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9BBF7-A6D0-496C-AB04-AE13F474FB7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23937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54E078F-3760-BD4F-F831-4750F2E81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E053458-BF35-4F0A-07A8-FCDF621C7B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63BC9DB-EAC2-FCC2-F672-75AF20921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3C1F8-359C-4314-B8D2-13B4FE07D015}" type="datetimeFigureOut">
              <a:rPr lang="ko-KR" altLang="en-US" smtClean="0"/>
              <a:t>2026-03-25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E25B7E-7F54-A890-EC0F-EDD0FA0E8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B56A413-8620-7231-0682-B071661E8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9BBF7-A6D0-496C-AB04-AE13F474FB7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25331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5BF4223-A76F-DFF1-C7A6-D6C226DC07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E7822F8-9F48-6692-BFC5-6B2435DCCD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308020B-D75F-A31E-47BA-B8C0AE1EC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3C1F8-359C-4314-B8D2-13B4FE07D015}" type="datetimeFigureOut">
              <a:rPr lang="ko-KR" altLang="en-US" smtClean="0"/>
              <a:t>2026-03-25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D923DD4-CC0B-D72C-BC69-BC6828D82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DBF20A6-2E50-3C0F-AB73-0CA05AFF5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9BBF7-A6D0-496C-AB04-AE13F474FB7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23707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4228A41-A786-99F3-82AA-FDBEED781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823C167-69BD-C901-DB46-0B5441D03B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67B4E89-031D-ADB9-D1A8-89F84DD71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3C1F8-359C-4314-B8D2-13B4FE07D015}" type="datetimeFigureOut">
              <a:rPr lang="ko-KR" altLang="en-US" smtClean="0"/>
              <a:t>2026-03-25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65DBF73-2EC0-8761-44EA-D1CB04E79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3617F7D-E816-96B6-8C0A-351FB87E3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9BBF7-A6D0-496C-AB04-AE13F474FB7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0405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86C262E-CD6D-F041-4203-157EEF04F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9678660-943C-70D5-28F3-DAB015BD74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1EFFE53-82E1-3CDA-DF86-29B3413AE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3C1F8-359C-4314-B8D2-13B4FE07D015}" type="datetimeFigureOut">
              <a:rPr lang="ko-KR" altLang="en-US" smtClean="0"/>
              <a:t>2026-03-25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60B60E5-E338-9DC3-8895-62BEA030D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285C7CA-B076-279D-5DE4-7003C059F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9BBF7-A6D0-496C-AB04-AE13F474FB7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87195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161626D-9565-5CFC-A6B8-A6AAC4FCF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11C1917-55D4-BB16-017F-33EC938D3D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AA971B3-47B1-6CE2-F8E9-1BCE355DE8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F118425-3802-B5A4-221F-925774B90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3C1F8-359C-4314-B8D2-13B4FE07D015}" type="datetimeFigureOut">
              <a:rPr lang="ko-KR" altLang="en-US" smtClean="0"/>
              <a:t>2026-03-25</a:t>
            </a:fld>
            <a:endParaRPr lang="ko-KR" altLang="en-US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C2C9721-D7A5-93B0-6795-F5517938A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BA99362-0E2F-718F-700E-08094D472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9BBF7-A6D0-496C-AB04-AE13F474FB7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3052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B8347DF-ABB5-233D-B788-F09BE3FE0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F40909D-627D-7BB9-9EDC-6BFF5F0250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FC874BD-10BB-B903-847D-FF21CF8AF4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B3BA8152-1972-D221-A3D9-A665B820D9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B3B558DE-F2FB-29F9-98FD-348723A22F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26B6E819-7BD3-1EA3-BA9D-818515894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3C1F8-359C-4314-B8D2-13B4FE07D015}" type="datetimeFigureOut">
              <a:rPr lang="ko-KR" altLang="en-US" smtClean="0"/>
              <a:t>2026-03-25</a:t>
            </a:fld>
            <a:endParaRPr lang="ko-KR" altLang="en-US" dirty="0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9D43D361-E1B5-9607-4A41-2BE76E44B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787AB998-9F0A-4D86-4FE6-8A05D00EA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9BBF7-A6D0-496C-AB04-AE13F474FB7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76238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2D18A4A-9F9A-DE06-D745-548A148B0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EEC9C302-D9EF-72AE-4946-68C13F378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3C1F8-359C-4314-B8D2-13B4FE07D015}" type="datetimeFigureOut">
              <a:rPr lang="ko-KR" altLang="en-US" smtClean="0"/>
              <a:t>2026-03-25</a:t>
            </a:fld>
            <a:endParaRPr lang="ko-KR" altLang="en-US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D94D597E-91F1-387D-A808-56CB72F61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8D065882-1B97-4BB8-2B56-81B8C9E7A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9BBF7-A6D0-496C-AB04-AE13F474FB7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37730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2BED3EEC-D364-DF82-FE74-0D97F6898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3C1F8-359C-4314-B8D2-13B4FE07D015}" type="datetimeFigureOut">
              <a:rPr lang="ko-KR" altLang="en-US" smtClean="0"/>
              <a:t>2026-03-25</a:t>
            </a:fld>
            <a:endParaRPr lang="ko-KR" alt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7ABACCC0-A664-BB25-8CB8-8C20C15DC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AB64DD6-0118-9DF7-2D29-6071D4195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9BBF7-A6D0-496C-AB04-AE13F474FB7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19266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8D1BD77-8438-A625-F786-9B9A061B9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290A2D8-7E5D-6059-0A5F-7F7D41B44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6630AF9-E158-A367-81BB-83BAFCCC9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38C2CF9-19A9-1804-AB0D-CD669A0DA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3C1F8-359C-4314-B8D2-13B4FE07D015}" type="datetimeFigureOut">
              <a:rPr lang="ko-KR" altLang="en-US" smtClean="0"/>
              <a:t>2026-03-25</a:t>
            </a:fld>
            <a:endParaRPr lang="ko-KR" altLang="en-US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7FB6CAE-5FDE-8226-551B-9215569F8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3645C59-4558-95F2-46CE-25B29B922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9BBF7-A6D0-496C-AB04-AE13F474FB7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2905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F6854F2-FA00-6C1B-80ED-F507779A3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D8FCEDBE-A0C1-F02E-FBF8-A65B7B0ECE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560D959-31DB-D9A5-D775-DEBD62C1EE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A231A81-9B25-D7E4-4DF2-6FE5CA870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3C1F8-359C-4314-B8D2-13B4FE07D015}" type="datetimeFigureOut">
              <a:rPr lang="ko-KR" altLang="en-US" smtClean="0"/>
              <a:t>2026-03-25</a:t>
            </a:fld>
            <a:endParaRPr lang="ko-KR" altLang="en-US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626A1B2-F5FD-70AC-8A44-9751929D2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0FC60C4-14E7-5E9F-3A02-5B769519B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9BBF7-A6D0-496C-AB04-AE13F474FB7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36786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A1DFA377-3ED3-66C2-531A-443778DB5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4DBFD6F-5B43-5BE4-9B45-8F0F1A840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B8F058A-387A-1F5F-7BA9-8D1F53C66A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3C1F8-359C-4314-B8D2-13B4FE07D015}" type="datetimeFigureOut">
              <a:rPr lang="ko-KR" altLang="en-US" smtClean="0"/>
              <a:t>2026-03-25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EE07E0E-CF8E-2359-8EDA-55C4C50D79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F9BE6AD-9D6B-F4D9-7DD5-F617B40E5A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9BBF7-A6D0-496C-AB04-AE13F474FB7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50598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.png"/><Relationship Id="rId3" Type="http://schemas.openxmlformats.org/officeDocument/2006/relationships/image" Target="../media/image13.png"/><Relationship Id="rId7" Type="http://schemas.microsoft.com/office/2007/relationships/hdphoto" Target="../media/hdphoto1.wdp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microsoft.com/office/2007/relationships/hdphoto" Target="../media/hdphoto2.wdp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sv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만화 영화, 의류, 왕관이(가) 표시된 사진&#10;&#10;자동 생성된 설명">
            <a:extLst>
              <a:ext uri="{FF2B5EF4-FFF2-40B4-BE49-F238E27FC236}">
                <a16:creationId xmlns:a16="http://schemas.microsoft.com/office/drawing/2014/main" id="{B106A06C-783A-2C2B-B15D-5B8559A2B6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701" y="1155302"/>
            <a:ext cx="4106740" cy="4106740"/>
          </a:xfrm>
          <a:prstGeom prst="rect">
            <a:avLst/>
          </a:prstGeom>
        </p:spPr>
      </p:pic>
      <p:grpSp>
        <p:nvGrpSpPr>
          <p:cNvPr id="42" name="그룹 41">
            <a:extLst>
              <a:ext uri="{FF2B5EF4-FFF2-40B4-BE49-F238E27FC236}">
                <a16:creationId xmlns:a16="http://schemas.microsoft.com/office/drawing/2014/main" id="{EBA195B1-CA1D-9F8B-8234-2292E1A74DA3}"/>
              </a:ext>
            </a:extLst>
          </p:cNvPr>
          <p:cNvGrpSpPr/>
          <p:nvPr/>
        </p:nvGrpSpPr>
        <p:grpSpPr>
          <a:xfrm>
            <a:off x="0" y="4601413"/>
            <a:ext cx="12334671" cy="2302068"/>
            <a:chOff x="0" y="4601413"/>
            <a:chExt cx="12334671" cy="2302067"/>
          </a:xfrm>
          <a:solidFill>
            <a:schemeClr val="accent2">
              <a:lumMod val="75000"/>
            </a:schemeClr>
          </a:solidFill>
        </p:grpSpPr>
        <p:grpSp>
          <p:nvGrpSpPr>
            <p:cNvPr id="29" name="Group 2">
              <a:extLst>
                <a:ext uri="{FF2B5EF4-FFF2-40B4-BE49-F238E27FC236}">
                  <a16:creationId xmlns:a16="http://schemas.microsoft.com/office/drawing/2014/main" id="{28C94149-CBA7-71F4-9204-C4EB4E4D9B80}"/>
                </a:ext>
              </a:extLst>
            </p:cNvPr>
            <p:cNvGrpSpPr/>
            <p:nvPr/>
          </p:nvGrpSpPr>
          <p:grpSpPr>
            <a:xfrm>
              <a:off x="0" y="4601413"/>
              <a:ext cx="12334671" cy="2302067"/>
              <a:chOff x="0" y="0"/>
              <a:chExt cx="6674769" cy="958841"/>
            </a:xfrm>
            <a:grpFill/>
          </p:grpSpPr>
          <p:sp>
            <p:nvSpPr>
              <p:cNvPr id="30" name="Freeform 3">
                <a:extLst>
                  <a:ext uri="{FF2B5EF4-FFF2-40B4-BE49-F238E27FC236}">
                    <a16:creationId xmlns:a16="http://schemas.microsoft.com/office/drawing/2014/main" id="{69C3EA07-4CBD-A165-1179-8BB16E7F6F32}"/>
                  </a:ext>
                </a:extLst>
              </p:cNvPr>
              <p:cNvSpPr/>
              <p:nvPr/>
            </p:nvSpPr>
            <p:spPr>
              <a:xfrm>
                <a:off x="0" y="0"/>
                <a:ext cx="6674769" cy="958841"/>
              </a:xfrm>
              <a:custGeom>
                <a:avLst/>
                <a:gdLst/>
                <a:ahLst/>
                <a:cxnLst/>
                <a:rect l="l" t="t" r="r" b="b"/>
                <a:pathLst>
                  <a:path w="6674769" h="939897">
                    <a:moveTo>
                      <a:pt x="0" y="0"/>
                    </a:moveTo>
                    <a:lnTo>
                      <a:pt x="6674769" y="0"/>
                    </a:lnTo>
                    <a:lnTo>
                      <a:pt x="6674769" y="939897"/>
                    </a:lnTo>
                    <a:lnTo>
                      <a:pt x="0" y="939897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ko-KR" altLang="en-US" dirty="0"/>
              </a:p>
            </p:txBody>
          </p:sp>
        </p:grpSp>
        <p:sp>
          <p:nvSpPr>
            <p:cNvPr id="33" name="TextBox 19">
              <a:extLst>
                <a:ext uri="{FF2B5EF4-FFF2-40B4-BE49-F238E27FC236}">
                  <a16:creationId xmlns:a16="http://schemas.microsoft.com/office/drawing/2014/main" id="{08B16F4D-6977-8269-B847-56149A3EF2B8}"/>
                </a:ext>
              </a:extLst>
            </p:cNvPr>
            <p:cNvSpPr txBox="1"/>
            <p:nvPr/>
          </p:nvSpPr>
          <p:spPr>
            <a:xfrm>
              <a:off x="1082611" y="4819593"/>
              <a:ext cx="6355306" cy="1823575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10"/>
                </a:lnSpc>
              </a:pPr>
              <a:r>
                <a:rPr lang="en-US" b="1" dirty="0">
                  <a:solidFill>
                    <a:srgbClr val="FFFFFF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#한글날 맞이 영어 수업</a:t>
              </a:r>
            </a:p>
            <a:p>
              <a:pPr>
                <a:lnSpc>
                  <a:spcPts val="3610"/>
                </a:lnSpc>
              </a:pPr>
              <a:r>
                <a:rPr lang="en-US" b="1" dirty="0">
                  <a:solidFill>
                    <a:srgbClr val="FFFFFF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#외래어 음식 찾아 보기</a:t>
              </a:r>
            </a:p>
            <a:p>
              <a:pPr>
                <a:lnSpc>
                  <a:spcPts val="3610"/>
                </a:lnSpc>
              </a:pPr>
              <a:r>
                <a:rPr lang="en-US" b="1" dirty="0">
                  <a:solidFill>
                    <a:srgbClr val="FFFFFF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#What do you want?</a:t>
              </a:r>
            </a:p>
            <a:p>
              <a:pPr>
                <a:lnSpc>
                  <a:spcPts val="3610"/>
                </a:lnSpc>
              </a:pPr>
              <a:r>
                <a:rPr lang="en-US" b="1" dirty="0">
                  <a:solidFill>
                    <a:srgbClr val="FFFFFF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#I want some pizza.</a:t>
              </a:r>
            </a:p>
          </p:txBody>
        </p:sp>
        <p:pic>
          <p:nvPicPr>
            <p:cNvPr id="37" name="그림 36" descr="음식, 패스트푸드, 샌드위치, 햄버거이(가) 표시된 사진&#10;&#10;자동 생성된 설명">
              <a:extLst>
                <a:ext uri="{FF2B5EF4-FFF2-40B4-BE49-F238E27FC236}">
                  <a16:creationId xmlns:a16="http://schemas.microsoft.com/office/drawing/2014/main" id="{B5230BFD-1535-495D-7E34-B5191E22D0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17" t="22936" r="46868" b="47447"/>
            <a:stretch/>
          </p:blipFill>
          <p:spPr>
            <a:xfrm>
              <a:off x="428760" y="4804968"/>
              <a:ext cx="549987" cy="474691"/>
            </a:xfrm>
            <a:prstGeom prst="rect">
              <a:avLst/>
            </a:prstGeom>
            <a:grpFill/>
          </p:spPr>
        </p:pic>
        <p:pic>
          <p:nvPicPr>
            <p:cNvPr id="39" name="그림 38" descr="음식, 패스트푸드, 샌드위치, 햄버거이(가) 표시된 사진&#10;&#10;자동 생성된 설명">
              <a:extLst>
                <a:ext uri="{FF2B5EF4-FFF2-40B4-BE49-F238E27FC236}">
                  <a16:creationId xmlns:a16="http://schemas.microsoft.com/office/drawing/2014/main" id="{AC43FCFC-99EC-8F48-E977-8BC9165475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17" t="22936" r="46868" b="47447"/>
            <a:stretch/>
          </p:blipFill>
          <p:spPr>
            <a:xfrm>
              <a:off x="425935" y="5277368"/>
              <a:ext cx="549987" cy="474691"/>
            </a:xfrm>
            <a:prstGeom prst="rect">
              <a:avLst/>
            </a:prstGeom>
            <a:grpFill/>
          </p:spPr>
        </p:pic>
        <p:pic>
          <p:nvPicPr>
            <p:cNvPr id="40" name="그림 39" descr="음식, 패스트푸드, 샌드위치, 햄버거이(가) 표시된 사진&#10;&#10;자동 생성된 설명">
              <a:extLst>
                <a:ext uri="{FF2B5EF4-FFF2-40B4-BE49-F238E27FC236}">
                  <a16:creationId xmlns:a16="http://schemas.microsoft.com/office/drawing/2014/main" id="{8249AA9C-AB01-1A05-1775-351E1C0345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17" t="22936" r="46868" b="47447"/>
            <a:stretch/>
          </p:blipFill>
          <p:spPr>
            <a:xfrm>
              <a:off x="433223" y="5758019"/>
              <a:ext cx="549987" cy="474691"/>
            </a:xfrm>
            <a:prstGeom prst="rect">
              <a:avLst/>
            </a:prstGeom>
            <a:grpFill/>
          </p:spPr>
        </p:pic>
        <p:pic>
          <p:nvPicPr>
            <p:cNvPr id="41" name="그림 40" descr="음식, 패스트푸드, 샌드위치, 햄버거이(가) 표시된 사진&#10;&#10;자동 생성된 설명">
              <a:extLst>
                <a:ext uri="{FF2B5EF4-FFF2-40B4-BE49-F238E27FC236}">
                  <a16:creationId xmlns:a16="http://schemas.microsoft.com/office/drawing/2014/main" id="{AC1C8A23-4098-D27A-3928-7A0B8FEF36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17" t="22936" r="46868" b="47447"/>
            <a:stretch/>
          </p:blipFill>
          <p:spPr>
            <a:xfrm>
              <a:off x="425935" y="6223869"/>
              <a:ext cx="549987" cy="474691"/>
            </a:xfrm>
            <a:prstGeom prst="rect">
              <a:avLst/>
            </a:prstGeom>
            <a:grpFill/>
          </p:spPr>
        </p:pic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3259C58A-0728-F022-D41D-B502A8680BBF}"/>
              </a:ext>
            </a:extLst>
          </p:cNvPr>
          <p:cNvGrpSpPr/>
          <p:nvPr/>
        </p:nvGrpSpPr>
        <p:grpSpPr>
          <a:xfrm>
            <a:off x="654816" y="0"/>
            <a:ext cx="11679857" cy="6903480"/>
            <a:chOff x="654816" y="0"/>
            <a:chExt cx="11679857" cy="6903480"/>
          </a:xfrm>
        </p:grpSpPr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DA3BA0BB-59E1-F4B0-BF92-9C0545D99D5B}"/>
                </a:ext>
              </a:extLst>
            </p:cNvPr>
            <p:cNvGrpSpPr/>
            <p:nvPr/>
          </p:nvGrpSpPr>
          <p:grpSpPr>
            <a:xfrm>
              <a:off x="654816" y="0"/>
              <a:ext cx="11679857" cy="6858000"/>
              <a:chOff x="654816" y="1"/>
              <a:chExt cx="11679857" cy="6858000"/>
            </a:xfrm>
          </p:grpSpPr>
          <p:grpSp>
            <p:nvGrpSpPr>
              <p:cNvPr id="4" name="Group 4">
                <a:extLst>
                  <a:ext uri="{FF2B5EF4-FFF2-40B4-BE49-F238E27FC236}">
                    <a16:creationId xmlns:a16="http://schemas.microsoft.com/office/drawing/2014/main" id="{961255EA-EDF9-6361-359B-19658234F969}"/>
                  </a:ext>
                </a:extLst>
              </p:cNvPr>
              <p:cNvGrpSpPr/>
              <p:nvPr/>
            </p:nvGrpSpPr>
            <p:grpSpPr>
              <a:xfrm>
                <a:off x="7548664" y="1"/>
                <a:ext cx="4786009" cy="6858000"/>
                <a:chOff x="0" y="0"/>
                <a:chExt cx="1952728" cy="2709333"/>
              </a:xfrm>
            </p:grpSpPr>
            <p:sp>
              <p:nvSpPr>
                <p:cNvPr id="5" name="Freeform 5">
                  <a:extLst>
                    <a:ext uri="{FF2B5EF4-FFF2-40B4-BE49-F238E27FC236}">
                      <a16:creationId xmlns:a16="http://schemas.microsoft.com/office/drawing/2014/main" id="{B59602B5-F098-77FD-DF39-17CF105EFA7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952728" cy="27093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2728" h="2709333">
                      <a:moveTo>
                        <a:pt x="0" y="0"/>
                      </a:moveTo>
                      <a:lnTo>
                        <a:pt x="1952728" y="0"/>
                      </a:lnTo>
                      <a:lnTo>
                        <a:pt x="1952728" y="2709333"/>
                      </a:lnTo>
                      <a:lnTo>
                        <a:pt x="0" y="2709333"/>
                      </a:lnTo>
                      <a:close/>
                    </a:path>
                  </a:pathLst>
                </a:custGeom>
                <a:solidFill>
                  <a:srgbClr val="E62129"/>
                </a:solidFill>
              </p:spPr>
              <p:txBody>
                <a:bodyPr/>
                <a:lstStyle/>
                <a:p>
                  <a:endParaRPr lang="ko-KR" altLang="en-US" dirty="0"/>
                </a:p>
              </p:txBody>
            </p:sp>
            <p:sp>
              <p:nvSpPr>
                <p:cNvPr id="6" name="TextBox 6">
                  <a:extLst>
                    <a:ext uri="{FF2B5EF4-FFF2-40B4-BE49-F238E27FC236}">
                      <a16:creationId xmlns:a16="http://schemas.microsoft.com/office/drawing/2014/main" id="{6C5A2B98-AF92-C098-06F2-BEE4F34CB4D1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812800" cy="8509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  <a:spcBef>
                      <a:spcPct val="0"/>
                    </a:spcBef>
                  </a:pPr>
                  <a:endParaRPr dirty="0"/>
                </a:p>
              </p:txBody>
            </p:sp>
          </p:grpSp>
          <p:sp>
            <p:nvSpPr>
              <p:cNvPr id="7" name="TextBox 23">
                <a:extLst>
                  <a:ext uri="{FF2B5EF4-FFF2-40B4-BE49-F238E27FC236}">
                    <a16:creationId xmlns:a16="http://schemas.microsoft.com/office/drawing/2014/main" id="{C1EEA131-8062-08ED-B4A3-6F15D6D3D914}"/>
                  </a:ext>
                </a:extLst>
              </p:cNvPr>
              <p:cNvSpPr txBox="1"/>
              <p:nvPr/>
            </p:nvSpPr>
            <p:spPr>
              <a:xfrm>
                <a:off x="654816" y="414293"/>
                <a:ext cx="9901974" cy="83766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7205"/>
                  </a:lnSpc>
                </a:pPr>
                <a:r>
                  <a:rPr lang="en-US" sz="5400" dirty="0">
                    <a:solidFill>
                      <a:srgbClr val="F13B43"/>
                    </a:solidFill>
                    <a:latin typeface="Tahoma" panose="020B0604030504040204" pitchFamily="34" charset="0"/>
                    <a:ea typeface="Tahoma" panose="020B0604030504040204" pitchFamily="34" charset="0"/>
                  </a:rPr>
                  <a:t> </a:t>
                </a:r>
                <a:r>
                  <a:rPr lang="en-US" sz="5400" dirty="0">
                    <a:solidFill>
                      <a:srgbClr val="F13B43"/>
                    </a:solidFill>
                    <a:latin typeface="궁서체" panose="02030609000101010101" pitchFamily="17" charset="-127"/>
                    <a:ea typeface="궁서체" panose="02030609000101010101" pitchFamily="17" charset="-127"/>
                  </a:rPr>
                  <a:t>‘</a:t>
                </a:r>
                <a:r>
                  <a:rPr lang="en-US" sz="5400" dirty="0">
                    <a:solidFill>
                      <a:srgbClr val="F13B43"/>
                    </a:solidFill>
                    <a:latin typeface="나눔스퀘어 ExtraBold"/>
                    <a:ea typeface="HY헤드라인M" panose="02030600000101010101" pitchFamily="18" charset="-127"/>
                  </a:rPr>
                  <a:t>세종대왕 레스</a:t>
                </a:r>
                <a:r>
                  <a:rPr lang="ko-KR" altLang="en-US" sz="5400" dirty="0">
                    <a:solidFill>
                      <a:srgbClr val="F13B43"/>
                    </a:solidFill>
                    <a:latin typeface="나눔스퀘어 ExtraBold"/>
                    <a:ea typeface="HY헤드라인M" panose="02030600000101010101" pitchFamily="18" charset="-127"/>
                  </a:rPr>
                  <a:t>토랑</a:t>
                </a:r>
                <a:r>
                  <a:rPr lang="en-US" altLang="ko-KR" sz="5400" dirty="0">
                    <a:solidFill>
                      <a:srgbClr val="F13B43"/>
                    </a:solidFill>
                    <a:latin typeface="궁서체" panose="02030609000101010101" pitchFamily="17" charset="-127"/>
                    <a:ea typeface="궁서체" panose="02030609000101010101" pitchFamily="17" charset="-127"/>
                  </a:rPr>
                  <a:t>’</a:t>
                </a:r>
                <a:r>
                  <a:rPr lang="en-US" sz="5400" dirty="0">
                    <a:solidFill>
                      <a:srgbClr val="F13B43"/>
                    </a:solidFill>
                    <a:latin typeface="나눔스퀘어 ExtraBold"/>
                    <a:ea typeface="HY헤드라인M" panose="02030600000101010101" pitchFamily="18" charset="-127"/>
                  </a:rPr>
                  <a:t> </a:t>
                </a:r>
              </a:p>
            </p:txBody>
          </p:sp>
        </p:grp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39ECADB-DFC8-737C-03FC-25638BE02509}"/>
                </a:ext>
              </a:extLst>
            </p:cNvPr>
            <p:cNvSpPr/>
            <p:nvPr/>
          </p:nvSpPr>
          <p:spPr>
            <a:xfrm rot="20791660">
              <a:off x="10270350" y="2304294"/>
              <a:ext cx="855159" cy="884939"/>
            </a:xfrm>
            <a:custGeom>
              <a:avLst/>
              <a:gdLst/>
              <a:ahLst/>
              <a:cxnLst/>
              <a:rect l="l" t="t" r="r" b="b"/>
              <a:pathLst>
                <a:path w="1876085" h="2087439">
                  <a:moveTo>
                    <a:pt x="0" y="0"/>
                  </a:moveTo>
                  <a:lnTo>
                    <a:pt x="1876085" y="0"/>
                  </a:lnTo>
                  <a:lnTo>
                    <a:pt x="1876085" y="2087438"/>
                  </a:lnTo>
                  <a:lnTo>
                    <a:pt x="0" y="20874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ko-KR" altLang="en-US" dirty="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8D2F94D0-8DB3-2F55-787C-4506C7E64B10}"/>
                </a:ext>
              </a:extLst>
            </p:cNvPr>
            <p:cNvSpPr/>
            <p:nvPr/>
          </p:nvSpPr>
          <p:spPr>
            <a:xfrm rot="3111696" flipH="1" flipV="1">
              <a:off x="5609162" y="2442306"/>
              <a:ext cx="795338" cy="951498"/>
            </a:xfrm>
            <a:custGeom>
              <a:avLst/>
              <a:gdLst/>
              <a:ahLst/>
              <a:cxnLst/>
              <a:rect l="l" t="t" r="r" b="b"/>
              <a:pathLst>
                <a:path w="1876085" h="2087439">
                  <a:moveTo>
                    <a:pt x="1876085" y="2087438"/>
                  </a:moveTo>
                  <a:lnTo>
                    <a:pt x="0" y="2087438"/>
                  </a:lnTo>
                  <a:lnTo>
                    <a:pt x="0" y="0"/>
                  </a:lnTo>
                  <a:lnTo>
                    <a:pt x="1876085" y="0"/>
                  </a:lnTo>
                  <a:lnTo>
                    <a:pt x="1876085" y="2087438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ko-KR" altLang="en-US" dirty="0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0423A7FB-EE57-03C7-25DA-BCD9081A7CC5}"/>
                </a:ext>
              </a:extLst>
            </p:cNvPr>
            <p:cNvSpPr/>
            <p:nvPr/>
          </p:nvSpPr>
          <p:spPr>
            <a:xfrm>
              <a:off x="4779100" y="3276673"/>
              <a:ext cx="6863058" cy="3626807"/>
            </a:xfrm>
            <a:custGeom>
              <a:avLst/>
              <a:gdLst/>
              <a:ahLst/>
              <a:cxnLst/>
              <a:rect l="l" t="t" r="r" b="b"/>
              <a:pathLst>
                <a:path w="14979764" h="8519741">
                  <a:moveTo>
                    <a:pt x="0" y="0"/>
                  </a:moveTo>
                  <a:lnTo>
                    <a:pt x="14979764" y="0"/>
                  </a:lnTo>
                  <a:lnTo>
                    <a:pt x="14979764" y="8519741"/>
                  </a:lnTo>
                  <a:lnTo>
                    <a:pt x="0" y="85197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ko-KR" altLang="en-US" dirty="0"/>
            </a:p>
          </p:txBody>
        </p:sp>
        <p:sp>
          <p:nvSpPr>
            <p:cNvPr id="21" name="TextBox 14">
              <a:extLst>
                <a:ext uri="{FF2B5EF4-FFF2-40B4-BE49-F238E27FC236}">
                  <a16:creationId xmlns:a16="http://schemas.microsoft.com/office/drawing/2014/main" id="{33672AB5-BBE1-CDA7-5AB5-E0CC542704D1}"/>
                </a:ext>
              </a:extLst>
            </p:cNvPr>
            <p:cNvSpPr txBox="1"/>
            <p:nvPr/>
          </p:nvSpPr>
          <p:spPr>
            <a:xfrm>
              <a:off x="6599442" y="2665614"/>
              <a:ext cx="3231592" cy="15426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352"/>
                </a:lnSpc>
                <a:spcBef>
                  <a:spcPct val="0"/>
                </a:spcBef>
              </a:pPr>
              <a:r>
                <a:rPr lang="en-US" sz="5400" b="1" dirty="0">
                  <a:solidFill>
                    <a:srgbClr val="FFD501"/>
                  </a:solidFill>
                  <a:latin typeface="Century Gothic" panose="020B0502020202020204" pitchFamily="34" charset="0"/>
                </a:rPr>
                <a:t>KING</a:t>
              </a:r>
            </a:p>
          </p:txBody>
        </p:sp>
        <p:sp>
          <p:nvSpPr>
            <p:cNvPr id="22" name="TextBox 15">
              <a:extLst>
                <a:ext uri="{FF2B5EF4-FFF2-40B4-BE49-F238E27FC236}">
                  <a16:creationId xmlns:a16="http://schemas.microsoft.com/office/drawing/2014/main" id="{6CE200F7-8E61-DA29-FD3D-7502AD0A22A8}"/>
                </a:ext>
              </a:extLst>
            </p:cNvPr>
            <p:cNvSpPr txBox="1"/>
            <p:nvPr/>
          </p:nvSpPr>
          <p:spPr>
            <a:xfrm>
              <a:off x="6694102" y="3446507"/>
              <a:ext cx="3231592" cy="15779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4352"/>
                </a:lnSpc>
                <a:spcBef>
                  <a:spcPct val="0"/>
                </a:spcBef>
              </a:pPr>
              <a:r>
                <a:rPr lang="en-US" sz="5700" b="1" dirty="0">
                  <a:solidFill>
                    <a:srgbClr val="FFD501"/>
                  </a:solidFill>
                  <a:latin typeface="Century Gothic" panose="020B0502020202020204" pitchFamily="34" charset="0"/>
                </a:rPr>
                <a:t>SEJONG</a:t>
              </a:r>
            </a:p>
          </p:txBody>
        </p:sp>
        <p:sp>
          <p:nvSpPr>
            <p:cNvPr id="23" name="TextBox 16">
              <a:extLst>
                <a:ext uri="{FF2B5EF4-FFF2-40B4-BE49-F238E27FC236}">
                  <a16:creationId xmlns:a16="http://schemas.microsoft.com/office/drawing/2014/main" id="{879F7545-4DB5-98C7-F1B7-761A8FFA6D50}"/>
                </a:ext>
              </a:extLst>
            </p:cNvPr>
            <p:cNvSpPr txBox="1"/>
            <p:nvPr/>
          </p:nvSpPr>
          <p:spPr>
            <a:xfrm>
              <a:off x="6340396" y="4936790"/>
              <a:ext cx="3740466" cy="553998"/>
            </a:xfrm>
            <a:prstGeom prst="rect">
              <a:avLst/>
            </a:prstGeom>
            <a:solidFill>
              <a:srgbClr val="663300"/>
            </a:solidFill>
          </p:spPr>
          <p:txBody>
            <a:bodyPr lIns="0" tIns="0" rIns="0" bIns="0" rtlCol="0" anchor="t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3600" b="1" dirty="0">
                  <a:solidFill>
                    <a:srgbClr val="FFD501"/>
                  </a:solidFill>
                  <a:latin typeface="Century Gothic" panose="020B0502020202020204" pitchFamily="34" charset="0"/>
                </a:rPr>
                <a:t>RESTAURANT</a:t>
              </a:r>
            </a:p>
          </p:txBody>
        </p:sp>
      </p:grpSp>
      <p:sp>
        <p:nvSpPr>
          <p:cNvPr id="10" name="TextBox 23">
            <a:extLst>
              <a:ext uri="{FF2B5EF4-FFF2-40B4-BE49-F238E27FC236}">
                <a16:creationId xmlns:a16="http://schemas.microsoft.com/office/drawing/2014/main" id="{8A3D25DF-647D-A5C6-8FC8-6A584F01F417}"/>
              </a:ext>
            </a:extLst>
          </p:cNvPr>
          <p:cNvSpPr txBox="1"/>
          <p:nvPr/>
        </p:nvSpPr>
        <p:spPr>
          <a:xfrm>
            <a:off x="5837301" y="1148552"/>
            <a:ext cx="4719489" cy="837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205"/>
              </a:lnSpc>
            </a:pPr>
            <a:r>
              <a:rPr lang="en-US" sz="5400" dirty="0">
                <a:solidFill>
                  <a:srgbClr val="F13B4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ko-KR" altLang="en-US" sz="5400" dirty="0">
                <a:solidFill>
                  <a:srgbClr val="F13B43"/>
                </a:solidFill>
                <a:latin typeface="나눔스퀘어 ExtraBold"/>
                <a:ea typeface="HY헤드라인M" panose="02030600000101010101" pitchFamily="18" charset="-127"/>
              </a:rPr>
              <a:t>음식 </a:t>
            </a:r>
            <a:r>
              <a:rPr lang="ko-KR" altLang="en-US" sz="5400" dirty="0">
                <a:solidFill>
                  <a:schemeClr val="bg1"/>
                </a:solidFill>
                <a:latin typeface="나눔스퀘어 ExtraBold"/>
                <a:ea typeface="HY헤드라인M" panose="02030600000101010101" pitchFamily="18" charset="-127"/>
              </a:rPr>
              <a:t>주문하기</a:t>
            </a:r>
            <a:r>
              <a:rPr lang="en-US" sz="5400" dirty="0">
                <a:solidFill>
                  <a:srgbClr val="F13B43"/>
                </a:solidFill>
                <a:latin typeface="나눔스퀘어 ExtraBold"/>
                <a:ea typeface="HY헤드라인M" panose="02030600000101010101" pitchFamily="18" charset="-127"/>
              </a:rPr>
              <a:t> </a:t>
            </a:r>
          </a:p>
        </p:txBody>
      </p:sp>
      <p:sp>
        <p:nvSpPr>
          <p:cNvPr id="12" name="TextBox 23">
            <a:extLst>
              <a:ext uri="{FF2B5EF4-FFF2-40B4-BE49-F238E27FC236}">
                <a16:creationId xmlns:a16="http://schemas.microsoft.com/office/drawing/2014/main" id="{C42BD134-BA4D-376C-E21F-CF3F140C7417}"/>
              </a:ext>
            </a:extLst>
          </p:cNvPr>
          <p:cNvSpPr txBox="1"/>
          <p:nvPr/>
        </p:nvSpPr>
        <p:spPr>
          <a:xfrm>
            <a:off x="7690079" y="368811"/>
            <a:ext cx="2612106" cy="837665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ts val="7205"/>
              </a:lnSpc>
            </a:pPr>
            <a:r>
              <a:rPr lang="ko-KR" altLang="en-US" sz="4300" dirty="0">
                <a:solidFill>
                  <a:schemeClr val="bg1"/>
                </a:solidFill>
                <a:latin typeface="나눔스퀘어 ExtraBold"/>
                <a:ea typeface="HY헤드라인M" panose="02030600000101010101" pitchFamily="18" charset="-127"/>
              </a:rPr>
              <a:t>에서</a:t>
            </a:r>
            <a:r>
              <a:rPr lang="en-US" sz="4300" dirty="0">
                <a:solidFill>
                  <a:srgbClr val="F13B43"/>
                </a:solidFill>
                <a:latin typeface="나눔스퀘어 ExtraBold"/>
                <a:ea typeface="HY헤드라인M" panose="02030600000101010101" pitchFamily="18" charset="-127"/>
              </a:rPr>
              <a:t> 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1B0D6826-0B00-F431-6C66-7BC7D37C38A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06"/>
          <a:stretch/>
        </p:blipFill>
        <p:spPr>
          <a:xfrm>
            <a:off x="182563" y="197155"/>
            <a:ext cx="800647" cy="27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85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5">
            <a:extLst>
              <a:ext uri="{FF2B5EF4-FFF2-40B4-BE49-F238E27FC236}">
                <a16:creationId xmlns:a16="http://schemas.microsoft.com/office/drawing/2014/main" id="{5B7F2303-D4CA-73E0-EAA7-0430DDBC98E9}"/>
              </a:ext>
            </a:extLst>
          </p:cNvPr>
          <p:cNvSpPr/>
          <p:nvPr/>
        </p:nvSpPr>
        <p:spPr>
          <a:xfrm>
            <a:off x="1" y="1391055"/>
            <a:ext cx="12192000" cy="5466945"/>
          </a:xfrm>
          <a:custGeom>
            <a:avLst/>
            <a:gdLst/>
            <a:ahLst/>
            <a:cxnLst/>
            <a:rect l="l" t="t" r="r" b="b"/>
            <a:pathLst>
              <a:path w="1952728" h="2709333">
                <a:moveTo>
                  <a:pt x="0" y="0"/>
                </a:moveTo>
                <a:lnTo>
                  <a:pt x="1952728" y="0"/>
                </a:lnTo>
                <a:lnTo>
                  <a:pt x="1952728" y="2709333"/>
                </a:lnTo>
                <a:lnTo>
                  <a:pt x="0" y="2709333"/>
                </a:lnTo>
                <a:close/>
              </a:path>
            </a:pathLst>
          </a:custGeom>
          <a:solidFill>
            <a:srgbClr val="E62129"/>
          </a:solidFill>
        </p:spPr>
        <p:txBody>
          <a:bodyPr/>
          <a:lstStyle/>
          <a:p>
            <a:endParaRPr lang="ko-KR" alt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69C36A-E6BD-34D7-6754-03BFF11F5949}"/>
              </a:ext>
            </a:extLst>
          </p:cNvPr>
          <p:cNvSpPr txBox="1"/>
          <p:nvPr/>
        </p:nvSpPr>
        <p:spPr>
          <a:xfrm>
            <a:off x="1" y="381674"/>
            <a:ext cx="121919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5400" b="1" dirty="0">
                <a:solidFill>
                  <a:srgbClr val="C0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Guessing</a:t>
            </a:r>
            <a:r>
              <a:rPr lang="ko-KR" altLang="en-US" sz="5400" b="1" dirty="0">
                <a:solidFill>
                  <a:srgbClr val="C0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en-US" altLang="ko-KR" sz="5400" b="1" dirty="0">
                <a:solidFill>
                  <a:srgbClr val="C0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Time</a:t>
            </a:r>
            <a:endParaRPr lang="ko-KR" altLang="en-US" sz="5400" b="1" dirty="0">
              <a:solidFill>
                <a:srgbClr val="C0000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5E74853C-0E98-38DD-32AA-15354B176E1E}"/>
              </a:ext>
            </a:extLst>
          </p:cNvPr>
          <p:cNvGrpSpPr/>
          <p:nvPr/>
        </p:nvGrpSpPr>
        <p:grpSpPr>
          <a:xfrm>
            <a:off x="336290" y="342278"/>
            <a:ext cx="1660579" cy="496215"/>
            <a:chOff x="1497134" y="1036821"/>
            <a:chExt cx="1557029" cy="534683"/>
          </a:xfrm>
        </p:grpSpPr>
        <p:sp>
          <p:nvSpPr>
            <p:cNvPr id="23" name="직사각형 11">
              <a:extLst>
                <a:ext uri="{FF2B5EF4-FFF2-40B4-BE49-F238E27FC236}">
                  <a16:creationId xmlns:a16="http://schemas.microsoft.com/office/drawing/2014/main" id="{2145686C-E1AE-A763-1063-BAC66C516655}"/>
                </a:ext>
              </a:extLst>
            </p:cNvPr>
            <p:cNvSpPr/>
            <p:nvPr/>
          </p:nvSpPr>
          <p:spPr>
            <a:xfrm>
              <a:off x="1497134" y="1036821"/>
              <a:ext cx="1557029" cy="534683"/>
            </a:xfrm>
            <a:custGeom>
              <a:avLst/>
              <a:gdLst>
                <a:gd name="connsiteX0" fmla="*/ 0 w 4894621"/>
                <a:gd name="connsiteY0" fmla="*/ 0 h 730193"/>
                <a:gd name="connsiteX1" fmla="*/ 4894621 w 4894621"/>
                <a:gd name="connsiteY1" fmla="*/ 0 h 730193"/>
                <a:gd name="connsiteX2" fmla="*/ 4894621 w 4894621"/>
                <a:gd name="connsiteY2" fmla="*/ 730193 h 730193"/>
                <a:gd name="connsiteX3" fmla="*/ 0 w 4894621"/>
                <a:gd name="connsiteY3" fmla="*/ 730193 h 730193"/>
                <a:gd name="connsiteX4" fmla="*/ 0 w 4894621"/>
                <a:gd name="connsiteY4" fmla="*/ 0 h 730193"/>
                <a:gd name="connsiteX0" fmla="*/ 0 w 4894621"/>
                <a:gd name="connsiteY0" fmla="*/ 0 h 730193"/>
                <a:gd name="connsiteX1" fmla="*/ 4894621 w 4894621"/>
                <a:gd name="connsiteY1" fmla="*/ 0 h 730193"/>
                <a:gd name="connsiteX2" fmla="*/ 4894621 w 4894621"/>
                <a:gd name="connsiteY2" fmla="*/ 730193 h 730193"/>
                <a:gd name="connsiteX3" fmla="*/ 0 w 4894621"/>
                <a:gd name="connsiteY3" fmla="*/ 730193 h 730193"/>
                <a:gd name="connsiteX4" fmla="*/ 0 w 4894621"/>
                <a:gd name="connsiteY4" fmla="*/ 0 h 730193"/>
                <a:gd name="connsiteX0" fmla="*/ 0 w 4894621"/>
                <a:gd name="connsiteY0" fmla="*/ 0 h 730193"/>
                <a:gd name="connsiteX1" fmla="*/ 4894621 w 4894621"/>
                <a:gd name="connsiteY1" fmla="*/ 0 h 730193"/>
                <a:gd name="connsiteX2" fmla="*/ 4894621 w 4894621"/>
                <a:gd name="connsiteY2" fmla="*/ 730193 h 730193"/>
                <a:gd name="connsiteX3" fmla="*/ 0 w 4894621"/>
                <a:gd name="connsiteY3" fmla="*/ 730193 h 730193"/>
                <a:gd name="connsiteX4" fmla="*/ 0 w 4894621"/>
                <a:gd name="connsiteY4" fmla="*/ 0 h 73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94621" h="730193">
                  <a:moveTo>
                    <a:pt x="0" y="0"/>
                  </a:moveTo>
                  <a:lnTo>
                    <a:pt x="4894621" y="0"/>
                  </a:lnTo>
                  <a:cubicBezTo>
                    <a:pt x="4132621" y="433898"/>
                    <a:pt x="4653321" y="480445"/>
                    <a:pt x="4894621" y="730193"/>
                  </a:cubicBezTo>
                  <a:lnTo>
                    <a:pt x="0" y="7301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 w="12700" cap="flat" cmpd="sng" algn="ctr">
              <a:noFill/>
              <a:prstDash val="solid"/>
              <a:miter/>
            </a:ln>
            <a:effectLst>
              <a:outerShdw blurRad="50800" dist="50800" dir="2700000" algn="tl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kumimoji="0" lang="ko-KR" altLang="en-US" sz="1800" b="1" i="0" u="none" strike="noStrike" kern="1200" cap="none" spc="0" normalizeH="0" baseline="0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4" name="TextBox 5">
              <a:extLst>
                <a:ext uri="{FF2B5EF4-FFF2-40B4-BE49-F238E27FC236}">
                  <a16:creationId xmlns:a16="http://schemas.microsoft.com/office/drawing/2014/main" id="{E9E7A748-0715-AF61-0732-9A4C6C962047}"/>
                </a:ext>
              </a:extLst>
            </p:cNvPr>
            <p:cNvSpPr txBox="1"/>
            <p:nvPr/>
          </p:nvSpPr>
          <p:spPr>
            <a:xfrm>
              <a:off x="1497134" y="1067077"/>
              <a:ext cx="1349335" cy="4974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kumimoji="0" lang="ko-KR" altLang="en-US" sz="2400" b="1" i="0" u="none" strike="noStrike" kern="1200" cap="none" spc="0" normalizeH="0" baseline="0" dirty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도입</a:t>
              </a:r>
              <a:endParaRPr kumimoji="0" lang="en-US" altLang="ko-KR" sz="2400" b="1" i="0" u="none" strike="noStrike" kern="1200" cap="none" spc="0" normalizeH="0" baseline="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431C6796-8115-6AFE-1BF7-818AA3A7313A}"/>
              </a:ext>
            </a:extLst>
          </p:cNvPr>
          <p:cNvGrpSpPr/>
          <p:nvPr/>
        </p:nvGrpSpPr>
        <p:grpSpPr>
          <a:xfrm>
            <a:off x="1396292" y="1950662"/>
            <a:ext cx="6098003" cy="2013626"/>
            <a:chOff x="1396292" y="1950662"/>
            <a:chExt cx="6098003" cy="2013626"/>
          </a:xfrm>
        </p:grpSpPr>
        <p:sp>
          <p:nvSpPr>
            <p:cNvPr id="30" name="사각형: 둥근 모서리 29">
              <a:extLst>
                <a:ext uri="{FF2B5EF4-FFF2-40B4-BE49-F238E27FC236}">
                  <a16:creationId xmlns:a16="http://schemas.microsoft.com/office/drawing/2014/main" id="{C772B44D-AF83-1D87-A48D-BF7673B4E87E}"/>
                </a:ext>
              </a:extLst>
            </p:cNvPr>
            <p:cNvSpPr/>
            <p:nvPr/>
          </p:nvSpPr>
          <p:spPr>
            <a:xfrm>
              <a:off x="1396292" y="1950662"/>
              <a:ext cx="5850814" cy="201362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3" name="TextBox 9">
              <a:extLst>
                <a:ext uri="{FF2B5EF4-FFF2-40B4-BE49-F238E27FC236}">
                  <a16:creationId xmlns:a16="http://schemas.microsoft.com/office/drawing/2014/main" id="{F686FC95-126F-B4E8-55A4-46EF60713DAE}"/>
                </a:ext>
              </a:extLst>
            </p:cNvPr>
            <p:cNvSpPr txBox="1"/>
            <p:nvPr/>
          </p:nvSpPr>
          <p:spPr>
            <a:xfrm>
              <a:off x="2942737" y="2264475"/>
              <a:ext cx="4551558" cy="55053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607"/>
                </a:lnSpc>
              </a:pPr>
              <a:r>
                <a:rPr lang="en-US" sz="2800" b="1" dirty="0">
                  <a:solidFill>
                    <a:srgbClr val="000000"/>
                  </a:solidFill>
                  <a:latin typeface="Arial Black" panose="020B0A04020102020204" pitchFamily="34" charset="0"/>
                  <a:ea typeface="+mj-ea"/>
                </a:rPr>
                <a:t>Guess who?</a:t>
              </a:r>
            </a:p>
          </p:txBody>
        </p:sp>
        <p:sp>
          <p:nvSpPr>
            <p:cNvPr id="34" name="TextBox 10">
              <a:extLst>
                <a:ext uri="{FF2B5EF4-FFF2-40B4-BE49-F238E27FC236}">
                  <a16:creationId xmlns:a16="http://schemas.microsoft.com/office/drawing/2014/main" id="{4950CD68-A43E-9A8B-5850-D789F62523CD}"/>
                </a:ext>
              </a:extLst>
            </p:cNvPr>
            <p:cNvSpPr txBox="1"/>
            <p:nvPr/>
          </p:nvSpPr>
          <p:spPr>
            <a:xfrm>
              <a:off x="2942738" y="2880756"/>
              <a:ext cx="4197366" cy="5312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364"/>
                </a:lnSpc>
              </a:pPr>
              <a:r>
                <a:rPr lang="en-US" sz="2800" b="1" dirty="0">
                  <a:solidFill>
                    <a:srgbClr val="D2401E"/>
                  </a:solidFill>
                  <a:latin typeface="Arial Black" panose="020B0A04020102020204" pitchFamily="34" charset="0"/>
                  <a:ea typeface="+mj-ea"/>
                </a:rPr>
                <a:t>Who made Hangeul?</a:t>
              </a:r>
            </a:p>
          </p:txBody>
        </p:sp>
      </p:grp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1C8B35C4-43C7-C9E9-7F66-394B2B767063}"/>
              </a:ext>
            </a:extLst>
          </p:cNvPr>
          <p:cNvGrpSpPr/>
          <p:nvPr/>
        </p:nvGrpSpPr>
        <p:grpSpPr>
          <a:xfrm>
            <a:off x="2633203" y="4418492"/>
            <a:ext cx="6315389" cy="2013626"/>
            <a:chOff x="2633203" y="4418492"/>
            <a:chExt cx="6315389" cy="2013626"/>
          </a:xfrm>
        </p:grpSpPr>
        <p:sp>
          <p:nvSpPr>
            <p:cNvPr id="37" name="사각형: 둥근 모서리 36">
              <a:extLst>
                <a:ext uri="{FF2B5EF4-FFF2-40B4-BE49-F238E27FC236}">
                  <a16:creationId xmlns:a16="http://schemas.microsoft.com/office/drawing/2014/main" id="{8B4729BE-FB87-01F7-2AE0-B0A5293F6DD4}"/>
                </a:ext>
              </a:extLst>
            </p:cNvPr>
            <p:cNvSpPr/>
            <p:nvPr/>
          </p:nvSpPr>
          <p:spPr>
            <a:xfrm>
              <a:off x="2633203" y="4418492"/>
              <a:ext cx="6315389" cy="201362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9" name="TextBox 9">
              <a:extLst>
                <a:ext uri="{FF2B5EF4-FFF2-40B4-BE49-F238E27FC236}">
                  <a16:creationId xmlns:a16="http://schemas.microsoft.com/office/drawing/2014/main" id="{30D909C8-BE73-F416-6B06-2B7281E5FC3A}"/>
                </a:ext>
              </a:extLst>
            </p:cNvPr>
            <p:cNvSpPr txBox="1"/>
            <p:nvPr/>
          </p:nvSpPr>
          <p:spPr>
            <a:xfrm>
              <a:off x="4018708" y="4615831"/>
              <a:ext cx="4354780" cy="5505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07"/>
                </a:lnSpc>
              </a:pPr>
              <a:r>
                <a:rPr lang="en-US" sz="2800" b="1" dirty="0">
                  <a:solidFill>
                    <a:srgbClr val="000000"/>
                  </a:solidFill>
                  <a:latin typeface="Arial Black" panose="020B0A04020102020204" pitchFamily="34" charset="0"/>
                  <a:ea typeface="+mj-ea"/>
                </a:rPr>
                <a:t>Guess what?</a:t>
              </a:r>
            </a:p>
          </p:txBody>
        </p:sp>
        <p:sp>
          <p:nvSpPr>
            <p:cNvPr id="40" name="TextBox 10">
              <a:extLst>
                <a:ext uri="{FF2B5EF4-FFF2-40B4-BE49-F238E27FC236}">
                  <a16:creationId xmlns:a16="http://schemas.microsoft.com/office/drawing/2014/main" id="{5F119221-8081-15E6-7E5E-947789F2845A}"/>
                </a:ext>
              </a:extLst>
            </p:cNvPr>
            <p:cNvSpPr txBox="1"/>
            <p:nvPr/>
          </p:nvSpPr>
          <p:spPr>
            <a:xfrm>
              <a:off x="4018708" y="5200127"/>
              <a:ext cx="4611932" cy="104644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ko-KR" altLang="en-US" sz="2400" b="1" dirty="0">
                  <a:solidFill>
                    <a:srgbClr val="D2401E"/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라디오</a:t>
              </a:r>
              <a:r>
                <a:rPr lang="en-US" altLang="ko-KR" sz="2400" b="1" dirty="0">
                  <a:solidFill>
                    <a:srgbClr val="D2401E"/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, </a:t>
              </a:r>
              <a:r>
                <a:rPr lang="ko-KR" altLang="en-US" sz="2400" b="1" dirty="0">
                  <a:solidFill>
                    <a:srgbClr val="D2401E"/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케이크</a:t>
              </a:r>
              <a:r>
                <a:rPr lang="en-US" altLang="ko-KR" sz="2400" b="1" dirty="0">
                  <a:solidFill>
                    <a:srgbClr val="D2401E"/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, </a:t>
              </a:r>
              <a:r>
                <a:rPr lang="ko-KR" altLang="en-US" sz="2400" b="1" dirty="0">
                  <a:solidFill>
                    <a:srgbClr val="D2401E"/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피자처럼 </a:t>
              </a:r>
              <a:endParaRPr lang="en-US" altLang="ko-KR" sz="2400" b="1" dirty="0">
                <a:solidFill>
                  <a:srgbClr val="D240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endParaRPr>
            </a:p>
            <a:p>
              <a:r>
                <a:rPr lang="ko-KR" altLang="en-US" sz="2400" b="1" dirty="0">
                  <a:solidFill>
                    <a:srgbClr val="D2401E"/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외국에서 들어온 말은</a:t>
              </a:r>
              <a:r>
                <a:rPr lang="en-US" altLang="ko-KR" sz="2400" b="1" dirty="0">
                  <a:solidFill>
                    <a:srgbClr val="D2401E"/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?</a:t>
              </a:r>
              <a:r>
                <a:rPr lang="ko-KR" altLang="en-US" sz="2400" b="1" dirty="0">
                  <a:solidFill>
                    <a:srgbClr val="D2401E"/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 </a:t>
              </a:r>
              <a:endParaRPr lang="en-US" altLang="ko-KR" sz="2400" b="1" dirty="0">
                <a:solidFill>
                  <a:srgbClr val="D240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endParaRPr>
            </a:p>
            <a:p>
              <a:r>
                <a:rPr lang="en-US" altLang="ko-KR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(</a:t>
              </a:r>
              <a:r>
                <a:rPr lang="ko-KR" altLang="en-US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우리말로 답하세요</a:t>
              </a:r>
              <a:r>
                <a:rPr lang="en-US" altLang="ko-KR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)</a:t>
              </a:r>
              <a:endPara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</p:grpSp>
      <p:pic>
        <p:nvPicPr>
          <p:cNvPr id="47" name="그림 46" descr="노랑, 번호이(가) 표시된 사진&#10;&#10;자동 생성된 설명">
            <a:extLst>
              <a:ext uri="{FF2B5EF4-FFF2-40B4-BE49-F238E27FC236}">
                <a16:creationId xmlns:a16="http://schemas.microsoft.com/office/drawing/2014/main" id="{C7FC2C56-BC1F-C4EA-1E64-091A50C200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994" y="1750010"/>
            <a:ext cx="2614295" cy="2494831"/>
          </a:xfrm>
          <a:prstGeom prst="rect">
            <a:avLst/>
          </a:prstGeom>
        </p:spPr>
      </p:pic>
      <p:pic>
        <p:nvPicPr>
          <p:cNvPr id="48" name="그림 47" descr="노랑, 번호이(가) 표시된 사진&#10;&#10;자동 생성된 설명">
            <a:extLst>
              <a:ext uri="{FF2B5EF4-FFF2-40B4-BE49-F238E27FC236}">
                <a16:creationId xmlns:a16="http://schemas.microsoft.com/office/drawing/2014/main" id="{230FCCBF-DF6E-B18F-92B8-D9A64A525F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776" y="4177889"/>
            <a:ext cx="2614295" cy="2494831"/>
          </a:xfrm>
          <a:prstGeom prst="rect">
            <a:avLst/>
          </a:prstGeom>
        </p:spPr>
      </p:pic>
      <p:sp>
        <p:nvSpPr>
          <p:cNvPr id="49" name="직사각형 48">
            <a:extLst>
              <a:ext uri="{FF2B5EF4-FFF2-40B4-BE49-F238E27FC236}">
                <a16:creationId xmlns:a16="http://schemas.microsoft.com/office/drawing/2014/main" id="{1046F179-CA38-B499-CE35-5D11BABA2489}"/>
              </a:ext>
            </a:extLst>
          </p:cNvPr>
          <p:cNvSpPr/>
          <p:nvPr/>
        </p:nvSpPr>
        <p:spPr>
          <a:xfrm>
            <a:off x="7232472" y="1989933"/>
            <a:ext cx="2045337" cy="2002676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>
                <a:solidFill>
                  <a:schemeClr val="tx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세종대왕</a:t>
            </a:r>
          </a:p>
        </p:txBody>
      </p: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DFD0BE14-8F58-D17A-C3CA-E6A411AFB90A}"/>
              </a:ext>
            </a:extLst>
          </p:cNvPr>
          <p:cNvSpPr/>
          <p:nvPr/>
        </p:nvSpPr>
        <p:spPr>
          <a:xfrm>
            <a:off x="8850254" y="4399122"/>
            <a:ext cx="2045337" cy="2002676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>
                <a:solidFill>
                  <a:schemeClr val="tx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외래어</a:t>
            </a:r>
            <a:endParaRPr lang="en-US" altLang="ko-KR" sz="2800" b="1" dirty="0">
              <a:solidFill>
                <a:schemeClr val="tx1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/>
            <a:r>
              <a:rPr lang="en-US" altLang="ko-KR" sz="2500" b="1" dirty="0">
                <a:solidFill>
                  <a:schemeClr val="tx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(loanword)</a:t>
            </a:r>
            <a:endParaRPr lang="ko-KR" altLang="en-US" sz="2500" b="1" dirty="0">
              <a:solidFill>
                <a:schemeClr val="tx1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120810A-1A79-9A0D-96D5-8EE53B877F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65" y="1715207"/>
            <a:ext cx="2486372" cy="2322131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1A20FD16-6B4E-448C-4D8B-DE3988827A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75" y="4124527"/>
            <a:ext cx="2614295" cy="232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71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그룹 12">
            <a:extLst>
              <a:ext uri="{FF2B5EF4-FFF2-40B4-BE49-F238E27FC236}">
                <a16:creationId xmlns:a16="http://schemas.microsoft.com/office/drawing/2014/main" id="{525FECAF-F283-1157-2D72-40A65B1E806A}"/>
              </a:ext>
            </a:extLst>
          </p:cNvPr>
          <p:cNvGrpSpPr/>
          <p:nvPr/>
        </p:nvGrpSpPr>
        <p:grpSpPr>
          <a:xfrm>
            <a:off x="336291" y="1144943"/>
            <a:ext cx="8567813" cy="1330718"/>
            <a:chOff x="614060" y="887808"/>
            <a:chExt cx="8567813" cy="1330718"/>
          </a:xfrm>
        </p:grpSpPr>
        <p:sp>
          <p:nvSpPr>
            <p:cNvPr id="6" name="TextBox 16">
              <a:extLst>
                <a:ext uri="{FF2B5EF4-FFF2-40B4-BE49-F238E27FC236}">
                  <a16:creationId xmlns:a16="http://schemas.microsoft.com/office/drawing/2014/main" id="{3EDB123D-1324-EE06-A7C4-1BCFEE49DD23}"/>
                </a:ext>
              </a:extLst>
            </p:cNvPr>
            <p:cNvSpPr txBox="1"/>
            <p:nvPr/>
          </p:nvSpPr>
          <p:spPr>
            <a:xfrm>
              <a:off x="614060" y="1106747"/>
              <a:ext cx="8567813" cy="11117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164"/>
                </a:lnSpc>
                <a:spcBef>
                  <a:spcPct val="0"/>
                </a:spcBef>
              </a:pPr>
              <a:r>
                <a:rPr lang="en-US" sz="4800" b="1" dirty="0">
                  <a:solidFill>
                    <a:srgbClr val="66340E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세종대왕 레스토랑</a:t>
              </a:r>
            </a:p>
          </p:txBody>
        </p:sp>
        <p:sp>
          <p:nvSpPr>
            <p:cNvPr id="7" name="TextBox 17">
              <a:extLst>
                <a:ext uri="{FF2B5EF4-FFF2-40B4-BE49-F238E27FC236}">
                  <a16:creationId xmlns:a16="http://schemas.microsoft.com/office/drawing/2014/main" id="{5D43D586-CB44-D839-3DC1-AD5CE1507D82}"/>
                </a:ext>
              </a:extLst>
            </p:cNvPr>
            <p:cNvSpPr txBox="1"/>
            <p:nvPr/>
          </p:nvSpPr>
          <p:spPr>
            <a:xfrm>
              <a:off x="721064" y="887808"/>
              <a:ext cx="1553575" cy="4549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56"/>
                </a:lnSpc>
              </a:pPr>
              <a:r>
                <a:rPr lang="en-US" sz="2400" b="1" dirty="0">
                  <a:solidFill>
                    <a:srgbClr val="E62129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ABOUT </a:t>
              </a:r>
            </a:p>
          </p:txBody>
        </p:sp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3BD5144C-0A5C-5DC1-8C8D-25CA711719E8}"/>
              </a:ext>
            </a:extLst>
          </p:cNvPr>
          <p:cNvGrpSpPr/>
          <p:nvPr/>
        </p:nvGrpSpPr>
        <p:grpSpPr>
          <a:xfrm>
            <a:off x="0" y="2782111"/>
            <a:ext cx="12192000" cy="4075890"/>
            <a:chOff x="0" y="2782111"/>
            <a:chExt cx="12192000" cy="4075890"/>
          </a:xfrm>
        </p:grpSpPr>
        <p:grpSp>
          <p:nvGrpSpPr>
            <p:cNvPr id="4" name="Group 2">
              <a:extLst>
                <a:ext uri="{FF2B5EF4-FFF2-40B4-BE49-F238E27FC236}">
                  <a16:creationId xmlns:a16="http://schemas.microsoft.com/office/drawing/2014/main" id="{38C3A951-08A9-CB7A-F80C-70B445C5FAC7}"/>
                </a:ext>
              </a:extLst>
            </p:cNvPr>
            <p:cNvGrpSpPr/>
            <p:nvPr/>
          </p:nvGrpSpPr>
          <p:grpSpPr>
            <a:xfrm>
              <a:off x="0" y="2782111"/>
              <a:ext cx="12192000" cy="4075890"/>
              <a:chOff x="0" y="0"/>
              <a:chExt cx="6674770" cy="1714870"/>
            </a:xfrm>
          </p:grpSpPr>
          <p:sp>
            <p:nvSpPr>
              <p:cNvPr id="5" name="Freeform 3">
                <a:extLst>
                  <a:ext uri="{FF2B5EF4-FFF2-40B4-BE49-F238E27FC236}">
                    <a16:creationId xmlns:a16="http://schemas.microsoft.com/office/drawing/2014/main" id="{0F6FD27F-AF87-2211-FFD3-234BB8D61C3E}"/>
                  </a:ext>
                </a:extLst>
              </p:cNvPr>
              <p:cNvSpPr/>
              <p:nvPr/>
            </p:nvSpPr>
            <p:spPr>
              <a:xfrm>
                <a:off x="0" y="0"/>
                <a:ext cx="6674769" cy="1714870"/>
              </a:xfrm>
              <a:custGeom>
                <a:avLst/>
                <a:gdLst/>
                <a:ahLst/>
                <a:cxnLst/>
                <a:rect l="l" t="t" r="r" b="b"/>
                <a:pathLst>
                  <a:path w="6674769" h="1714870">
                    <a:moveTo>
                      <a:pt x="0" y="0"/>
                    </a:moveTo>
                    <a:lnTo>
                      <a:pt x="6674769" y="0"/>
                    </a:lnTo>
                    <a:lnTo>
                      <a:pt x="6674769" y="1714870"/>
                    </a:lnTo>
                    <a:lnTo>
                      <a:pt x="0" y="1714870"/>
                    </a:lnTo>
                    <a:close/>
                  </a:path>
                </a:pathLst>
              </a:custGeom>
              <a:solidFill>
                <a:srgbClr val="E62129"/>
              </a:solidFill>
            </p:spPr>
            <p:txBody>
              <a:bodyPr/>
              <a:lstStyle/>
              <a:p>
                <a:endParaRPr lang="ko-KR" altLang="en-US" dirty="0"/>
              </a:p>
            </p:txBody>
          </p:sp>
        </p:grpSp>
        <p:sp>
          <p:nvSpPr>
            <p:cNvPr id="8" name="TextBox 18">
              <a:extLst>
                <a:ext uri="{FF2B5EF4-FFF2-40B4-BE49-F238E27FC236}">
                  <a16:creationId xmlns:a16="http://schemas.microsoft.com/office/drawing/2014/main" id="{90B78310-8EA3-FEAF-4AE3-29B579C9055D}"/>
                </a:ext>
              </a:extLst>
            </p:cNvPr>
            <p:cNvSpPr txBox="1"/>
            <p:nvPr/>
          </p:nvSpPr>
          <p:spPr>
            <a:xfrm>
              <a:off x="231070" y="3365191"/>
              <a:ext cx="6866512" cy="207749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b="1" dirty="0">
                  <a:solidFill>
                    <a:schemeClr val="bg1"/>
                  </a:solidFill>
                  <a:latin typeface="Calibri (본문)"/>
                </a:rPr>
                <a:t>10월 9일은 한글날이에요. </a:t>
              </a:r>
            </a:p>
            <a:p>
              <a:pPr>
                <a:lnSpc>
                  <a:spcPct val="150000"/>
                </a:lnSpc>
              </a:pPr>
              <a:r>
                <a:rPr lang="en-US" b="1" dirty="0">
                  <a:solidFill>
                    <a:schemeClr val="bg1"/>
                  </a:solidFill>
                  <a:latin typeface="Calibri (본문)"/>
                  <a:ea typeface="YD파랑새"/>
                </a:rPr>
                <a:t>한글날을 맞</a:t>
              </a:r>
              <a:r>
                <a:rPr lang="ko-KR" altLang="en-US" b="1" dirty="0">
                  <a:solidFill>
                    <a:schemeClr val="bg1"/>
                  </a:solidFill>
                  <a:latin typeface="Calibri (본문)"/>
                  <a:ea typeface="YD파랑새"/>
                </a:rPr>
                <a:t>이해</a:t>
              </a:r>
              <a:r>
                <a:rPr lang="en-US" b="1" dirty="0">
                  <a:solidFill>
                    <a:schemeClr val="bg1"/>
                  </a:solidFill>
                  <a:latin typeface="Calibri (본문)"/>
                  <a:ea typeface="YD파랑새"/>
                </a:rPr>
                <a:t> ‘세종대왕 레스토랑’을 열었습니다. </a:t>
              </a:r>
            </a:p>
            <a:p>
              <a:pPr>
                <a:lnSpc>
                  <a:spcPct val="150000"/>
                </a:lnSpc>
              </a:pPr>
              <a:r>
                <a:rPr lang="en-US" b="1" dirty="0">
                  <a:solidFill>
                    <a:schemeClr val="bg1"/>
                  </a:solidFill>
                  <a:latin typeface="Calibri (본문)"/>
                  <a:ea typeface="YD파랑새"/>
                </a:rPr>
                <a:t>우리가 맛있게 먹는 음식 이름 중 </a:t>
              </a:r>
              <a:r>
                <a:rPr lang="en-US" b="1" dirty="0">
                  <a:solidFill>
                    <a:srgbClr val="FFFF00"/>
                  </a:solidFill>
                  <a:latin typeface="Calibri (본문)"/>
                  <a:ea typeface="YD파랑새"/>
                </a:rPr>
                <a:t>외래어</a:t>
              </a:r>
              <a:r>
                <a:rPr lang="en-US" b="1" dirty="0">
                  <a:solidFill>
                    <a:schemeClr val="bg1"/>
                  </a:solidFill>
                  <a:latin typeface="Calibri (본문)"/>
                  <a:ea typeface="YD파랑새"/>
                </a:rPr>
                <a:t>가 많답니다. </a:t>
              </a:r>
            </a:p>
            <a:p>
              <a:pPr>
                <a:lnSpc>
                  <a:spcPct val="150000"/>
                </a:lnSpc>
              </a:pPr>
              <a:r>
                <a:rPr lang="en-US" b="1" dirty="0">
                  <a:solidFill>
                    <a:schemeClr val="bg1"/>
                  </a:solidFill>
                  <a:latin typeface="Calibri (본문)"/>
                  <a:ea typeface="YD파랑새"/>
                </a:rPr>
                <a:t>오늘은 그 외래어를 </a:t>
              </a:r>
              <a:r>
                <a:rPr lang="ko-KR" altLang="en-US" b="1" dirty="0">
                  <a:solidFill>
                    <a:schemeClr val="bg1"/>
                  </a:solidFill>
                  <a:latin typeface="Calibri (본문)"/>
                  <a:ea typeface="YD파랑새"/>
                </a:rPr>
                <a:t>활용해서 </a:t>
              </a:r>
              <a:r>
                <a:rPr lang="en-US" b="1" dirty="0">
                  <a:solidFill>
                    <a:schemeClr val="bg1"/>
                  </a:solidFill>
                  <a:latin typeface="Calibri (본문)"/>
                  <a:ea typeface="YD파랑새"/>
                </a:rPr>
                <a:t> </a:t>
              </a:r>
            </a:p>
            <a:p>
              <a:pPr>
                <a:lnSpc>
                  <a:spcPct val="150000"/>
                </a:lnSpc>
              </a:pPr>
              <a:r>
                <a:rPr lang="en-US" b="1" dirty="0">
                  <a:solidFill>
                    <a:schemeClr val="bg1"/>
                  </a:solidFill>
                  <a:latin typeface="Calibri (본문)"/>
                  <a:ea typeface="YD파랑새"/>
                </a:rPr>
                <a:t>자신이 </a:t>
              </a:r>
              <a:r>
                <a:rPr lang="en-US" b="1" dirty="0">
                  <a:solidFill>
                    <a:srgbClr val="FFFF00"/>
                  </a:solidFill>
                  <a:latin typeface="Calibri (본문)"/>
                  <a:ea typeface="YD파랑새"/>
                </a:rPr>
                <a:t>원하는 </a:t>
              </a:r>
              <a:r>
                <a:rPr lang="ko-KR" altLang="en-US" b="1" dirty="0">
                  <a:solidFill>
                    <a:srgbClr val="FFFF00"/>
                  </a:solidFill>
                  <a:latin typeface="Calibri (본문)"/>
                  <a:ea typeface="YD파랑새"/>
                </a:rPr>
                <a:t>음식</a:t>
              </a:r>
              <a:r>
                <a:rPr lang="en-US" b="1" dirty="0">
                  <a:solidFill>
                    <a:srgbClr val="FFFF00"/>
                  </a:solidFill>
                  <a:latin typeface="Calibri (본문)"/>
                  <a:ea typeface="YD파랑새"/>
                </a:rPr>
                <a:t>을 </a:t>
              </a:r>
              <a:r>
                <a:rPr lang="ko-KR" altLang="en-US" b="1" dirty="0">
                  <a:solidFill>
                    <a:srgbClr val="FFFF00"/>
                  </a:solidFill>
                  <a:latin typeface="Calibri (본문)"/>
                  <a:ea typeface="YD파랑새"/>
                </a:rPr>
                <a:t>주문하고</a:t>
              </a:r>
              <a:r>
                <a:rPr lang="en-US" b="1" dirty="0">
                  <a:solidFill>
                    <a:srgbClr val="FFFF00"/>
                  </a:solidFill>
                  <a:latin typeface="Calibri (본문)"/>
                  <a:ea typeface="YD파랑새"/>
                </a:rPr>
                <a:t> </a:t>
              </a:r>
              <a:r>
                <a:rPr lang="ko-KR" altLang="en-US" b="1" dirty="0" err="1">
                  <a:solidFill>
                    <a:srgbClr val="FFFF00"/>
                  </a:solidFill>
                  <a:latin typeface="Calibri (본문)"/>
                  <a:ea typeface="YD파랑새"/>
                </a:rPr>
                <a:t>주문받는</a:t>
              </a:r>
              <a:r>
                <a:rPr lang="en-US" b="1" dirty="0">
                  <a:solidFill>
                    <a:srgbClr val="FFFF00"/>
                  </a:solidFill>
                  <a:latin typeface="Calibri (본문)"/>
                  <a:ea typeface="YD파랑새"/>
                </a:rPr>
                <a:t> 활동</a:t>
              </a:r>
              <a:r>
                <a:rPr lang="en-US" b="1" dirty="0">
                  <a:solidFill>
                    <a:schemeClr val="bg1"/>
                  </a:solidFill>
                  <a:latin typeface="Calibri (본문)"/>
                  <a:ea typeface="YD파랑새"/>
                </a:rPr>
                <a:t>을 해 봅시다.</a:t>
              </a:r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BA7C099E-25B6-C1D6-7D08-62205BCA5B3E}"/>
              </a:ext>
            </a:extLst>
          </p:cNvPr>
          <p:cNvGrpSpPr/>
          <p:nvPr/>
        </p:nvGrpSpPr>
        <p:grpSpPr>
          <a:xfrm>
            <a:off x="336290" y="342279"/>
            <a:ext cx="1660579" cy="499793"/>
            <a:chOff x="1497134" y="1036821"/>
            <a:chExt cx="1557029" cy="538538"/>
          </a:xfrm>
        </p:grpSpPr>
        <p:sp>
          <p:nvSpPr>
            <p:cNvPr id="11" name="직사각형 11">
              <a:extLst>
                <a:ext uri="{FF2B5EF4-FFF2-40B4-BE49-F238E27FC236}">
                  <a16:creationId xmlns:a16="http://schemas.microsoft.com/office/drawing/2014/main" id="{EF265E14-5D04-48EF-E099-E3EF0329CE19}"/>
                </a:ext>
              </a:extLst>
            </p:cNvPr>
            <p:cNvSpPr/>
            <p:nvPr/>
          </p:nvSpPr>
          <p:spPr>
            <a:xfrm>
              <a:off x="1497134" y="1036821"/>
              <a:ext cx="1557029" cy="534683"/>
            </a:xfrm>
            <a:custGeom>
              <a:avLst/>
              <a:gdLst>
                <a:gd name="connsiteX0" fmla="*/ 0 w 4894621"/>
                <a:gd name="connsiteY0" fmla="*/ 0 h 730193"/>
                <a:gd name="connsiteX1" fmla="*/ 4894621 w 4894621"/>
                <a:gd name="connsiteY1" fmla="*/ 0 h 730193"/>
                <a:gd name="connsiteX2" fmla="*/ 4894621 w 4894621"/>
                <a:gd name="connsiteY2" fmla="*/ 730193 h 730193"/>
                <a:gd name="connsiteX3" fmla="*/ 0 w 4894621"/>
                <a:gd name="connsiteY3" fmla="*/ 730193 h 730193"/>
                <a:gd name="connsiteX4" fmla="*/ 0 w 4894621"/>
                <a:gd name="connsiteY4" fmla="*/ 0 h 730193"/>
                <a:gd name="connsiteX0" fmla="*/ 0 w 4894621"/>
                <a:gd name="connsiteY0" fmla="*/ 0 h 730193"/>
                <a:gd name="connsiteX1" fmla="*/ 4894621 w 4894621"/>
                <a:gd name="connsiteY1" fmla="*/ 0 h 730193"/>
                <a:gd name="connsiteX2" fmla="*/ 4894621 w 4894621"/>
                <a:gd name="connsiteY2" fmla="*/ 730193 h 730193"/>
                <a:gd name="connsiteX3" fmla="*/ 0 w 4894621"/>
                <a:gd name="connsiteY3" fmla="*/ 730193 h 730193"/>
                <a:gd name="connsiteX4" fmla="*/ 0 w 4894621"/>
                <a:gd name="connsiteY4" fmla="*/ 0 h 730193"/>
                <a:gd name="connsiteX0" fmla="*/ 0 w 4894621"/>
                <a:gd name="connsiteY0" fmla="*/ 0 h 730193"/>
                <a:gd name="connsiteX1" fmla="*/ 4894621 w 4894621"/>
                <a:gd name="connsiteY1" fmla="*/ 0 h 730193"/>
                <a:gd name="connsiteX2" fmla="*/ 4894621 w 4894621"/>
                <a:gd name="connsiteY2" fmla="*/ 730193 h 730193"/>
                <a:gd name="connsiteX3" fmla="*/ 0 w 4894621"/>
                <a:gd name="connsiteY3" fmla="*/ 730193 h 730193"/>
                <a:gd name="connsiteX4" fmla="*/ 0 w 4894621"/>
                <a:gd name="connsiteY4" fmla="*/ 0 h 73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94621" h="730193">
                  <a:moveTo>
                    <a:pt x="0" y="0"/>
                  </a:moveTo>
                  <a:lnTo>
                    <a:pt x="4894621" y="0"/>
                  </a:lnTo>
                  <a:cubicBezTo>
                    <a:pt x="4132621" y="433898"/>
                    <a:pt x="4653321" y="480445"/>
                    <a:pt x="4894621" y="730193"/>
                  </a:cubicBezTo>
                  <a:lnTo>
                    <a:pt x="0" y="7301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 w="12700" cap="flat" cmpd="sng" algn="ctr">
              <a:noFill/>
              <a:prstDash val="solid"/>
              <a:miter/>
            </a:ln>
            <a:effectLst>
              <a:outerShdw blurRad="50800" dist="50800" dir="2700000" algn="tl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kumimoji="0" lang="ko-KR" altLang="en-US" sz="1800" b="1" i="0" u="none" strike="noStrike" kern="1200" cap="none" spc="0" normalizeH="0" baseline="0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2" name="TextBox 5">
              <a:extLst>
                <a:ext uri="{FF2B5EF4-FFF2-40B4-BE49-F238E27FC236}">
                  <a16:creationId xmlns:a16="http://schemas.microsoft.com/office/drawing/2014/main" id="{9DC2BC36-CA29-E944-3065-06158F2C9C2F}"/>
                </a:ext>
              </a:extLst>
            </p:cNvPr>
            <p:cNvSpPr txBox="1"/>
            <p:nvPr/>
          </p:nvSpPr>
          <p:spPr>
            <a:xfrm>
              <a:off x="1497134" y="1077904"/>
              <a:ext cx="1349335" cy="4974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kumimoji="0" lang="ko-KR" altLang="en-US" sz="2400" b="1" i="0" u="none" strike="noStrike" kern="1200" cap="none" spc="0" normalizeH="0" baseline="0" dirty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도입</a:t>
              </a:r>
              <a:endParaRPr kumimoji="0" lang="en-US" altLang="ko-KR" sz="2400" b="1" i="0" u="none" strike="noStrike" kern="1200" cap="none" spc="0" normalizeH="0" baseline="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995D0643-186D-1302-DBB9-220265B05A73}"/>
              </a:ext>
            </a:extLst>
          </p:cNvPr>
          <p:cNvGrpSpPr/>
          <p:nvPr/>
        </p:nvGrpSpPr>
        <p:grpSpPr>
          <a:xfrm>
            <a:off x="5701137" y="2782110"/>
            <a:ext cx="6490862" cy="4075890"/>
            <a:chOff x="4261443" y="2642070"/>
            <a:chExt cx="6779451" cy="4215929"/>
          </a:xfrm>
        </p:grpSpPr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38D35A83-AE52-108A-8C8E-B6D319071743}"/>
                </a:ext>
              </a:extLst>
            </p:cNvPr>
            <p:cNvSpPr/>
            <p:nvPr/>
          </p:nvSpPr>
          <p:spPr>
            <a:xfrm>
              <a:off x="4261443" y="3269497"/>
              <a:ext cx="6779451" cy="3588502"/>
            </a:xfrm>
            <a:custGeom>
              <a:avLst/>
              <a:gdLst/>
              <a:ahLst/>
              <a:cxnLst/>
              <a:rect l="l" t="t" r="r" b="b"/>
              <a:pathLst>
                <a:path w="14979764" h="8519741">
                  <a:moveTo>
                    <a:pt x="0" y="0"/>
                  </a:moveTo>
                  <a:lnTo>
                    <a:pt x="14979764" y="0"/>
                  </a:lnTo>
                  <a:lnTo>
                    <a:pt x="14979764" y="8519741"/>
                  </a:lnTo>
                  <a:lnTo>
                    <a:pt x="0" y="85197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ko-KR" altLang="en-US" dirty="0"/>
            </a:p>
          </p:txBody>
        </p:sp>
        <p:sp>
          <p:nvSpPr>
            <p:cNvPr id="19" name="TextBox 14">
              <a:extLst>
                <a:ext uri="{FF2B5EF4-FFF2-40B4-BE49-F238E27FC236}">
                  <a16:creationId xmlns:a16="http://schemas.microsoft.com/office/drawing/2014/main" id="{BF466717-4204-5E11-FFE0-323C0CD56FC4}"/>
                </a:ext>
              </a:extLst>
            </p:cNvPr>
            <p:cNvSpPr txBox="1"/>
            <p:nvPr/>
          </p:nvSpPr>
          <p:spPr>
            <a:xfrm>
              <a:off x="6095999" y="2642070"/>
              <a:ext cx="3231592" cy="15887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352"/>
                </a:lnSpc>
                <a:spcBef>
                  <a:spcPct val="0"/>
                </a:spcBef>
              </a:pPr>
              <a:r>
                <a:rPr lang="en-US" sz="5400" b="1" dirty="0">
                  <a:solidFill>
                    <a:srgbClr val="FFD501"/>
                  </a:solidFill>
                  <a:latin typeface="Century Gothic" panose="020B0502020202020204" pitchFamily="34" charset="0"/>
                </a:rPr>
                <a:t>KING</a:t>
              </a:r>
            </a:p>
          </p:txBody>
        </p:sp>
        <p:sp>
          <p:nvSpPr>
            <p:cNvPr id="20" name="TextBox 15">
              <a:extLst>
                <a:ext uri="{FF2B5EF4-FFF2-40B4-BE49-F238E27FC236}">
                  <a16:creationId xmlns:a16="http://schemas.microsoft.com/office/drawing/2014/main" id="{C224C95B-B07D-0FF1-698A-357736BC13AA}"/>
                </a:ext>
              </a:extLst>
            </p:cNvPr>
            <p:cNvSpPr txBox="1"/>
            <p:nvPr/>
          </p:nvSpPr>
          <p:spPr>
            <a:xfrm>
              <a:off x="6074283" y="3395897"/>
              <a:ext cx="3231592" cy="15774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352"/>
                </a:lnSpc>
                <a:spcBef>
                  <a:spcPct val="0"/>
                </a:spcBef>
              </a:pPr>
              <a:r>
                <a:rPr lang="en-US" sz="4800" b="1" dirty="0">
                  <a:solidFill>
                    <a:srgbClr val="FFD501"/>
                  </a:solidFill>
                  <a:latin typeface="Century Gothic" panose="020B0502020202020204" pitchFamily="34" charset="0"/>
                </a:rPr>
                <a:t>SEJONG</a:t>
              </a:r>
            </a:p>
          </p:txBody>
        </p:sp>
        <p:sp>
          <p:nvSpPr>
            <p:cNvPr id="21" name="TextBox 16">
              <a:extLst>
                <a:ext uri="{FF2B5EF4-FFF2-40B4-BE49-F238E27FC236}">
                  <a16:creationId xmlns:a16="http://schemas.microsoft.com/office/drawing/2014/main" id="{7A4109D8-0ACB-D85C-7655-3A1439EF818B}"/>
                </a:ext>
              </a:extLst>
            </p:cNvPr>
            <p:cNvSpPr txBox="1"/>
            <p:nvPr/>
          </p:nvSpPr>
          <p:spPr>
            <a:xfrm>
              <a:off x="5816983" y="5026825"/>
              <a:ext cx="3740466" cy="509362"/>
            </a:xfrm>
            <a:prstGeom prst="rect">
              <a:avLst/>
            </a:prstGeom>
            <a:solidFill>
              <a:srgbClr val="663300"/>
            </a:solidFill>
          </p:spPr>
          <p:txBody>
            <a:bodyPr lIns="0" tIns="0" rIns="0" bIns="0" rtlCol="0" anchor="t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3200" b="1" dirty="0">
                  <a:solidFill>
                    <a:srgbClr val="FFD501"/>
                  </a:solidFill>
                  <a:latin typeface="Century Gothic" panose="020B0502020202020204" pitchFamily="34" charset="0"/>
                </a:rPr>
                <a:t>RESTAURANT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201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5">
            <a:extLst>
              <a:ext uri="{FF2B5EF4-FFF2-40B4-BE49-F238E27FC236}">
                <a16:creationId xmlns:a16="http://schemas.microsoft.com/office/drawing/2014/main" id="{E2C47BC1-554C-6930-6F98-09EE0CB9A948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952728" h="2709333">
                <a:moveTo>
                  <a:pt x="0" y="0"/>
                </a:moveTo>
                <a:lnTo>
                  <a:pt x="1952728" y="0"/>
                </a:lnTo>
                <a:lnTo>
                  <a:pt x="1952728" y="2709333"/>
                </a:lnTo>
                <a:lnTo>
                  <a:pt x="0" y="2709333"/>
                </a:lnTo>
                <a:close/>
              </a:path>
            </a:pathLst>
          </a:custGeom>
          <a:solidFill>
            <a:srgbClr val="0070C0"/>
          </a:solidFill>
        </p:spPr>
        <p:txBody>
          <a:bodyPr/>
          <a:lstStyle/>
          <a:p>
            <a:endParaRPr lang="ko-KR" altLang="en-US" dirty="0"/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A214EB38-4141-EBE3-ACAD-0BE87A3D779A}"/>
              </a:ext>
            </a:extLst>
          </p:cNvPr>
          <p:cNvSpPr/>
          <p:nvPr/>
        </p:nvSpPr>
        <p:spPr>
          <a:xfrm>
            <a:off x="451035" y="447516"/>
            <a:ext cx="11289930" cy="5962967"/>
          </a:xfrm>
          <a:prstGeom prst="roundRect">
            <a:avLst>
              <a:gd name="adj" fmla="val 41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36196A2-C567-C949-00D4-A20C8C2ECF92}"/>
              </a:ext>
            </a:extLst>
          </p:cNvPr>
          <p:cNvSpPr txBox="1"/>
          <p:nvPr/>
        </p:nvSpPr>
        <p:spPr>
          <a:xfrm>
            <a:off x="4395019" y="1099153"/>
            <a:ext cx="3401962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4500" b="1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학습 목표</a:t>
            </a:r>
          </a:p>
        </p:txBody>
      </p: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252E9E70-F0AD-9719-44AC-C24801D36331}"/>
              </a:ext>
            </a:extLst>
          </p:cNvPr>
          <p:cNvGrpSpPr/>
          <p:nvPr/>
        </p:nvGrpSpPr>
        <p:grpSpPr>
          <a:xfrm>
            <a:off x="641090" y="598092"/>
            <a:ext cx="1660579" cy="501061"/>
            <a:chOff x="1497134" y="1036821"/>
            <a:chExt cx="1557029" cy="539905"/>
          </a:xfrm>
        </p:grpSpPr>
        <p:sp>
          <p:nvSpPr>
            <p:cNvPr id="24" name="직사각형 11">
              <a:extLst>
                <a:ext uri="{FF2B5EF4-FFF2-40B4-BE49-F238E27FC236}">
                  <a16:creationId xmlns:a16="http://schemas.microsoft.com/office/drawing/2014/main" id="{B9F54BD1-6452-2F31-BE6A-3F17E97857E6}"/>
                </a:ext>
              </a:extLst>
            </p:cNvPr>
            <p:cNvSpPr/>
            <p:nvPr/>
          </p:nvSpPr>
          <p:spPr>
            <a:xfrm>
              <a:off x="1497134" y="1036821"/>
              <a:ext cx="1557029" cy="534683"/>
            </a:xfrm>
            <a:custGeom>
              <a:avLst/>
              <a:gdLst>
                <a:gd name="connsiteX0" fmla="*/ 0 w 4894621"/>
                <a:gd name="connsiteY0" fmla="*/ 0 h 730193"/>
                <a:gd name="connsiteX1" fmla="*/ 4894621 w 4894621"/>
                <a:gd name="connsiteY1" fmla="*/ 0 h 730193"/>
                <a:gd name="connsiteX2" fmla="*/ 4894621 w 4894621"/>
                <a:gd name="connsiteY2" fmla="*/ 730193 h 730193"/>
                <a:gd name="connsiteX3" fmla="*/ 0 w 4894621"/>
                <a:gd name="connsiteY3" fmla="*/ 730193 h 730193"/>
                <a:gd name="connsiteX4" fmla="*/ 0 w 4894621"/>
                <a:gd name="connsiteY4" fmla="*/ 0 h 730193"/>
                <a:gd name="connsiteX0" fmla="*/ 0 w 4894621"/>
                <a:gd name="connsiteY0" fmla="*/ 0 h 730193"/>
                <a:gd name="connsiteX1" fmla="*/ 4894621 w 4894621"/>
                <a:gd name="connsiteY1" fmla="*/ 0 h 730193"/>
                <a:gd name="connsiteX2" fmla="*/ 4894621 w 4894621"/>
                <a:gd name="connsiteY2" fmla="*/ 730193 h 730193"/>
                <a:gd name="connsiteX3" fmla="*/ 0 w 4894621"/>
                <a:gd name="connsiteY3" fmla="*/ 730193 h 730193"/>
                <a:gd name="connsiteX4" fmla="*/ 0 w 4894621"/>
                <a:gd name="connsiteY4" fmla="*/ 0 h 730193"/>
                <a:gd name="connsiteX0" fmla="*/ 0 w 4894621"/>
                <a:gd name="connsiteY0" fmla="*/ 0 h 730193"/>
                <a:gd name="connsiteX1" fmla="*/ 4894621 w 4894621"/>
                <a:gd name="connsiteY1" fmla="*/ 0 h 730193"/>
                <a:gd name="connsiteX2" fmla="*/ 4894621 w 4894621"/>
                <a:gd name="connsiteY2" fmla="*/ 730193 h 730193"/>
                <a:gd name="connsiteX3" fmla="*/ 0 w 4894621"/>
                <a:gd name="connsiteY3" fmla="*/ 730193 h 730193"/>
                <a:gd name="connsiteX4" fmla="*/ 0 w 4894621"/>
                <a:gd name="connsiteY4" fmla="*/ 0 h 73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94621" h="730193">
                  <a:moveTo>
                    <a:pt x="0" y="0"/>
                  </a:moveTo>
                  <a:lnTo>
                    <a:pt x="4894621" y="0"/>
                  </a:lnTo>
                  <a:cubicBezTo>
                    <a:pt x="4132621" y="433898"/>
                    <a:pt x="4653321" y="480445"/>
                    <a:pt x="4894621" y="730193"/>
                  </a:cubicBezTo>
                  <a:lnTo>
                    <a:pt x="0" y="7301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 w="12700" cap="flat" cmpd="sng" algn="ctr">
              <a:noFill/>
              <a:prstDash val="solid"/>
              <a:miter/>
            </a:ln>
            <a:effectLst>
              <a:outerShdw blurRad="50800" dist="50800" dir="2700000" algn="tl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kumimoji="0" lang="ko-KR" altLang="en-US" sz="1800" b="1" i="0" u="none" strike="noStrike" kern="1200" cap="none" spc="0" normalizeH="0" baseline="0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5" name="TextBox 5">
              <a:extLst>
                <a:ext uri="{FF2B5EF4-FFF2-40B4-BE49-F238E27FC236}">
                  <a16:creationId xmlns:a16="http://schemas.microsoft.com/office/drawing/2014/main" id="{77A11322-8419-3CC1-49B0-4D8443727C61}"/>
                </a:ext>
              </a:extLst>
            </p:cNvPr>
            <p:cNvSpPr txBox="1"/>
            <p:nvPr/>
          </p:nvSpPr>
          <p:spPr>
            <a:xfrm>
              <a:off x="1497134" y="1079271"/>
              <a:ext cx="1349335" cy="4974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kumimoji="0" lang="ko-KR" altLang="en-US" sz="2400" b="1" i="0" u="none" strike="noStrike" kern="1200" cap="none" spc="0" normalizeH="0" baseline="0" dirty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도입</a:t>
              </a:r>
              <a:endParaRPr kumimoji="0" lang="en-US" altLang="ko-KR" sz="2400" b="1" i="0" u="none" strike="noStrike" kern="1200" cap="none" spc="0" normalizeH="0" baseline="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pic>
        <p:nvPicPr>
          <p:cNvPr id="3" name="그림 2" descr="의류, 의복, 인간의 얼굴, 만화 영화이(가) 표시된 사진&#10;&#10;자동 생성된 설명">
            <a:extLst>
              <a:ext uri="{FF2B5EF4-FFF2-40B4-BE49-F238E27FC236}">
                <a16:creationId xmlns:a16="http://schemas.microsoft.com/office/drawing/2014/main" id="{27F531CE-BEF2-3647-DB1E-ABF5C1345E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454" y="3516818"/>
            <a:ext cx="3663218" cy="36632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EF34284-18C5-6A58-F57F-21F162BB4890}"/>
              </a:ext>
            </a:extLst>
          </p:cNvPr>
          <p:cNvSpPr txBox="1"/>
          <p:nvPr/>
        </p:nvSpPr>
        <p:spPr>
          <a:xfrm>
            <a:off x="914399" y="2454442"/>
            <a:ext cx="94332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2800" b="1" kern="0" spc="0" dirty="0">
                <a:solidFill>
                  <a:srgbClr val="6633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◆</a:t>
            </a:r>
            <a:r>
              <a:rPr lang="ko-KR" altLang="en-US" sz="2800" b="1" kern="0" dirty="0">
                <a:solidFill>
                  <a:srgbClr val="6633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3200" b="1" dirty="0">
                <a:solidFill>
                  <a:srgbClr val="6633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일상 생활에서 자주 쓰는 외래어</a:t>
            </a:r>
            <a:r>
              <a:rPr lang="en-US" altLang="ko-KR" sz="3200" b="1" dirty="0">
                <a:solidFill>
                  <a:srgbClr val="6633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(loanword)</a:t>
            </a:r>
            <a:r>
              <a:rPr lang="ko-KR" altLang="en-US" sz="3200" b="1" dirty="0">
                <a:solidFill>
                  <a:srgbClr val="6633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를     </a:t>
            </a:r>
            <a:endParaRPr lang="en-US" altLang="ko-KR" sz="3200" b="1" dirty="0">
              <a:solidFill>
                <a:srgbClr val="6633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3200" b="1" dirty="0">
                <a:solidFill>
                  <a:srgbClr val="6633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sz="3200" b="1" dirty="0">
                <a:solidFill>
                  <a:srgbClr val="6633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활용해 </a:t>
            </a:r>
            <a:r>
              <a:rPr lang="ko-KR" altLang="en-US" sz="3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가상 음식점인 ‘세종대왕 레스토랑’에서    </a:t>
            </a:r>
            <a:endParaRPr lang="en-US" altLang="ko-KR" sz="3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3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sz="3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음식을 주문하고 주문받을 수 있다</a:t>
            </a:r>
            <a:r>
              <a:rPr lang="en-US" altLang="ko-KR" sz="3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5861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03163" y="1476261"/>
            <a:ext cx="12557291" cy="4262685"/>
            <a:chOff x="0" y="0"/>
            <a:chExt cx="7118563" cy="225060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118562" cy="2250601"/>
            </a:xfrm>
            <a:custGeom>
              <a:avLst/>
              <a:gdLst/>
              <a:ahLst/>
              <a:cxnLst/>
              <a:rect l="l" t="t" r="r" b="b"/>
              <a:pathLst>
                <a:path w="7118562" h="2250601">
                  <a:moveTo>
                    <a:pt x="0" y="0"/>
                  </a:moveTo>
                  <a:lnTo>
                    <a:pt x="7118562" y="0"/>
                  </a:lnTo>
                  <a:lnTo>
                    <a:pt x="7118562" y="2250601"/>
                  </a:lnTo>
                  <a:lnTo>
                    <a:pt x="0" y="2250601"/>
                  </a:lnTo>
                  <a:close/>
                </a:path>
              </a:pathLst>
            </a:custGeom>
            <a:solidFill>
              <a:srgbClr val="E62129"/>
            </a:solidFill>
          </p:spPr>
          <p:txBody>
            <a:bodyPr/>
            <a:lstStyle/>
            <a:p>
              <a:endParaRPr lang="ko-KR" altLang="en-US" dirty="0"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4026091" y="1023032"/>
            <a:ext cx="4706754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b="1" dirty="0">
                <a:solidFill>
                  <a:srgbClr val="66340E"/>
                </a:solidFill>
                <a:ea typeface="YD파랑새"/>
              </a:rPr>
              <a:t>(Word List)</a:t>
            </a:r>
          </a:p>
        </p:txBody>
      </p:sp>
      <p:grpSp>
        <p:nvGrpSpPr>
          <p:cNvPr id="60" name="그룹 59">
            <a:extLst>
              <a:ext uri="{FF2B5EF4-FFF2-40B4-BE49-F238E27FC236}">
                <a16:creationId xmlns:a16="http://schemas.microsoft.com/office/drawing/2014/main" id="{E838021D-37A1-DC12-57A4-2F5832659164}"/>
              </a:ext>
            </a:extLst>
          </p:cNvPr>
          <p:cNvGrpSpPr/>
          <p:nvPr/>
        </p:nvGrpSpPr>
        <p:grpSpPr>
          <a:xfrm>
            <a:off x="609940" y="3509891"/>
            <a:ext cx="11499012" cy="428093"/>
            <a:chOff x="609940" y="3509891"/>
            <a:chExt cx="11499012" cy="428093"/>
          </a:xfrm>
        </p:grpSpPr>
        <p:sp>
          <p:nvSpPr>
            <p:cNvPr id="26" name="TextBox 26"/>
            <p:cNvSpPr txBox="1"/>
            <p:nvPr/>
          </p:nvSpPr>
          <p:spPr>
            <a:xfrm>
              <a:off x="609940" y="3509891"/>
              <a:ext cx="1165422" cy="3872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50"/>
                </a:lnSpc>
                <a:spcBef>
                  <a:spcPct val="0"/>
                </a:spcBef>
              </a:pPr>
              <a:r>
                <a:rPr lang="en-US" sz="3200" b="1" spc="-150" dirty="0">
                  <a:solidFill>
                    <a:srgbClr val="FFFFFF"/>
                  </a:solidFill>
                  <a:latin typeface="Calibri (본문)"/>
                </a:rPr>
                <a:t>cake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2606743" y="3518135"/>
              <a:ext cx="1670548" cy="3872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850"/>
                </a:lnSpc>
                <a:spcBef>
                  <a:spcPct val="0"/>
                </a:spcBef>
              </a:pPr>
              <a:r>
                <a:rPr lang="en-US" sz="3200" b="1" spc="-150" dirty="0">
                  <a:solidFill>
                    <a:srgbClr val="FFFFFF"/>
                  </a:solidFill>
                  <a:latin typeface="Calibri (본문)"/>
                </a:rPr>
                <a:t>donut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5100005" y="3522367"/>
              <a:ext cx="2236048" cy="3776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89"/>
                </a:lnSpc>
              </a:pPr>
              <a:r>
                <a:rPr lang="en-US" sz="3200" b="1" spc="-147" dirty="0">
                  <a:solidFill>
                    <a:srgbClr val="FFFFFF"/>
                  </a:solidFill>
                  <a:latin typeface="Calibri (본문)"/>
                </a:rPr>
                <a:t>chocolate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7572547" y="3518135"/>
              <a:ext cx="1717564" cy="3872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50"/>
                </a:lnSpc>
                <a:spcBef>
                  <a:spcPct val="0"/>
                </a:spcBef>
              </a:pPr>
              <a:r>
                <a:rPr lang="en-US" sz="3200" b="1" spc="-150" dirty="0">
                  <a:solidFill>
                    <a:srgbClr val="FFFFFF"/>
                  </a:solidFill>
                  <a:latin typeface="Calibri (본문)"/>
                </a:rPr>
                <a:t>hot dog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10092696" y="3560317"/>
              <a:ext cx="2016256" cy="3776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89"/>
                </a:lnSpc>
                <a:spcBef>
                  <a:spcPct val="0"/>
                </a:spcBef>
              </a:pPr>
              <a:r>
                <a:rPr lang="en-US" sz="3200" b="1" spc="-147" dirty="0">
                  <a:solidFill>
                    <a:srgbClr val="FFFFFF"/>
                  </a:solidFill>
                  <a:latin typeface="Calibri (본문)"/>
                </a:rPr>
                <a:t>ice cream</a:t>
              </a:r>
            </a:p>
          </p:txBody>
        </p:sp>
      </p:grpSp>
      <p:grpSp>
        <p:nvGrpSpPr>
          <p:cNvPr id="61" name="그룹 60">
            <a:extLst>
              <a:ext uri="{FF2B5EF4-FFF2-40B4-BE49-F238E27FC236}">
                <a16:creationId xmlns:a16="http://schemas.microsoft.com/office/drawing/2014/main" id="{3848A0AC-5B0F-D576-3FA4-B4A24706E9DA}"/>
              </a:ext>
            </a:extLst>
          </p:cNvPr>
          <p:cNvGrpSpPr/>
          <p:nvPr/>
        </p:nvGrpSpPr>
        <p:grpSpPr>
          <a:xfrm>
            <a:off x="623441" y="5813403"/>
            <a:ext cx="11112535" cy="398228"/>
            <a:chOff x="623441" y="5813403"/>
            <a:chExt cx="11112535" cy="398228"/>
          </a:xfrm>
        </p:grpSpPr>
        <p:sp>
          <p:nvSpPr>
            <p:cNvPr id="31" name="TextBox 31"/>
            <p:cNvSpPr txBox="1"/>
            <p:nvPr/>
          </p:nvSpPr>
          <p:spPr>
            <a:xfrm>
              <a:off x="623441" y="5813403"/>
              <a:ext cx="1165422" cy="3872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50"/>
                </a:lnSpc>
                <a:spcBef>
                  <a:spcPct val="0"/>
                </a:spcBef>
              </a:pPr>
              <a:r>
                <a:rPr lang="en-US" sz="3200" b="1" spc="-150" dirty="0">
                  <a:solidFill>
                    <a:srgbClr val="F13B43"/>
                  </a:solidFill>
                  <a:latin typeface="Calibri (본문)"/>
                </a:rPr>
                <a:t>pizza</a:t>
              </a: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2649492" y="5824345"/>
              <a:ext cx="1717565" cy="3872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850"/>
                </a:lnSpc>
                <a:spcBef>
                  <a:spcPct val="0"/>
                </a:spcBef>
              </a:pPr>
              <a:r>
                <a:rPr lang="en-US" sz="3200" b="1" spc="-150" dirty="0">
                  <a:solidFill>
                    <a:srgbClr val="F13B43"/>
                  </a:solidFill>
                  <a:latin typeface="Calibri (본문)"/>
                </a:rPr>
                <a:t>sandwich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5020808" y="5818212"/>
              <a:ext cx="2236048" cy="3776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89"/>
                </a:lnSpc>
              </a:pPr>
              <a:r>
                <a:rPr lang="en-US" sz="3200" b="1" spc="-147" dirty="0">
                  <a:solidFill>
                    <a:srgbClr val="F13B43"/>
                  </a:solidFill>
                  <a:latin typeface="Calibri (본문)"/>
                </a:rPr>
                <a:t>hamburger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7579978" y="5813994"/>
              <a:ext cx="1717564" cy="3872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50"/>
                </a:lnSpc>
                <a:spcBef>
                  <a:spcPct val="0"/>
                </a:spcBef>
              </a:pPr>
              <a:r>
                <a:rPr lang="en-US" sz="3200" b="1" spc="-150" dirty="0">
                  <a:solidFill>
                    <a:srgbClr val="F13B43"/>
                  </a:solidFill>
                  <a:latin typeface="Calibri (본문)"/>
                </a:rPr>
                <a:t>spaghetti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9929414" y="5820757"/>
              <a:ext cx="1806562" cy="37766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789"/>
                </a:lnSpc>
                <a:spcBef>
                  <a:spcPct val="0"/>
                </a:spcBef>
              </a:pPr>
              <a:r>
                <a:rPr lang="en-US" sz="3200" b="1" spc="-147" dirty="0">
                  <a:solidFill>
                    <a:srgbClr val="F13B43"/>
                  </a:solidFill>
                  <a:latin typeface="Calibri (본문)"/>
                </a:rPr>
                <a:t>popcorn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5925B191-B078-7834-105C-6DD982857F66}"/>
              </a:ext>
            </a:extLst>
          </p:cNvPr>
          <p:cNvSpPr txBox="1"/>
          <p:nvPr/>
        </p:nvSpPr>
        <p:spPr>
          <a:xfrm>
            <a:off x="3018127" y="76982"/>
            <a:ext cx="717082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5400" b="1" dirty="0">
                <a:solidFill>
                  <a:srgbClr val="C0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Loanword Quiz</a:t>
            </a:r>
            <a:endParaRPr lang="ko-KR" altLang="en-US" sz="5400" b="1" dirty="0">
              <a:solidFill>
                <a:srgbClr val="C0000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45" name="그림 44" descr="음식, 샌드위치, 간식, 패스트푸드이(가) 표시된 사진&#10;&#10;자동 생성된 설명">
            <a:extLst>
              <a:ext uri="{FF2B5EF4-FFF2-40B4-BE49-F238E27FC236}">
                <a16:creationId xmlns:a16="http://schemas.microsoft.com/office/drawing/2014/main" id="{A0531DE5-0ED5-C2F7-BCDE-46E6216B4C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053" y="4118105"/>
            <a:ext cx="2200918" cy="1463683"/>
          </a:xfrm>
          <a:prstGeom prst="rect">
            <a:avLst/>
          </a:prstGeom>
        </p:spPr>
      </p:pic>
      <p:pic>
        <p:nvPicPr>
          <p:cNvPr id="53" name="그림 52" descr="요리, 음식, 국수, 스파게티이(가) 표시된 사진&#10;&#10;자동 생성된 설명">
            <a:extLst>
              <a:ext uri="{FF2B5EF4-FFF2-40B4-BE49-F238E27FC236}">
                <a16:creationId xmlns:a16="http://schemas.microsoft.com/office/drawing/2014/main" id="{915BFBD6-9264-249D-FBB8-BDA28F63F7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253" y="3928508"/>
            <a:ext cx="2825975" cy="1883984"/>
          </a:xfrm>
          <a:prstGeom prst="rect">
            <a:avLst/>
          </a:prstGeom>
        </p:spPr>
      </p:pic>
      <p:pic>
        <p:nvPicPr>
          <p:cNvPr id="55" name="그림 54" descr="팝콘, 옥수수, 음식, 케틀 콘이(가) 표시된 사진&#10;&#10;자동 생성된 설명">
            <a:extLst>
              <a:ext uri="{FF2B5EF4-FFF2-40B4-BE49-F238E27FC236}">
                <a16:creationId xmlns:a16="http://schemas.microsoft.com/office/drawing/2014/main" id="{29DC7AFC-8F2B-3AE8-3561-A4A9D8C4948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861" y="3988390"/>
            <a:ext cx="1723115" cy="1723115"/>
          </a:xfrm>
          <a:prstGeom prst="rect">
            <a:avLst/>
          </a:prstGeom>
        </p:spPr>
      </p:pic>
      <p:pic>
        <p:nvPicPr>
          <p:cNvPr id="58" name="그림 57" descr="음식, 피자, 요리, 패스트푸드이(가) 표시된 사진&#10;&#10;자동 생성된 설명">
            <a:extLst>
              <a:ext uri="{FF2B5EF4-FFF2-40B4-BE49-F238E27FC236}">
                <a16:creationId xmlns:a16="http://schemas.microsoft.com/office/drawing/2014/main" id="{28BB5F61-945F-28B8-4441-41B64EA8F3E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117" b="92843" l="8061" r="92576">
                        <a14:foregroundMark x1="17091" y1="26365" x2="12939" y2="37202"/>
                        <a14:foregroundMark x1="12939" y1="37202" x2="11909" y2="48807"/>
                        <a14:foregroundMark x1="11909" y1="48807" x2="13788" y2="57461"/>
                        <a14:foregroundMark x1="11030" y1="69632" x2="17515" y2="84836"/>
                        <a14:foregroundMark x1="18242" y1="22685" x2="46242" y2="9584"/>
                        <a14:foregroundMark x1="46242" y1="9584" x2="54848" y2="8694"/>
                        <a14:foregroundMark x1="54848" y1="8694" x2="71455" y2="17388"/>
                        <a14:foregroundMark x1="71455" y1="17388" x2="78424" y2="25960"/>
                        <a14:foregroundMark x1="89576" y1="30489" x2="91273" y2="43389"/>
                        <a14:foregroundMark x1="91273" y1="43389" x2="79667" y2="70319"/>
                        <a14:foregroundMark x1="79667" y1="70319" x2="72606" y2="76223"/>
                        <a14:foregroundMark x1="72606" y1="76223" x2="44848" y2="82936"/>
                        <a14:foregroundMark x1="44848" y1="82936" x2="36848" y2="79216"/>
                        <a14:foregroundMark x1="36848" y1="79216" x2="38758" y2="76466"/>
                        <a14:foregroundMark x1="37182" y1="82006" x2="41591" y2="86073"/>
                        <a14:foregroundMark x1="43650" y1="86243" x2="69939" y2="81318"/>
                        <a14:foregroundMark x1="86078" y1="69309" x2="86242" y2="69187"/>
                        <a14:foregroundMark x1="69939" y1="81318" x2="85268" y2="69911"/>
                        <a14:foregroundMark x1="86242" y1="69187" x2="90030" y2="63324"/>
                        <a14:foregroundMark x1="91680" y1="58241" x2="92576" y2="55479"/>
                        <a14:foregroundMark x1="90030" y1="63324" x2="91002" y2="60329"/>
                        <a14:foregroundMark x1="92576" y1="55479" x2="92576" y2="35989"/>
                        <a14:foregroundMark x1="92576" y1="35989" x2="89364" y2="31905"/>
                        <a14:foregroundMark x1="21545" y1="19167" x2="37212" y2="11686"/>
                        <a14:foregroundMark x1="37212" y1="11686" x2="54606" y2="11363"/>
                        <a14:foregroundMark x1="31424" y1="13465" x2="49727" y2="7117"/>
                        <a14:foregroundMark x1="49727" y1="7117" x2="67485" y2="12212"/>
                        <a14:foregroundMark x1="8576" y1="67529" x2="8515" y2="77153"/>
                        <a14:foregroundMark x1="8515" y1="77153" x2="16419" y2="85789"/>
                        <a14:foregroundMark x1="25934" y1="92522" x2="28121" y2="92843"/>
                        <a14:foregroundMark x1="28121" y1="92843" x2="32485" y2="82127"/>
                        <a14:foregroundMark x1="7939" y1="67934" x2="9091" y2="75617"/>
                        <a14:foregroundMark x1="9091" y1="75617" x2="9091" y2="75617"/>
                        <a14:foregroundMark x1="9303" y1="52325" x2="9212" y2="43469"/>
                        <a14:foregroundMark x1="9212" y1="43469" x2="9848" y2="41003"/>
                        <a14:foregroundMark x1="6758" y1="67246" x2="8061" y2="74363"/>
                        <a14:foregroundMark x1="8061" y1="74363" x2="8364" y2="74889"/>
                        <a14:backgroundMark x1="41424" y1="86373" x2="47545" y2="88233"/>
                        <a14:backgroundMark x1="47545" y1="88233" x2="63697" y2="86535"/>
                        <a14:backgroundMark x1="63697" y1="86535" x2="81879" y2="76061"/>
                        <a14:backgroundMark x1="81879" y1="76061" x2="90061" y2="62151"/>
                        <a14:backgroundMark x1="90061" y1="62151" x2="95333" y2="50344"/>
                        <a14:backgroundMark x1="14848" y1="85119" x2="26879" y2="93490"/>
                        <a14:backgroundMark x1="26879" y1="93490" x2="20333" y2="90942"/>
                        <a14:backgroundMark x1="20333" y1="90942" x2="16424" y2="85807"/>
                        <a14:backgroundMark x1="16424" y1="85807" x2="16424" y2="85807"/>
                        <a14:backgroundMark x1="18364" y1="88637" x2="30485" y2="96320"/>
                        <a14:backgroundMark x1="12727" y1="65952" x2="36121" y2="513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77" y="4016541"/>
            <a:ext cx="2223789" cy="1666815"/>
          </a:xfrm>
          <a:prstGeom prst="rect">
            <a:avLst/>
          </a:prstGeom>
        </p:spPr>
      </p:pic>
      <p:pic>
        <p:nvPicPr>
          <p:cNvPr id="59" name="그림 58" descr="디저트, 달콤함, 음식, 생일 케이크이(가) 표시된 사진&#10;&#10;자동 생성된 설명">
            <a:extLst>
              <a:ext uri="{FF2B5EF4-FFF2-40B4-BE49-F238E27FC236}">
                <a16:creationId xmlns:a16="http://schemas.microsoft.com/office/drawing/2014/main" id="{07B1B69C-D5C5-17ED-2028-54E7533E8CC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80" b="92727" l="9992" r="89981">
                        <a14:foregroundMark x1="26394" y1="74343" x2="28898" y2="84768"/>
                        <a14:foregroundMark x1="28898" y1="84768" x2="35443" y2="91273"/>
                        <a14:foregroundMark x1="35443" y1="91273" x2="47751" y2="92727"/>
                        <a14:foregroundMark x1="47751" y1="92727" x2="65823" y2="86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1433"/>
            <a:ext cx="2617397" cy="1744931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E39A2740-0965-A4FB-52F4-3E61C6D0B3F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843" y="1962067"/>
            <a:ext cx="2146060" cy="1409993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C286203A-2FF4-B212-797F-DE7CD96C2FA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466" y="1897064"/>
            <a:ext cx="2236048" cy="1326295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D84E31FA-A9B7-6968-7B52-2D142DA9EAD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803" y="1897064"/>
            <a:ext cx="2068557" cy="1491042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11514E19-5C84-8953-3218-48B4B6A912D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414" y="1453170"/>
            <a:ext cx="1717565" cy="2066242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17570046-0F3D-738C-6971-9DB8001889E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809" y="4109648"/>
            <a:ext cx="1717564" cy="1364950"/>
          </a:xfrm>
          <a:prstGeom prst="rect">
            <a:avLst/>
          </a:prstGeom>
        </p:spPr>
      </p:pic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1A471899-9030-60F4-9908-79284F6C3DCD}"/>
              </a:ext>
            </a:extLst>
          </p:cNvPr>
          <p:cNvSpPr/>
          <p:nvPr/>
        </p:nvSpPr>
        <p:spPr>
          <a:xfrm>
            <a:off x="1788863" y="360484"/>
            <a:ext cx="1174282" cy="45709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</a:rPr>
              <a:t>활동 </a:t>
            </a:r>
            <a:r>
              <a:rPr lang="ko-KR" altLang="en-US" sz="2200" b="1" dirty="0">
                <a:solidFill>
                  <a:schemeClr val="accent1">
                    <a:lumMod val="75000"/>
                  </a:schemeClr>
                </a:solidFill>
              </a:rPr>
              <a:t>①</a:t>
            </a:r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ko-KR" altLang="en-US" sz="1800" b="1" kern="0" spc="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ED7748A4-44B9-C784-4535-1A808ED1B3C4}"/>
              </a:ext>
            </a:extLst>
          </p:cNvPr>
          <p:cNvGrpSpPr/>
          <p:nvPr/>
        </p:nvGrpSpPr>
        <p:grpSpPr>
          <a:xfrm>
            <a:off x="336290" y="342279"/>
            <a:ext cx="1660579" cy="499793"/>
            <a:chOff x="1497134" y="1036821"/>
            <a:chExt cx="1557029" cy="538538"/>
          </a:xfrm>
        </p:grpSpPr>
        <p:sp>
          <p:nvSpPr>
            <p:cNvPr id="5" name="직사각형 11">
              <a:extLst>
                <a:ext uri="{FF2B5EF4-FFF2-40B4-BE49-F238E27FC236}">
                  <a16:creationId xmlns:a16="http://schemas.microsoft.com/office/drawing/2014/main" id="{EA402BDA-C52D-B8BC-42CA-5AF654523536}"/>
                </a:ext>
              </a:extLst>
            </p:cNvPr>
            <p:cNvSpPr/>
            <p:nvPr/>
          </p:nvSpPr>
          <p:spPr>
            <a:xfrm>
              <a:off x="1497134" y="1036821"/>
              <a:ext cx="1557029" cy="534683"/>
            </a:xfrm>
            <a:custGeom>
              <a:avLst/>
              <a:gdLst>
                <a:gd name="connsiteX0" fmla="*/ 0 w 4894621"/>
                <a:gd name="connsiteY0" fmla="*/ 0 h 730193"/>
                <a:gd name="connsiteX1" fmla="*/ 4894621 w 4894621"/>
                <a:gd name="connsiteY1" fmla="*/ 0 h 730193"/>
                <a:gd name="connsiteX2" fmla="*/ 4894621 w 4894621"/>
                <a:gd name="connsiteY2" fmla="*/ 730193 h 730193"/>
                <a:gd name="connsiteX3" fmla="*/ 0 w 4894621"/>
                <a:gd name="connsiteY3" fmla="*/ 730193 h 730193"/>
                <a:gd name="connsiteX4" fmla="*/ 0 w 4894621"/>
                <a:gd name="connsiteY4" fmla="*/ 0 h 730193"/>
                <a:gd name="connsiteX0" fmla="*/ 0 w 4894621"/>
                <a:gd name="connsiteY0" fmla="*/ 0 h 730193"/>
                <a:gd name="connsiteX1" fmla="*/ 4894621 w 4894621"/>
                <a:gd name="connsiteY1" fmla="*/ 0 h 730193"/>
                <a:gd name="connsiteX2" fmla="*/ 4894621 w 4894621"/>
                <a:gd name="connsiteY2" fmla="*/ 730193 h 730193"/>
                <a:gd name="connsiteX3" fmla="*/ 0 w 4894621"/>
                <a:gd name="connsiteY3" fmla="*/ 730193 h 730193"/>
                <a:gd name="connsiteX4" fmla="*/ 0 w 4894621"/>
                <a:gd name="connsiteY4" fmla="*/ 0 h 730193"/>
                <a:gd name="connsiteX0" fmla="*/ 0 w 4894621"/>
                <a:gd name="connsiteY0" fmla="*/ 0 h 730193"/>
                <a:gd name="connsiteX1" fmla="*/ 4894621 w 4894621"/>
                <a:gd name="connsiteY1" fmla="*/ 0 h 730193"/>
                <a:gd name="connsiteX2" fmla="*/ 4894621 w 4894621"/>
                <a:gd name="connsiteY2" fmla="*/ 730193 h 730193"/>
                <a:gd name="connsiteX3" fmla="*/ 0 w 4894621"/>
                <a:gd name="connsiteY3" fmla="*/ 730193 h 730193"/>
                <a:gd name="connsiteX4" fmla="*/ 0 w 4894621"/>
                <a:gd name="connsiteY4" fmla="*/ 0 h 73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94621" h="730193">
                  <a:moveTo>
                    <a:pt x="0" y="0"/>
                  </a:moveTo>
                  <a:lnTo>
                    <a:pt x="4894621" y="0"/>
                  </a:lnTo>
                  <a:cubicBezTo>
                    <a:pt x="4132621" y="433898"/>
                    <a:pt x="4653321" y="480445"/>
                    <a:pt x="4894621" y="730193"/>
                  </a:cubicBezTo>
                  <a:lnTo>
                    <a:pt x="0" y="7301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 w="12700" cap="flat" cmpd="sng" algn="ctr">
              <a:noFill/>
              <a:prstDash val="solid"/>
              <a:miter/>
            </a:ln>
            <a:effectLst>
              <a:outerShdw blurRad="50800" dist="50800" dir="2700000" algn="tl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kumimoji="0" lang="ko-KR" altLang="en-US" sz="1800" b="1" i="0" u="none" strike="noStrike" kern="1200" cap="none" spc="0" normalizeH="0" baseline="0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DA5ABDB-28B4-B21E-E178-1C71F629E7D2}"/>
                </a:ext>
              </a:extLst>
            </p:cNvPr>
            <p:cNvSpPr txBox="1"/>
            <p:nvPr/>
          </p:nvSpPr>
          <p:spPr>
            <a:xfrm>
              <a:off x="1497134" y="1077904"/>
              <a:ext cx="1349335" cy="4974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lang="ko-KR" altLang="en-US" sz="2400" b="1" dirty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전개</a:t>
              </a:r>
              <a:endParaRPr kumimoji="0" lang="en-US" altLang="ko-KR" sz="2400" b="1" i="0" u="none" strike="noStrike" kern="1200" cap="none" spc="0" normalizeH="0" baseline="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>
            <a:extLst>
              <a:ext uri="{FF2B5EF4-FFF2-40B4-BE49-F238E27FC236}">
                <a16:creationId xmlns:a16="http://schemas.microsoft.com/office/drawing/2014/main" id="{C9AECC19-17BB-4065-EB68-298F29B959DF}"/>
              </a:ext>
            </a:extLst>
          </p:cNvPr>
          <p:cNvSpPr/>
          <p:nvPr/>
        </p:nvSpPr>
        <p:spPr>
          <a:xfrm>
            <a:off x="0" y="0"/>
            <a:ext cx="12192001" cy="6871451"/>
          </a:xfrm>
          <a:custGeom>
            <a:avLst/>
            <a:gdLst/>
            <a:ahLst/>
            <a:cxnLst/>
            <a:rect l="l" t="t" r="r" b="b"/>
            <a:pathLst>
              <a:path w="1952728" h="2709333">
                <a:moveTo>
                  <a:pt x="0" y="0"/>
                </a:moveTo>
                <a:lnTo>
                  <a:pt x="1952728" y="0"/>
                </a:lnTo>
                <a:lnTo>
                  <a:pt x="1952728" y="2709333"/>
                </a:lnTo>
                <a:lnTo>
                  <a:pt x="0" y="2709333"/>
                </a:lnTo>
                <a:close/>
              </a:path>
            </a:pathLst>
          </a:custGeom>
          <a:solidFill>
            <a:schemeClr val="accent2"/>
          </a:solidFill>
        </p:spPr>
        <p:txBody>
          <a:bodyPr/>
          <a:lstStyle/>
          <a:p>
            <a:endParaRPr lang="ko-KR" altLang="en-US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FFD23AC4-4205-D756-4B6E-C57F30F56E5A}"/>
              </a:ext>
            </a:extLst>
          </p:cNvPr>
          <p:cNvSpPr/>
          <p:nvPr/>
        </p:nvSpPr>
        <p:spPr>
          <a:xfrm>
            <a:off x="385517" y="305622"/>
            <a:ext cx="11563637" cy="8325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D620E38B-D9FA-AF83-CA99-74F5EED80D2B}"/>
              </a:ext>
            </a:extLst>
          </p:cNvPr>
          <p:cNvGrpSpPr/>
          <p:nvPr/>
        </p:nvGrpSpPr>
        <p:grpSpPr>
          <a:xfrm>
            <a:off x="543687" y="1382961"/>
            <a:ext cx="2617802" cy="613351"/>
            <a:chOff x="249766" y="1467413"/>
            <a:chExt cx="2775972" cy="63119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" name="사각형: 둥근 모서리 12">
              <a:extLst>
                <a:ext uri="{FF2B5EF4-FFF2-40B4-BE49-F238E27FC236}">
                  <a16:creationId xmlns:a16="http://schemas.microsoft.com/office/drawing/2014/main" id="{86E50D51-D9A2-54B3-F668-52691B6F4757}"/>
                </a:ext>
              </a:extLst>
            </p:cNvPr>
            <p:cNvSpPr/>
            <p:nvPr/>
          </p:nvSpPr>
          <p:spPr>
            <a:xfrm>
              <a:off x="249766" y="1467413"/>
              <a:ext cx="2775972" cy="63119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65AB3A4-AF91-B8F6-C81B-18616CDC13B1}"/>
                </a:ext>
              </a:extLst>
            </p:cNvPr>
            <p:cNvSpPr txBox="1"/>
            <p:nvPr/>
          </p:nvSpPr>
          <p:spPr>
            <a:xfrm>
              <a:off x="492585" y="1545463"/>
              <a:ext cx="2290334" cy="475099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How to Play</a:t>
              </a:r>
            </a:p>
          </p:txBody>
        </p:sp>
      </p:grpSp>
      <p:sp>
        <p:nvSpPr>
          <p:cNvPr id="20" name="Freeform 9">
            <a:extLst>
              <a:ext uri="{FF2B5EF4-FFF2-40B4-BE49-F238E27FC236}">
                <a16:creationId xmlns:a16="http://schemas.microsoft.com/office/drawing/2014/main" id="{04088AB9-AB0E-B17A-DBC2-F429635BB6A2}"/>
              </a:ext>
            </a:extLst>
          </p:cNvPr>
          <p:cNvSpPr/>
          <p:nvPr/>
        </p:nvSpPr>
        <p:spPr>
          <a:xfrm>
            <a:off x="571150" y="3007619"/>
            <a:ext cx="520532" cy="394475"/>
          </a:xfrm>
          <a:custGeom>
            <a:avLst/>
            <a:gdLst/>
            <a:ahLst/>
            <a:cxnLst/>
            <a:rect l="l" t="t" r="r" b="b"/>
            <a:pathLst>
              <a:path w="1142385" h="1142385">
                <a:moveTo>
                  <a:pt x="0" y="0"/>
                </a:moveTo>
                <a:lnTo>
                  <a:pt x="1142385" y="0"/>
                </a:lnTo>
                <a:lnTo>
                  <a:pt x="1142385" y="1142385"/>
                </a:lnTo>
                <a:lnTo>
                  <a:pt x="0" y="11423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ko-KR" altLang="en-US" dirty="0"/>
          </a:p>
        </p:txBody>
      </p:sp>
      <p:sp>
        <p:nvSpPr>
          <p:cNvPr id="21" name="Freeform 10">
            <a:extLst>
              <a:ext uri="{FF2B5EF4-FFF2-40B4-BE49-F238E27FC236}">
                <a16:creationId xmlns:a16="http://schemas.microsoft.com/office/drawing/2014/main" id="{3ADC6B46-3F10-EE30-A917-073F76DF54AB}"/>
              </a:ext>
            </a:extLst>
          </p:cNvPr>
          <p:cNvSpPr/>
          <p:nvPr/>
        </p:nvSpPr>
        <p:spPr>
          <a:xfrm>
            <a:off x="571150" y="4173234"/>
            <a:ext cx="520532" cy="406435"/>
          </a:xfrm>
          <a:custGeom>
            <a:avLst/>
            <a:gdLst/>
            <a:ahLst/>
            <a:cxnLst/>
            <a:rect l="l" t="t" r="r" b="b"/>
            <a:pathLst>
              <a:path w="1093936" h="1093936">
                <a:moveTo>
                  <a:pt x="0" y="0"/>
                </a:moveTo>
                <a:lnTo>
                  <a:pt x="1093937" y="0"/>
                </a:lnTo>
                <a:lnTo>
                  <a:pt x="1093937" y="1093936"/>
                </a:lnTo>
                <a:lnTo>
                  <a:pt x="0" y="109393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ko-KR" altLang="en-US" dirty="0"/>
          </a:p>
        </p:txBody>
      </p:sp>
      <p:sp>
        <p:nvSpPr>
          <p:cNvPr id="22" name="Freeform 11">
            <a:extLst>
              <a:ext uri="{FF2B5EF4-FFF2-40B4-BE49-F238E27FC236}">
                <a16:creationId xmlns:a16="http://schemas.microsoft.com/office/drawing/2014/main" id="{F605C4D9-4930-0D26-CC55-E6E03CAB43FB}"/>
              </a:ext>
            </a:extLst>
          </p:cNvPr>
          <p:cNvSpPr/>
          <p:nvPr/>
        </p:nvSpPr>
        <p:spPr>
          <a:xfrm>
            <a:off x="571150" y="5586458"/>
            <a:ext cx="520532" cy="406435"/>
          </a:xfrm>
          <a:custGeom>
            <a:avLst/>
            <a:gdLst/>
            <a:ahLst/>
            <a:cxnLst/>
            <a:rect l="l" t="t" r="r" b="b"/>
            <a:pathLst>
              <a:path w="1044159" h="1044159">
                <a:moveTo>
                  <a:pt x="0" y="0"/>
                </a:moveTo>
                <a:lnTo>
                  <a:pt x="1044159" y="0"/>
                </a:lnTo>
                <a:lnTo>
                  <a:pt x="1044159" y="1044159"/>
                </a:lnTo>
                <a:lnTo>
                  <a:pt x="0" y="104415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ko-KR" altLang="en-US" dirty="0"/>
          </a:p>
        </p:txBody>
      </p:sp>
      <p:sp>
        <p:nvSpPr>
          <p:cNvPr id="23" name="Freeform 12">
            <a:extLst>
              <a:ext uri="{FF2B5EF4-FFF2-40B4-BE49-F238E27FC236}">
                <a16:creationId xmlns:a16="http://schemas.microsoft.com/office/drawing/2014/main" id="{E28A65AD-5AB2-15D1-0BAB-7472FD07C54F}"/>
              </a:ext>
            </a:extLst>
          </p:cNvPr>
          <p:cNvSpPr/>
          <p:nvPr/>
        </p:nvSpPr>
        <p:spPr>
          <a:xfrm>
            <a:off x="571150" y="2268751"/>
            <a:ext cx="520532" cy="406435"/>
          </a:xfrm>
          <a:custGeom>
            <a:avLst/>
            <a:gdLst/>
            <a:ahLst/>
            <a:cxnLst/>
            <a:rect l="l" t="t" r="r" b="b"/>
            <a:pathLst>
              <a:path w="1142385" h="1142385">
                <a:moveTo>
                  <a:pt x="0" y="0"/>
                </a:moveTo>
                <a:lnTo>
                  <a:pt x="1142385" y="0"/>
                </a:lnTo>
                <a:lnTo>
                  <a:pt x="1142385" y="1142385"/>
                </a:lnTo>
                <a:lnTo>
                  <a:pt x="0" y="114238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ko-KR" alt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AC428F1-7DB3-1FA6-6604-2E04A507D215}"/>
              </a:ext>
            </a:extLst>
          </p:cNvPr>
          <p:cNvSpPr txBox="1"/>
          <p:nvPr/>
        </p:nvSpPr>
        <p:spPr>
          <a:xfrm>
            <a:off x="1230924" y="2241137"/>
            <a:ext cx="1049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</a:rPr>
              <a:t>loanword </a:t>
            </a:r>
            <a:r>
              <a:rPr lang="ko-KR" altLang="en-US" sz="2400" b="1" dirty="0">
                <a:solidFill>
                  <a:schemeClr val="bg1"/>
                </a:solidFill>
              </a:rPr>
              <a:t>코너 개수와 각</a:t>
            </a:r>
            <a:r>
              <a:rPr lang="en-US" altLang="ko-KR" sz="2400" b="1" dirty="0">
                <a:solidFill>
                  <a:schemeClr val="bg1"/>
                </a:solidFill>
              </a:rPr>
              <a:t> </a:t>
            </a:r>
            <a:r>
              <a:rPr lang="ko-KR" altLang="en-US" sz="2400" b="1" dirty="0">
                <a:solidFill>
                  <a:schemeClr val="bg1"/>
                </a:solidFill>
              </a:rPr>
              <a:t>코너에 해당하는 음식 단어 정하기 </a:t>
            </a:r>
            <a:r>
              <a:rPr lang="en-US" altLang="ko-KR" sz="2400" b="1" dirty="0">
                <a:solidFill>
                  <a:schemeClr val="bg1"/>
                </a:solidFill>
              </a:rPr>
              <a:t>(</a:t>
            </a:r>
            <a:r>
              <a:rPr lang="ko-KR" altLang="en-US" sz="2400" b="1" dirty="0">
                <a:solidFill>
                  <a:schemeClr val="bg1"/>
                </a:solidFill>
              </a:rPr>
              <a:t>코너당 </a:t>
            </a:r>
            <a:r>
              <a:rPr lang="en-US" altLang="ko-KR" sz="2400" b="1" dirty="0">
                <a:solidFill>
                  <a:schemeClr val="bg1"/>
                </a:solidFill>
              </a:rPr>
              <a:t>1</a:t>
            </a:r>
            <a:r>
              <a:rPr lang="ko-KR" altLang="en-US" sz="2400" b="1" dirty="0">
                <a:solidFill>
                  <a:schemeClr val="bg1"/>
                </a:solidFill>
              </a:rPr>
              <a:t>개</a:t>
            </a:r>
            <a:r>
              <a:rPr lang="en-US" altLang="ko-KR" sz="2400" b="1" dirty="0">
                <a:solidFill>
                  <a:schemeClr val="bg1"/>
                </a:solidFill>
              </a:rPr>
              <a:t>)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4D019F7-C6CA-447D-D5EB-5D8DD6EB1871}"/>
              </a:ext>
            </a:extLst>
          </p:cNvPr>
          <p:cNvSpPr txBox="1"/>
          <p:nvPr/>
        </p:nvSpPr>
        <p:spPr>
          <a:xfrm>
            <a:off x="1208330" y="2852466"/>
            <a:ext cx="10499901" cy="1128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>
                <a:solidFill>
                  <a:schemeClr val="bg1"/>
                </a:solidFill>
              </a:rPr>
              <a:t>술래가 한 명 나오고 눈 가리기</a:t>
            </a:r>
            <a:r>
              <a:rPr lang="en-US" altLang="ko-KR" sz="2400" b="1" dirty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ko-KR" altLang="en-US" sz="2400" b="1" dirty="0">
                <a:solidFill>
                  <a:schemeClr val="bg1"/>
                </a:solidFill>
              </a:rPr>
              <a:t>나머지 친구들은 원하는 코너로 이동하기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836E062-3B01-D610-9403-BBBD6F7A0C20}"/>
              </a:ext>
            </a:extLst>
          </p:cNvPr>
          <p:cNvSpPr txBox="1"/>
          <p:nvPr/>
        </p:nvSpPr>
        <p:spPr>
          <a:xfrm>
            <a:off x="1262996" y="4179218"/>
            <a:ext cx="4435159" cy="830997"/>
          </a:xfrm>
          <a:prstGeom prst="rect">
            <a:avLst/>
          </a:prstGeom>
          <a:solidFill>
            <a:schemeClr val="accent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solidFill>
                  <a:schemeClr val="bg1"/>
                </a:solidFill>
              </a:rPr>
              <a:t>다같이</a:t>
            </a:r>
            <a:r>
              <a:rPr lang="en-US" altLang="ko-KR" sz="2400" b="1" dirty="0">
                <a:solidFill>
                  <a:schemeClr val="bg1"/>
                </a:solidFill>
              </a:rPr>
              <a:t>: </a:t>
            </a:r>
            <a:r>
              <a:rPr lang="en-US" altLang="ko-KR" sz="2400" b="1" dirty="0"/>
              <a:t>What do you want? </a:t>
            </a:r>
          </a:p>
          <a:p>
            <a:r>
              <a:rPr lang="ko-KR" altLang="en-US" sz="2400" b="1" dirty="0">
                <a:solidFill>
                  <a:schemeClr val="bg1"/>
                </a:solidFill>
              </a:rPr>
              <a:t>술래</a:t>
            </a:r>
            <a:r>
              <a:rPr lang="en-US" altLang="ko-KR" sz="2400" b="1" dirty="0">
                <a:solidFill>
                  <a:schemeClr val="bg1"/>
                </a:solidFill>
              </a:rPr>
              <a:t>: </a:t>
            </a:r>
            <a:r>
              <a:rPr lang="en-US" altLang="ko-KR" sz="2400" b="1" dirty="0"/>
              <a:t>I want </a:t>
            </a:r>
            <a:r>
              <a:rPr lang="en-US" altLang="ko-KR" sz="2400" b="1" i="1" dirty="0"/>
              <a:t>some spaghetti</a:t>
            </a:r>
            <a:r>
              <a:rPr lang="en-US" altLang="ko-KR" sz="2400" b="1" dirty="0"/>
              <a:t>.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0D63362-54C3-77CA-32A3-1754ED23C4BA}"/>
              </a:ext>
            </a:extLst>
          </p:cNvPr>
          <p:cNvSpPr txBox="1"/>
          <p:nvPr/>
        </p:nvSpPr>
        <p:spPr>
          <a:xfrm>
            <a:off x="1230923" y="5558844"/>
            <a:ext cx="8200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solidFill>
                  <a:schemeClr val="bg1"/>
                </a:solidFill>
              </a:rPr>
              <a:t>술래가 말한 단어의 학생들은 탈락</a:t>
            </a:r>
            <a:r>
              <a:rPr lang="en-US" altLang="ko-KR" sz="2400" b="1" dirty="0">
                <a:solidFill>
                  <a:schemeClr val="bg1"/>
                </a:solidFill>
              </a:rPr>
              <a:t>, </a:t>
            </a:r>
            <a:r>
              <a:rPr lang="ko-KR" altLang="en-US" sz="2400" b="1" dirty="0">
                <a:solidFill>
                  <a:schemeClr val="bg1"/>
                </a:solidFill>
              </a:rPr>
              <a:t>원래 자리로 이동한다</a:t>
            </a:r>
            <a:r>
              <a:rPr lang="en-US" altLang="ko-KR" sz="2400" b="1" dirty="0">
                <a:solidFill>
                  <a:schemeClr val="bg1"/>
                </a:solidFill>
              </a:rPr>
              <a:t>.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7B9A226-1662-4E74-6966-F01DCA80E05F}"/>
              </a:ext>
            </a:extLst>
          </p:cNvPr>
          <p:cNvSpPr txBox="1"/>
          <p:nvPr/>
        </p:nvSpPr>
        <p:spPr>
          <a:xfrm>
            <a:off x="5991341" y="4164351"/>
            <a:ext cx="6088364" cy="830997"/>
          </a:xfrm>
          <a:prstGeom prst="rect">
            <a:avLst/>
          </a:prstGeom>
          <a:solidFill>
            <a:schemeClr val="accent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solidFill>
                  <a:schemeClr val="bg1"/>
                </a:solidFill>
              </a:rPr>
              <a:t>다같이</a:t>
            </a:r>
            <a:r>
              <a:rPr lang="en-US" altLang="ko-KR" sz="2400" b="1" dirty="0">
                <a:solidFill>
                  <a:schemeClr val="bg1"/>
                </a:solidFill>
              </a:rPr>
              <a:t>: </a:t>
            </a:r>
            <a:r>
              <a:rPr lang="en-US" altLang="ko-KR" sz="2400" b="1" dirty="0"/>
              <a:t>What would you like to have?</a:t>
            </a:r>
          </a:p>
          <a:p>
            <a:r>
              <a:rPr lang="ko-KR" altLang="en-US" sz="2400" b="1" dirty="0">
                <a:solidFill>
                  <a:schemeClr val="bg1"/>
                </a:solidFill>
              </a:rPr>
              <a:t>술래</a:t>
            </a:r>
            <a:r>
              <a:rPr lang="en-US" altLang="ko-KR" sz="2400" b="1" dirty="0">
                <a:solidFill>
                  <a:schemeClr val="bg1"/>
                </a:solidFill>
              </a:rPr>
              <a:t>: </a:t>
            </a:r>
            <a:r>
              <a:rPr lang="en-US" altLang="ko-KR" sz="2400" b="1" dirty="0"/>
              <a:t>I’d like to have </a:t>
            </a:r>
            <a:r>
              <a:rPr lang="en-US" altLang="ko-KR" sz="2400" b="1" i="1" dirty="0"/>
              <a:t>some</a:t>
            </a:r>
            <a:r>
              <a:rPr lang="ko-KR" altLang="en-US" sz="2400" b="1" i="1" dirty="0"/>
              <a:t> </a:t>
            </a:r>
            <a:r>
              <a:rPr lang="en-US" altLang="ko-KR" sz="2400" b="1" i="1" dirty="0"/>
              <a:t>spaghetti</a:t>
            </a:r>
            <a:r>
              <a:rPr lang="en-US" altLang="ko-KR" sz="2400" b="1" dirty="0"/>
              <a:t>.</a:t>
            </a: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AE3D6870-90B8-D892-F015-F6122AA6418F}"/>
              </a:ext>
            </a:extLst>
          </p:cNvPr>
          <p:cNvSpPr/>
          <p:nvPr/>
        </p:nvSpPr>
        <p:spPr>
          <a:xfrm>
            <a:off x="2027583" y="453077"/>
            <a:ext cx="1174282" cy="45709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</a:rPr>
              <a:t>활동 </a:t>
            </a:r>
            <a:r>
              <a:rPr lang="ko-KR" altLang="en-US" sz="2200" b="1" dirty="0">
                <a:solidFill>
                  <a:schemeClr val="accent1">
                    <a:lumMod val="75000"/>
                  </a:schemeClr>
                </a:solidFill>
              </a:rPr>
              <a:t>②</a:t>
            </a:r>
            <a:r>
              <a:rPr lang="ko-KR" alt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ko-KR" altLang="en-US" sz="1800" b="1" kern="0" spc="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A15590-C6B8-B7B8-00A0-74254B343328}"/>
              </a:ext>
            </a:extLst>
          </p:cNvPr>
          <p:cNvSpPr txBox="1"/>
          <p:nvPr/>
        </p:nvSpPr>
        <p:spPr>
          <a:xfrm>
            <a:off x="3204843" y="214806"/>
            <a:ext cx="717082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5400" b="1" dirty="0">
                <a:solidFill>
                  <a:srgbClr val="C0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Word</a:t>
            </a:r>
            <a:r>
              <a:rPr lang="ko-KR" altLang="en-US" sz="5400" b="1" dirty="0">
                <a:solidFill>
                  <a:srgbClr val="C0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en-US" altLang="ko-KR" sz="5400" b="1" dirty="0">
                <a:solidFill>
                  <a:srgbClr val="C0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Hide</a:t>
            </a:r>
            <a:r>
              <a:rPr lang="ko-KR" altLang="en-US" sz="5400" b="1" dirty="0">
                <a:solidFill>
                  <a:srgbClr val="C0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en-US" altLang="ko-KR" sz="5400" b="1" dirty="0">
                <a:solidFill>
                  <a:srgbClr val="C0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&amp;</a:t>
            </a:r>
            <a:r>
              <a:rPr lang="ko-KR" altLang="en-US" sz="5400" b="1" dirty="0">
                <a:solidFill>
                  <a:srgbClr val="C0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en-US" altLang="ko-KR" sz="5400" b="1" dirty="0">
                <a:solidFill>
                  <a:srgbClr val="C0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Seek</a:t>
            </a:r>
            <a:endParaRPr lang="ko-KR" altLang="en-US" sz="5400" b="1" dirty="0">
              <a:solidFill>
                <a:srgbClr val="C0000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20B44D47-5151-87CB-585C-9CA8AB3827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3003" y="4365405"/>
            <a:ext cx="3247527" cy="2540543"/>
          </a:xfrm>
          <a:prstGeom prst="rect">
            <a:avLst/>
          </a:prstGeom>
        </p:spPr>
      </p:pic>
      <p:grpSp>
        <p:nvGrpSpPr>
          <p:cNvPr id="10" name="그룹 9">
            <a:extLst>
              <a:ext uri="{FF2B5EF4-FFF2-40B4-BE49-F238E27FC236}">
                <a16:creationId xmlns:a16="http://schemas.microsoft.com/office/drawing/2014/main" id="{BA7C099E-25B6-C1D6-7D08-62205BCA5B3E}"/>
              </a:ext>
            </a:extLst>
          </p:cNvPr>
          <p:cNvGrpSpPr/>
          <p:nvPr/>
        </p:nvGrpSpPr>
        <p:grpSpPr>
          <a:xfrm>
            <a:off x="511388" y="439554"/>
            <a:ext cx="1660579" cy="501061"/>
            <a:chOff x="1497134" y="1036821"/>
            <a:chExt cx="1557029" cy="539905"/>
          </a:xfrm>
        </p:grpSpPr>
        <p:sp>
          <p:nvSpPr>
            <p:cNvPr id="11" name="직사각형 11">
              <a:extLst>
                <a:ext uri="{FF2B5EF4-FFF2-40B4-BE49-F238E27FC236}">
                  <a16:creationId xmlns:a16="http://schemas.microsoft.com/office/drawing/2014/main" id="{EF265E14-5D04-48EF-E099-E3EF0329CE19}"/>
                </a:ext>
              </a:extLst>
            </p:cNvPr>
            <p:cNvSpPr/>
            <p:nvPr/>
          </p:nvSpPr>
          <p:spPr>
            <a:xfrm>
              <a:off x="1497134" y="1036821"/>
              <a:ext cx="1557029" cy="534683"/>
            </a:xfrm>
            <a:custGeom>
              <a:avLst/>
              <a:gdLst>
                <a:gd name="connsiteX0" fmla="*/ 0 w 4894621"/>
                <a:gd name="connsiteY0" fmla="*/ 0 h 730193"/>
                <a:gd name="connsiteX1" fmla="*/ 4894621 w 4894621"/>
                <a:gd name="connsiteY1" fmla="*/ 0 h 730193"/>
                <a:gd name="connsiteX2" fmla="*/ 4894621 w 4894621"/>
                <a:gd name="connsiteY2" fmla="*/ 730193 h 730193"/>
                <a:gd name="connsiteX3" fmla="*/ 0 w 4894621"/>
                <a:gd name="connsiteY3" fmla="*/ 730193 h 730193"/>
                <a:gd name="connsiteX4" fmla="*/ 0 w 4894621"/>
                <a:gd name="connsiteY4" fmla="*/ 0 h 730193"/>
                <a:gd name="connsiteX0" fmla="*/ 0 w 4894621"/>
                <a:gd name="connsiteY0" fmla="*/ 0 h 730193"/>
                <a:gd name="connsiteX1" fmla="*/ 4894621 w 4894621"/>
                <a:gd name="connsiteY1" fmla="*/ 0 h 730193"/>
                <a:gd name="connsiteX2" fmla="*/ 4894621 w 4894621"/>
                <a:gd name="connsiteY2" fmla="*/ 730193 h 730193"/>
                <a:gd name="connsiteX3" fmla="*/ 0 w 4894621"/>
                <a:gd name="connsiteY3" fmla="*/ 730193 h 730193"/>
                <a:gd name="connsiteX4" fmla="*/ 0 w 4894621"/>
                <a:gd name="connsiteY4" fmla="*/ 0 h 730193"/>
                <a:gd name="connsiteX0" fmla="*/ 0 w 4894621"/>
                <a:gd name="connsiteY0" fmla="*/ 0 h 730193"/>
                <a:gd name="connsiteX1" fmla="*/ 4894621 w 4894621"/>
                <a:gd name="connsiteY1" fmla="*/ 0 h 730193"/>
                <a:gd name="connsiteX2" fmla="*/ 4894621 w 4894621"/>
                <a:gd name="connsiteY2" fmla="*/ 730193 h 730193"/>
                <a:gd name="connsiteX3" fmla="*/ 0 w 4894621"/>
                <a:gd name="connsiteY3" fmla="*/ 730193 h 730193"/>
                <a:gd name="connsiteX4" fmla="*/ 0 w 4894621"/>
                <a:gd name="connsiteY4" fmla="*/ 0 h 73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94621" h="730193">
                  <a:moveTo>
                    <a:pt x="0" y="0"/>
                  </a:moveTo>
                  <a:lnTo>
                    <a:pt x="4894621" y="0"/>
                  </a:lnTo>
                  <a:cubicBezTo>
                    <a:pt x="4132621" y="433898"/>
                    <a:pt x="4653321" y="480445"/>
                    <a:pt x="4894621" y="730193"/>
                  </a:cubicBezTo>
                  <a:lnTo>
                    <a:pt x="0" y="7301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 w="12700" cap="flat" cmpd="sng" algn="ctr">
              <a:noFill/>
              <a:prstDash val="solid"/>
              <a:miter/>
            </a:ln>
            <a:effectLst>
              <a:outerShdw blurRad="50800" dist="50800" dir="2700000" algn="tl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kumimoji="0" lang="ko-KR" altLang="en-US" sz="1800" b="1" i="0" u="none" strike="noStrike" kern="1200" cap="none" spc="0" normalizeH="0" baseline="0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2" name="TextBox 5">
              <a:extLst>
                <a:ext uri="{FF2B5EF4-FFF2-40B4-BE49-F238E27FC236}">
                  <a16:creationId xmlns:a16="http://schemas.microsoft.com/office/drawing/2014/main" id="{9DC2BC36-CA29-E944-3065-06158F2C9C2F}"/>
                </a:ext>
              </a:extLst>
            </p:cNvPr>
            <p:cNvSpPr txBox="1"/>
            <p:nvPr/>
          </p:nvSpPr>
          <p:spPr>
            <a:xfrm>
              <a:off x="1497134" y="1079271"/>
              <a:ext cx="1349335" cy="4974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lang="ko-KR" altLang="en-US" sz="2400" b="1" dirty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전개</a:t>
              </a:r>
              <a:endParaRPr kumimoji="0" lang="en-US" altLang="ko-KR" sz="2400" b="1" i="0" u="none" strike="noStrike" kern="1200" cap="none" spc="0" normalizeH="0" baseline="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2325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>
            <a:extLst>
              <a:ext uri="{FF2B5EF4-FFF2-40B4-BE49-F238E27FC236}">
                <a16:creationId xmlns:a16="http://schemas.microsoft.com/office/drawing/2014/main" id="{23CC4464-D63D-9551-B4F4-17EF19D59A16}"/>
              </a:ext>
            </a:extLst>
          </p:cNvPr>
          <p:cNvGrpSpPr/>
          <p:nvPr/>
        </p:nvGrpSpPr>
        <p:grpSpPr>
          <a:xfrm>
            <a:off x="0" y="1156307"/>
            <a:ext cx="12192000" cy="5701693"/>
            <a:chOff x="0" y="0"/>
            <a:chExt cx="7118563" cy="2250601"/>
          </a:xfrm>
          <a:solidFill>
            <a:srgbClr val="E62129"/>
          </a:solidFill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2FAB7EC8-2EDA-4599-F2F5-03370E3EB74F}"/>
                </a:ext>
              </a:extLst>
            </p:cNvPr>
            <p:cNvSpPr/>
            <p:nvPr/>
          </p:nvSpPr>
          <p:spPr>
            <a:xfrm>
              <a:off x="0" y="0"/>
              <a:ext cx="7118562" cy="2250601"/>
            </a:xfrm>
            <a:custGeom>
              <a:avLst/>
              <a:gdLst/>
              <a:ahLst/>
              <a:cxnLst/>
              <a:rect l="l" t="t" r="r" b="b"/>
              <a:pathLst>
                <a:path w="7118562" h="2250601">
                  <a:moveTo>
                    <a:pt x="0" y="0"/>
                  </a:moveTo>
                  <a:lnTo>
                    <a:pt x="7118562" y="0"/>
                  </a:lnTo>
                  <a:lnTo>
                    <a:pt x="7118562" y="2250601"/>
                  </a:lnTo>
                  <a:lnTo>
                    <a:pt x="0" y="2250601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ko-KR" altLang="en-US" dirty="0"/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5925B191-B078-7834-105C-6DD982857F66}"/>
              </a:ext>
            </a:extLst>
          </p:cNvPr>
          <p:cNvSpPr txBox="1"/>
          <p:nvPr/>
        </p:nvSpPr>
        <p:spPr>
          <a:xfrm>
            <a:off x="293662" y="296278"/>
            <a:ext cx="3171433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4500" b="1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 </a:t>
            </a:r>
            <a:endParaRPr lang="ko-KR" altLang="en-US" sz="4500" b="1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4" name="내용 개체 틀 17">
            <a:extLst>
              <a:ext uri="{FF2B5EF4-FFF2-40B4-BE49-F238E27FC236}">
                <a16:creationId xmlns:a16="http://schemas.microsoft.com/office/drawing/2014/main" id="{E718AC5C-6D9E-60A1-0EBA-A2CA06529812}"/>
              </a:ext>
            </a:extLst>
          </p:cNvPr>
          <p:cNvSpPr txBox="1">
            <a:spLocks/>
          </p:cNvSpPr>
          <p:nvPr/>
        </p:nvSpPr>
        <p:spPr>
          <a:xfrm>
            <a:off x="293662" y="1215004"/>
            <a:ext cx="11563637" cy="6724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1500" kern="1200" spc="150" baseline="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1500" kern="1200" spc="150" baseline="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1400" kern="1200" spc="150" baseline="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1400" kern="1200" spc="150" baseline="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1400" kern="1200" spc="150" baseline="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★ loanword(</a:t>
            </a:r>
            <a:r>
              <a:rPr lang="ko-KR" altLang="en-US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외래어</a:t>
            </a:r>
            <a:r>
              <a:rPr lang="en-US" altLang="ko-KR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를</a:t>
            </a:r>
            <a:r>
              <a:rPr lang="en-US" altLang="ko-KR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이용해 </a:t>
            </a:r>
            <a:r>
              <a:rPr lang="en-US" altLang="ko-KR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Word Hunting Game</a:t>
            </a:r>
            <a:r>
              <a:rPr lang="ko-KR" altLang="en-US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을 해 봅시다</a:t>
            </a:r>
            <a:r>
              <a:rPr lang="en-US" altLang="ko-KR" sz="2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en-US" altLang="ja-JP" sz="24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AD3CF82B-8D06-9050-59F9-F7DAE48E02DF}"/>
              </a:ext>
            </a:extLst>
          </p:cNvPr>
          <p:cNvSpPr/>
          <p:nvPr/>
        </p:nvSpPr>
        <p:spPr>
          <a:xfrm>
            <a:off x="1864645" y="361835"/>
            <a:ext cx="1174282" cy="45709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chemeClr val="accent1"/>
                </a:solidFill>
              </a:rPr>
              <a:t>활동 ③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DEB8CB-160D-C5F2-1453-3B3BA75938E0}"/>
              </a:ext>
            </a:extLst>
          </p:cNvPr>
          <p:cNvSpPr txBox="1"/>
          <p:nvPr/>
        </p:nvSpPr>
        <p:spPr>
          <a:xfrm>
            <a:off x="3128211" y="82579"/>
            <a:ext cx="76809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5400" b="1" dirty="0">
                <a:solidFill>
                  <a:srgbClr val="C0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Word</a:t>
            </a:r>
            <a:r>
              <a:rPr lang="ko-KR" altLang="en-US" sz="5400" b="1" dirty="0">
                <a:solidFill>
                  <a:srgbClr val="C0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en-US" altLang="ko-KR" sz="5400" b="1" dirty="0">
                <a:solidFill>
                  <a:srgbClr val="C0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Hunting Game</a:t>
            </a:r>
            <a:endParaRPr lang="ko-KR" altLang="en-US" sz="5400" b="1" dirty="0">
              <a:solidFill>
                <a:srgbClr val="C0000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0E855BCA-E7A1-915B-A16A-7F30320BA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2093" y="2146803"/>
            <a:ext cx="4303617" cy="4245370"/>
          </a:xfrm>
          <a:prstGeom prst="rect">
            <a:avLst/>
          </a:prstGeom>
        </p:spPr>
      </p:pic>
      <p:grpSp>
        <p:nvGrpSpPr>
          <p:cNvPr id="36" name="그룹 35">
            <a:extLst>
              <a:ext uri="{FF2B5EF4-FFF2-40B4-BE49-F238E27FC236}">
                <a16:creationId xmlns:a16="http://schemas.microsoft.com/office/drawing/2014/main" id="{BCF0D0D6-66AF-1A8E-CB2D-78C010373DB4}"/>
              </a:ext>
            </a:extLst>
          </p:cNvPr>
          <p:cNvGrpSpPr/>
          <p:nvPr/>
        </p:nvGrpSpPr>
        <p:grpSpPr>
          <a:xfrm>
            <a:off x="336290" y="342277"/>
            <a:ext cx="1660579" cy="501061"/>
            <a:chOff x="1497134" y="1036821"/>
            <a:chExt cx="1557029" cy="539905"/>
          </a:xfrm>
        </p:grpSpPr>
        <p:sp>
          <p:nvSpPr>
            <p:cNvPr id="37" name="직사각형 11">
              <a:extLst>
                <a:ext uri="{FF2B5EF4-FFF2-40B4-BE49-F238E27FC236}">
                  <a16:creationId xmlns:a16="http://schemas.microsoft.com/office/drawing/2014/main" id="{168BA290-B563-8FE2-CCAB-5844FA5B88BE}"/>
                </a:ext>
              </a:extLst>
            </p:cNvPr>
            <p:cNvSpPr/>
            <p:nvPr/>
          </p:nvSpPr>
          <p:spPr>
            <a:xfrm>
              <a:off x="1497134" y="1036821"/>
              <a:ext cx="1557029" cy="534683"/>
            </a:xfrm>
            <a:custGeom>
              <a:avLst/>
              <a:gdLst>
                <a:gd name="connsiteX0" fmla="*/ 0 w 4894621"/>
                <a:gd name="connsiteY0" fmla="*/ 0 h 730193"/>
                <a:gd name="connsiteX1" fmla="*/ 4894621 w 4894621"/>
                <a:gd name="connsiteY1" fmla="*/ 0 h 730193"/>
                <a:gd name="connsiteX2" fmla="*/ 4894621 w 4894621"/>
                <a:gd name="connsiteY2" fmla="*/ 730193 h 730193"/>
                <a:gd name="connsiteX3" fmla="*/ 0 w 4894621"/>
                <a:gd name="connsiteY3" fmla="*/ 730193 h 730193"/>
                <a:gd name="connsiteX4" fmla="*/ 0 w 4894621"/>
                <a:gd name="connsiteY4" fmla="*/ 0 h 730193"/>
                <a:gd name="connsiteX0" fmla="*/ 0 w 4894621"/>
                <a:gd name="connsiteY0" fmla="*/ 0 h 730193"/>
                <a:gd name="connsiteX1" fmla="*/ 4894621 w 4894621"/>
                <a:gd name="connsiteY1" fmla="*/ 0 h 730193"/>
                <a:gd name="connsiteX2" fmla="*/ 4894621 w 4894621"/>
                <a:gd name="connsiteY2" fmla="*/ 730193 h 730193"/>
                <a:gd name="connsiteX3" fmla="*/ 0 w 4894621"/>
                <a:gd name="connsiteY3" fmla="*/ 730193 h 730193"/>
                <a:gd name="connsiteX4" fmla="*/ 0 w 4894621"/>
                <a:gd name="connsiteY4" fmla="*/ 0 h 730193"/>
                <a:gd name="connsiteX0" fmla="*/ 0 w 4894621"/>
                <a:gd name="connsiteY0" fmla="*/ 0 h 730193"/>
                <a:gd name="connsiteX1" fmla="*/ 4894621 w 4894621"/>
                <a:gd name="connsiteY1" fmla="*/ 0 h 730193"/>
                <a:gd name="connsiteX2" fmla="*/ 4894621 w 4894621"/>
                <a:gd name="connsiteY2" fmla="*/ 730193 h 730193"/>
                <a:gd name="connsiteX3" fmla="*/ 0 w 4894621"/>
                <a:gd name="connsiteY3" fmla="*/ 730193 h 730193"/>
                <a:gd name="connsiteX4" fmla="*/ 0 w 4894621"/>
                <a:gd name="connsiteY4" fmla="*/ 0 h 73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94621" h="730193">
                  <a:moveTo>
                    <a:pt x="0" y="0"/>
                  </a:moveTo>
                  <a:lnTo>
                    <a:pt x="4894621" y="0"/>
                  </a:lnTo>
                  <a:cubicBezTo>
                    <a:pt x="4132621" y="433898"/>
                    <a:pt x="4653321" y="480445"/>
                    <a:pt x="4894621" y="730193"/>
                  </a:cubicBezTo>
                  <a:lnTo>
                    <a:pt x="0" y="7301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 w="12700" cap="flat" cmpd="sng" algn="ctr">
              <a:noFill/>
              <a:prstDash val="solid"/>
              <a:miter/>
            </a:ln>
            <a:effectLst>
              <a:outerShdw blurRad="50800" dist="50800" dir="2700000" algn="tl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kumimoji="0" lang="ko-KR" altLang="en-US" sz="1800" b="1" i="0" u="none" strike="noStrike" kern="1200" cap="none" spc="0" normalizeH="0" baseline="0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8" name="TextBox 5">
              <a:extLst>
                <a:ext uri="{FF2B5EF4-FFF2-40B4-BE49-F238E27FC236}">
                  <a16:creationId xmlns:a16="http://schemas.microsoft.com/office/drawing/2014/main" id="{B2BC4E6E-B315-75CB-D6E8-E7FC1403A905}"/>
                </a:ext>
              </a:extLst>
            </p:cNvPr>
            <p:cNvSpPr txBox="1"/>
            <p:nvPr/>
          </p:nvSpPr>
          <p:spPr>
            <a:xfrm>
              <a:off x="1497134" y="1079271"/>
              <a:ext cx="1349335" cy="4974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lang="ko-KR" altLang="en-US" sz="2400" b="1" dirty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전개</a:t>
              </a:r>
              <a:endParaRPr kumimoji="0" lang="en-US" altLang="ko-KR" sz="2400" b="1" i="0" u="none" strike="noStrike" kern="1200" cap="none" spc="0" normalizeH="0" baseline="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568" y="2146802"/>
            <a:ext cx="6661495" cy="365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785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5">
            <a:extLst>
              <a:ext uri="{FF2B5EF4-FFF2-40B4-BE49-F238E27FC236}">
                <a16:creationId xmlns:a16="http://schemas.microsoft.com/office/drawing/2014/main" id="{5B7F2303-D4CA-73E0-EAA7-0430DDBC98E9}"/>
              </a:ext>
            </a:extLst>
          </p:cNvPr>
          <p:cNvSpPr/>
          <p:nvPr/>
        </p:nvSpPr>
        <p:spPr>
          <a:xfrm>
            <a:off x="0" y="1275643"/>
            <a:ext cx="12192000" cy="5582357"/>
          </a:xfrm>
          <a:custGeom>
            <a:avLst/>
            <a:gdLst/>
            <a:ahLst/>
            <a:cxnLst/>
            <a:rect l="l" t="t" r="r" b="b"/>
            <a:pathLst>
              <a:path w="1952728" h="2709333">
                <a:moveTo>
                  <a:pt x="0" y="0"/>
                </a:moveTo>
                <a:lnTo>
                  <a:pt x="1952728" y="0"/>
                </a:lnTo>
                <a:lnTo>
                  <a:pt x="1952728" y="2709333"/>
                </a:lnTo>
                <a:lnTo>
                  <a:pt x="0" y="2709333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ko-KR" alt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69C36A-E6BD-34D7-6754-03BFF11F5949}"/>
              </a:ext>
            </a:extLst>
          </p:cNvPr>
          <p:cNvSpPr txBox="1"/>
          <p:nvPr/>
        </p:nvSpPr>
        <p:spPr>
          <a:xfrm>
            <a:off x="-267303" y="99922"/>
            <a:ext cx="121919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5400" b="1" dirty="0">
                <a:solidFill>
                  <a:srgbClr val="C0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Let</a:t>
            </a:r>
            <a:r>
              <a:rPr lang="en-US" altLang="ko-KR" sz="5400" b="1" kern="800" spc="-100" dirty="0">
                <a:solidFill>
                  <a:srgbClr val="C0000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’</a:t>
            </a:r>
            <a:r>
              <a:rPr lang="en-US" altLang="ko-KR" sz="5400" b="1" kern="800" spc="-100" dirty="0">
                <a:solidFill>
                  <a:srgbClr val="C0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s</a:t>
            </a:r>
            <a:r>
              <a:rPr lang="en-US" altLang="ko-KR" sz="5400" b="1" dirty="0">
                <a:solidFill>
                  <a:srgbClr val="C0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Check</a:t>
            </a:r>
            <a:endParaRPr lang="ko-KR" altLang="en-US" sz="4800" b="1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5E74853C-0E98-38DD-32AA-15354B176E1E}"/>
              </a:ext>
            </a:extLst>
          </p:cNvPr>
          <p:cNvGrpSpPr/>
          <p:nvPr/>
        </p:nvGrpSpPr>
        <p:grpSpPr>
          <a:xfrm>
            <a:off x="336290" y="342277"/>
            <a:ext cx="1660579" cy="501061"/>
            <a:chOff x="1497134" y="1036821"/>
            <a:chExt cx="1557029" cy="539905"/>
          </a:xfrm>
        </p:grpSpPr>
        <p:sp>
          <p:nvSpPr>
            <p:cNvPr id="23" name="직사각형 11">
              <a:extLst>
                <a:ext uri="{FF2B5EF4-FFF2-40B4-BE49-F238E27FC236}">
                  <a16:creationId xmlns:a16="http://schemas.microsoft.com/office/drawing/2014/main" id="{2145686C-E1AE-A763-1063-BAC66C516655}"/>
                </a:ext>
              </a:extLst>
            </p:cNvPr>
            <p:cNvSpPr/>
            <p:nvPr/>
          </p:nvSpPr>
          <p:spPr>
            <a:xfrm>
              <a:off x="1497134" y="1036821"/>
              <a:ext cx="1557029" cy="534683"/>
            </a:xfrm>
            <a:custGeom>
              <a:avLst/>
              <a:gdLst>
                <a:gd name="connsiteX0" fmla="*/ 0 w 4894621"/>
                <a:gd name="connsiteY0" fmla="*/ 0 h 730193"/>
                <a:gd name="connsiteX1" fmla="*/ 4894621 w 4894621"/>
                <a:gd name="connsiteY1" fmla="*/ 0 h 730193"/>
                <a:gd name="connsiteX2" fmla="*/ 4894621 w 4894621"/>
                <a:gd name="connsiteY2" fmla="*/ 730193 h 730193"/>
                <a:gd name="connsiteX3" fmla="*/ 0 w 4894621"/>
                <a:gd name="connsiteY3" fmla="*/ 730193 h 730193"/>
                <a:gd name="connsiteX4" fmla="*/ 0 w 4894621"/>
                <a:gd name="connsiteY4" fmla="*/ 0 h 730193"/>
                <a:gd name="connsiteX0" fmla="*/ 0 w 4894621"/>
                <a:gd name="connsiteY0" fmla="*/ 0 h 730193"/>
                <a:gd name="connsiteX1" fmla="*/ 4894621 w 4894621"/>
                <a:gd name="connsiteY1" fmla="*/ 0 h 730193"/>
                <a:gd name="connsiteX2" fmla="*/ 4894621 w 4894621"/>
                <a:gd name="connsiteY2" fmla="*/ 730193 h 730193"/>
                <a:gd name="connsiteX3" fmla="*/ 0 w 4894621"/>
                <a:gd name="connsiteY3" fmla="*/ 730193 h 730193"/>
                <a:gd name="connsiteX4" fmla="*/ 0 w 4894621"/>
                <a:gd name="connsiteY4" fmla="*/ 0 h 730193"/>
                <a:gd name="connsiteX0" fmla="*/ 0 w 4894621"/>
                <a:gd name="connsiteY0" fmla="*/ 0 h 730193"/>
                <a:gd name="connsiteX1" fmla="*/ 4894621 w 4894621"/>
                <a:gd name="connsiteY1" fmla="*/ 0 h 730193"/>
                <a:gd name="connsiteX2" fmla="*/ 4894621 w 4894621"/>
                <a:gd name="connsiteY2" fmla="*/ 730193 h 730193"/>
                <a:gd name="connsiteX3" fmla="*/ 0 w 4894621"/>
                <a:gd name="connsiteY3" fmla="*/ 730193 h 730193"/>
                <a:gd name="connsiteX4" fmla="*/ 0 w 4894621"/>
                <a:gd name="connsiteY4" fmla="*/ 0 h 73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94621" h="730193">
                  <a:moveTo>
                    <a:pt x="0" y="0"/>
                  </a:moveTo>
                  <a:lnTo>
                    <a:pt x="4894621" y="0"/>
                  </a:lnTo>
                  <a:cubicBezTo>
                    <a:pt x="4132621" y="433898"/>
                    <a:pt x="4653321" y="480445"/>
                    <a:pt x="4894621" y="730193"/>
                  </a:cubicBezTo>
                  <a:lnTo>
                    <a:pt x="0" y="7301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 w="12700" cap="flat" cmpd="sng" algn="ctr">
              <a:noFill/>
              <a:prstDash val="solid"/>
              <a:miter/>
            </a:ln>
            <a:effectLst>
              <a:outerShdw blurRad="50800" dist="50800" dir="2700000" algn="tl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kumimoji="0" lang="ko-KR" altLang="en-US" sz="1800" b="1" i="0" u="none" strike="noStrike" kern="1200" cap="none" spc="0" normalizeH="0" baseline="0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4" name="TextBox 5">
              <a:extLst>
                <a:ext uri="{FF2B5EF4-FFF2-40B4-BE49-F238E27FC236}">
                  <a16:creationId xmlns:a16="http://schemas.microsoft.com/office/drawing/2014/main" id="{E9E7A748-0715-AF61-0732-9A4C6C962047}"/>
                </a:ext>
              </a:extLst>
            </p:cNvPr>
            <p:cNvSpPr txBox="1"/>
            <p:nvPr/>
          </p:nvSpPr>
          <p:spPr>
            <a:xfrm>
              <a:off x="1497134" y="1079271"/>
              <a:ext cx="1349335" cy="4974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lang="ko-KR" altLang="en-US" sz="2400" b="1" dirty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마무리</a:t>
              </a:r>
              <a:endParaRPr kumimoji="0" lang="en-US" altLang="ko-KR" sz="2400" b="1" i="0" u="none" strike="noStrike" kern="1200" cap="none" spc="0" normalizeH="0" baseline="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B31DA903-795B-77E8-B057-B5DECBBD2F0A}"/>
              </a:ext>
            </a:extLst>
          </p:cNvPr>
          <p:cNvGrpSpPr/>
          <p:nvPr/>
        </p:nvGrpSpPr>
        <p:grpSpPr>
          <a:xfrm>
            <a:off x="418090" y="1518010"/>
            <a:ext cx="11587982" cy="990010"/>
            <a:chOff x="418090" y="1724314"/>
            <a:chExt cx="9693877" cy="1233371"/>
          </a:xfrm>
        </p:grpSpPr>
        <p:sp>
          <p:nvSpPr>
            <p:cNvPr id="30" name="사각형: 둥근 모서리 29">
              <a:extLst>
                <a:ext uri="{FF2B5EF4-FFF2-40B4-BE49-F238E27FC236}">
                  <a16:creationId xmlns:a16="http://schemas.microsoft.com/office/drawing/2014/main" id="{C772B44D-AF83-1D87-A48D-BF7673B4E87E}"/>
                </a:ext>
              </a:extLst>
            </p:cNvPr>
            <p:cNvSpPr/>
            <p:nvPr/>
          </p:nvSpPr>
          <p:spPr>
            <a:xfrm>
              <a:off x="418090" y="1724314"/>
              <a:ext cx="9693877" cy="12333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3" name="TextBox 9">
              <a:extLst>
                <a:ext uri="{FF2B5EF4-FFF2-40B4-BE49-F238E27FC236}">
                  <a16:creationId xmlns:a16="http://schemas.microsoft.com/office/drawing/2014/main" id="{F686FC95-126F-B4E8-55A4-46EF60713DAE}"/>
                </a:ext>
              </a:extLst>
            </p:cNvPr>
            <p:cNvSpPr txBox="1"/>
            <p:nvPr/>
          </p:nvSpPr>
          <p:spPr>
            <a:xfrm>
              <a:off x="1389774" y="2018049"/>
              <a:ext cx="7564205" cy="73491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607"/>
                </a:lnSpc>
              </a:pPr>
              <a:r>
                <a:rPr lang="en-US" altLang="ko-KR" sz="3600" b="1" dirty="0">
                  <a:ea typeface="나눔스퀘어 ExtraBold" panose="020B0600000101010101" pitchFamily="50" charset="-127"/>
                </a:rPr>
                <a:t>What is a </a:t>
              </a:r>
              <a:r>
                <a:rPr lang="en-US" altLang="ko-KR" sz="3600" b="1" i="1" dirty="0">
                  <a:ea typeface="나눔스퀘어 ExtraBold" panose="020B0600000101010101" pitchFamily="50" charset="-127"/>
                </a:rPr>
                <a:t>loanword</a:t>
              </a:r>
              <a:r>
                <a:rPr lang="en-US" altLang="ko-KR" sz="3600" b="1" dirty="0">
                  <a:ea typeface="나눔스퀘어 ExtraBold" panose="020B0600000101010101" pitchFamily="50" charset="-127"/>
                </a:rPr>
                <a:t>?</a:t>
              </a:r>
              <a:endParaRPr lang="en-US" sz="3600" dirty="0">
                <a:ea typeface="+mj-ea"/>
              </a:endParaRPr>
            </a:p>
          </p:txBody>
        </p:sp>
      </p:grp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71B8606D-85FC-C27E-BCF2-990973EA1616}"/>
              </a:ext>
            </a:extLst>
          </p:cNvPr>
          <p:cNvSpPr/>
          <p:nvPr/>
        </p:nvSpPr>
        <p:spPr>
          <a:xfrm>
            <a:off x="418090" y="2711967"/>
            <a:ext cx="11587982" cy="99001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6D4DAB6E-ACD6-EE4C-0D30-C33E01596403}"/>
              </a:ext>
            </a:extLst>
          </p:cNvPr>
          <p:cNvGrpSpPr/>
          <p:nvPr/>
        </p:nvGrpSpPr>
        <p:grpSpPr>
          <a:xfrm>
            <a:off x="418090" y="3869827"/>
            <a:ext cx="11587982" cy="1233371"/>
            <a:chOff x="418091" y="4873892"/>
            <a:chExt cx="9693878" cy="1233371"/>
          </a:xfrm>
        </p:grpSpPr>
        <p:sp>
          <p:nvSpPr>
            <p:cNvPr id="8" name="사각형: 둥근 모서리 7">
              <a:extLst>
                <a:ext uri="{FF2B5EF4-FFF2-40B4-BE49-F238E27FC236}">
                  <a16:creationId xmlns:a16="http://schemas.microsoft.com/office/drawing/2014/main" id="{DD4FDA5D-43D3-1D63-7C5A-EA3F4E84B570}"/>
                </a:ext>
              </a:extLst>
            </p:cNvPr>
            <p:cNvSpPr/>
            <p:nvPr/>
          </p:nvSpPr>
          <p:spPr>
            <a:xfrm>
              <a:off x="418091" y="4873892"/>
              <a:ext cx="9693878" cy="12333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88E4F35B-8686-B4BA-9A72-534630A3E165}"/>
                </a:ext>
              </a:extLst>
            </p:cNvPr>
            <p:cNvSpPr txBox="1"/>
            <p:nvPr/>
          </p:nvSpPr>
          <p:spPr>
            <a:xfrm>
              <a:off x="1337825" y="5004825"/>
              <a:ext cx="8604069" cy="98488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ko-KR" altLang="en-US" sz="3200" b="1" dirty="0">
                  <a:solidFill>
                    <a:srgbClr val="000000"/>
                  </a:solidFill>
                  <a:latin typeface="+mn-ea"/>
                </a:rPr>
                <a:t>오늘 배운 단어 외에도 영어와 우리말이 같은 단어로 또 무엇이 있을까요</a:t>
              </a:r>
              <a:r>
                <a:rPr lang="en-US" altLang="ko-KR" sz="3200" b="1" dirty="0">
                  <a:solidFill>
                    <a:srgbClr val="000000"/>
                  </a:solidFill>
                  <a:latin typeface="+mn-ea"/>
                </a:rPr>
                <a:t>?</a:t>
              </a:r>
              <a:endParaRPr lang="en-US" altLang="ko-KR" sz="3200" b="1" dirty="0">
                <a:solidFill>
                  <a:srgbClr val="000000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0770CBD5-78A0-F95F-E558-B46E60EC0744}"/>
              </a:ext>
            </a:extLst>
          </p:cNvPr>
          <p:cNvGrpSpPr/>
          <p:nvPr/>
        </p:nvGrpSpPr>
        <p:grpSpPr>
          <a:xfrm>
            <a:off x="418090" y="5291636"/>
            <a:ext cx="11587982" cy="1089913"/>
            <a:chOff x="418091" y="4873892"/>
            <a:chExt cx="9693878" cy="1233371"/>
          </a:xfrm>
        </p:grpSpPr>
        <p:sp>
          <p:nvSpPr>
            <p:cNvPr id="10" name="사각형: 둥근 모서리 9">
              <a:extLst>
                <a:ext uri="{FF2B5EF4-FFF2-40B4-BE49-F238E27FC236}">
                  <a16:creationId xmlns:a16="http://schemas.microsoft.com/office/drawing/2014/main" id="{EF64679F-414E-75BB-5715-7489FD2238E1}"/>
                </a:ext>
              </a:extLst>
            </p:cNvPr>
            <p:cNvSpPr/>
            <p:nvPr/>
          </p:nvSpPr>
          <p:spPr>
            <a:xfrm>
              <a:off x="418091" y="4873892"/>
              <a:ext cx="9693878" cy="12333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7" name="TextBox 9">
              <a:extLst>
                <a:ext uri="{FF2B5EF4-FFF2-40B4-BE49-F238E27FC236}">
                  <a16:creationId xmlns:a16="http://schemas.microsoft.com/office/drawing/2014/main" id="{2E009991-D216-637C-212D-E0F83556D9FD}"/>
                </a:ext>
              </a:extLst>
            </p:cNvPr>
            <p:cNvSpPr txBox="1"/>
            <p:nvPr/>
          </p:nvSpPr>
          <p:spPr>
            <a:xfrm>
              <a:off x="1403223" y="5235282"/>
              <a:ext cx="8444524" cy="55726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endParaRPr lang="en-US" altLang="ko-KR" sz="3200" b="1" dirty="0">
                <a:solidFill>
                  <a:srgbClr val="000000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</p:grpSp>
      <p:sp>
        <p:nvSpPr>
          <p:cNvPr id="19" name="타원 18">
            <a:extLst>
              <a:ext uri="{FF2B5EF4-FFF2-40B4-BE49-F238E27FC236}">
                <a16:creationId xmlns:a16="http://schemas.microsoft.com/office/drawing/2014/main" id="{7322B86F-5D0F-14D3-54DB-4FF9F4FE1EA0}"/>
              </a:ext>
            </a:extLst>
          </p:cNvPr>
          <p:cNvSpPr/>
          <p:nvPr/>
        </p:nvSpPr>
        <p:spPr>
          <a:xfrm>
            <a:off x="612088" y="1696102"/>
            <a:ext cx="655958" cy="64249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endParaRPr lang="ko-KR" altLang="en-US" sz="3200" b="1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8EA35061-F26E-6223-ADCA-E842B17CB0DF}"/>
              </a:ext>
            </a:extLst>
          </p:cNvPr>
          <p:cNvSpPr/>
          <p:nvPr/>
        </p:nvSpPr>
        <p:spPr>
          <a:xfrm>
            <a:off x="612088" y="2865590"/>
            <a:ext cx="666995" cy="66858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  <a:endParaRPr lang="ko-KR" altLang="en-US" sz="3200" b="1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6" name="타원 25">
            <a:extLst>
              <a:ext uri="{FF2B5EF4-FFF2-40B4-BE49-F238E27FC236}">
                <a16:creationId xmlns:a16="http://schemas.microsoft.com/office/drawing/2014/main" id="{D7F5320C-0A77-5B64-4B2A-016B14C4F608}"/>
              </a:ext>
            </a:extLst>
          </p:cNvPr>
          <p:cNvSpPr/>
          <p:nvPr/>
        </p:nvSpPr>
        <p:spPr>
          <a:xfrm>
            <a:off x="609892" y="4114946"/>
            <a:ext cx="669191" cy="70731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  <a:endParaRPr lang="ko-KR" altLang="en-US" sz="3200" b="1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7" name="타원 26">
            <a:extLst>
              <a:ext uri="{FF2B5EF4-FFF2-40B4-BE49-F238E27FC236}">
                <a16:creationId xmlns:a16="http://schemas.microsoft.com/office/drawing/2014/main" id="{062C664D-4D90-3543-4E6F-C13149DB2D77}"/>
              </a:ext>
            </a:extLst>
          </p:cNvPr>
          <p:cNvSpPr/>
          <p:nvPr/>
        </p:nvSpPr>
        <p:spPr>
          <a:xfrm>
            <a:off x="609892" y="5488687"/>
            <a:ext cx="671512" cy="69580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endParaRPr lang="ko-KR" altLang="en-US" sz="3200" b="1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26464" y="2911310"/>
            <a:ext cx="8924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/>
              <a:t>오늘 배운 외래어</a:t>
            </a:r>
            <a:r>
              <a:rPr lang="en-US" altLang="ko-KR" sz="3200" b="1" dirty="0"/>
              <a:t>(loanword)</a:t>
            </a:r>
            <a:r>
              <a:rPr lang="ko-KR" altLang="en-US" sz="3200" b="1" dirty="0"/>
              <a:t>를 말해 봅시다</a:t>
            </a:r>
            <a:r>
              <a:rPr lang="en-US" altLang="ko-KR" b="1" dirty="0"/>
              <a:t>.</a:t>
            </a:r>
            <a:endParaRPr lang="ko-KR" alt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428545" y="5570983"/>
            <a:ext cx="10383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/>
              <a:t>한글날을 맞아 외래어 사용에 대한 소감을 말해 봅시다</a:t>
            </a:r>
            <a:r>
              <a:rPr lang="en-US" altLang="ko-KR" b="1" dirty="0"/>
              <a:t>.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580993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38C3A951-08A9-CB7A-F80C-70B445C5FAC7}"/>
              </a:ext>
            </a:extLst>
          </p:cNvPr>
          <p:cNvGrpSpPr/>
          <p:nvPr/>
        </p:nvGrpSpPr>
        <p:grpSpPr>
          <a:xfrm>
            <a:off x="0" y="3244412"/>
            <a:ext cx="12192000" cy="3613588"/>
            <a:chOff x="0" y="0"/>
            <a:chExt cx="6674770" cy="1714870"/>
          </a:xfrm>
          <a:solidFill>
            <a:schemeClr val="accent1"/>
          </a:solidFill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0F6FD27F-AF87-2211-FFD3-234BB8D61C3E}"/>
                </a:ext>
              </a:extLst>
            </p:cNvPr>
            <p:cNvSpPr/>
            <p:nvPr/>
          </p:nvSpPr>
          <p:spPr>
            <a:xfrm>
              <a:off x="0" y="0"/>
              <a:ext cx="6674769" cy="1714870"/>
            </a:xfrm>
            <a:custGeom>
              <a:avLst/>
              <a:gdLst/>
              <a:ahLst/>
              <a:cxnLst/>
              <a:rect l="l" t="t" r="r" b="b"/>
              <a:pathLst>
                <a:path w="6674769" h="1714870">
                  <a:moveTo>
                    <a:pt x="0" y="0"/>
                  </a:moveTo>
                  <a:lnTo>
                    <a:pt x="6674769" y="0"/>
                  </a:lnTo>
                  <a:lnTo>
                    <a:pt x="6674769" y="1714870"/>
                  </a:lnTo>
                  <a:lnTo>
                    <a:pt x="0" y="171487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ko-KR" altLang="en-US" dirty="0"/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995D0643-186D-1302-DBB9-220265B05A73}"/>
              </a:ext>
            </a:extLst>
          </p:cNvPr>
          <p:cNvGrpSpPr/>
          <p:nvPr/>
        </p:nvGrpSpPr>
        <p:grpSpPr>
          <a:xfrm>
            <a:off x="530280" y="3768811"/>
            <a:ext cx="5227969" cy="3089189"/>
            <a:chOff x="4261443" y="2219231"/>
            <a:chExt cx="6779451" cy="4638768"/>
          </a:xfrm>
        </p:grpSpPr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38D35A83-AE52-108A-8C8E-B6D319071743}"/>
                </a:ext>
              </a:extLst>
            </p:cNvPr>
            <p:cNvSpPr/>
            <p:nvPr/>
          </p:nvSpPr>
          <p:spPr>
            <a:xfrm>
              <a:off x="4261443" y="3269497"/>
              <a:ext cx="6779451" cy="3588502"/>
            </a:xfrm>
            <a:custGeom>
              <a:avLst/>
              <a:gdLst/>
              <a:ahLst/>
              <a:cxnLst/>
              <a:rect l="l" t="t" r="r" b="b"/>
              <a:pathLst>
                <a:path w="14979764" h="8519741">
                  <a:moveTo>
                    <a:pt x="0" y="0"/>
                  </a:moveTo>
                  <a:lnTo>
                    <a:pt x="14979764" y="0"/>
                  </a:lnTo>
                  <a:lnTo>
                    <a:pt x="14979764" y="8519741"/>
                  </a:lnTo>
                  <a:lnTo>
                    <a:pt x="0" y="85197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ko-KR" altLang="en-US" dirty="0"/>
            </a:p>
          </p:txBody>
        </p:sp>
        <p:sp>
          <p:nvSpPr>
            <p:cNvPr id="19" name="TextBox 14">
              <a:extLst>
                <a:ext uri="{FF2B5EF4-FFF2-40B4-BE49-F238E27FC236}">
                  <a16:creationId xmlns:a16="http://schemas.microsoft.com/office/drawing/2014/main" id="{BF466717-4204-5E11-FFE0-323C0CD56FC4}"/>
                </a:ext>
              </a:extLst>
            </p:cNvPr>
            <p:cNvSpPr txBox="1"/>
            <p:nvPr/>
          </p:nvSpPr>
          <p:spPr>
            <a:xfrm>
              <a:off x="6074283" y="2219231"/>
              <a:ext cx="3231592" cy="22140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352"/>
                </a:lnSpc>
                <a:spcBef>
                  <a:spcPct val="0"/>
                </a:spcBef>
              </a:pPr>
              <a:r>
                <a:rPr lang="en-US" sz="3200" b="1" dirty="0">
                  <a:solidFill>
                    <a:srgbClr val="FFD501"/>
                  </a:solidFill>
                  <a:latin typeface="Century Gothic" panose="020B0502020202020204" pitchFamily="34" charset="0"/>
                </a:rPr>
                <a:t>KING</a:t>
              </a:r>
            </a:p>
          </p:txBody>
        </p:sp>
        <p:sp>
          <p:nvSpPr>
            <p:cNvPr id="20" name="TextBox 15">
              <a:extLst>
                <a:ext uri="{FF2B5EF4-FFF2-40B4-BE49-F238E27FC236}">
                  <a16:creationId xmlns:a16="http://schemas.microsoft.com/office/drawing/2014/main" id="{C224C95B-B07D-0FF1-698A-357736BC13AA}"/>
                </a:ext>
              </a:extLst>
            </p:cNvPr>
            <p:cNvSpPr txBox="1"/>
            <p:nvPr/>
          </p:nvSpPr>
          <p:spPr>
            <a:xfrm>
              <a:off x="6074283" y="2863015"/>
              <a:ext cx="3231592" cy="21971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352"/>
                </a:lnSpc>
                <a:spcBef>
                  <a:spcPct val="0"/>
                </a:spcBef>
              </a:pPr>
              <a:r>
                <a:rPr lang="en-US" sz="2800" b="1" dirty="0">
                  <a:solidFill>
                    <a:srgbClr val="FFD501"/>
                  </a:solidFill>
                  <a:latin typeface="Century Gothic" panose="020B0502020202020204" pitchFamily="34" charset="0"/>
                </a:rPr>
                <a:t>SEJONG</a:t>
              </a:r>
            </a:p>
          </p:txBody>
        </p:sp>
        <p:sp>
          <p:nvSpPr>
            <p:cNvPr id="21" name="TextBox 16">
              <a:extLst>
                <a:ext uri="{FF2B5EF4-FFF2-40B4-BE49-F238E27FC236}">
                  <a16:creationId xmlns:a16="http://schemas.microsoft.com/office/drawing/2014/main" id="{7A4109D8-0ACB-D85C-7655-3A1439EF818B}"/>
                </a:ext>
              </a:extLst>
            </p:cNvPr>
            <p:cNvSpPr txBox="1"/>
            <p:nvPr/>
          </p:nvSpPr>
          <p:spPr>
            <a:xfrm>
              <a:off x="5816984" y="5026825"/>
              <a:ext cx="3740468" cy="369729"/>
            </a:xfrm>
            <a:prstGeom prst="rect">
              <a:avLst/>
            </a:prstGeom>
            <a:solidFill>
              <a:srgbClr val="663300"/>
            </a:solidFill>
          </p:spPr>
          <p:txBody>
            <a:bodyPr lIns="0" tIns="0" rIns="0" bIns="0" rtlCol="0" anchor="t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600" b="1" dirty="0">
                  <a:solidFill>
                    <a:srgbClr val="FFD501"/>
                  </a:solidFill>
                  <a:latin typeface="Century Gothic" panose="020B0502020202020204" pitchFamily="34" charset="0"/>
                </a:rPr>
                <a:t>RESTAURANT</a:t>
              </a:r>
            </a:p>
          </p:txBody>
        </p:sp>
      </p:grpSp>
      <p:pic>
        <p:nvPicPr>
          <p:cNvPr id="9" name="그림 8" descr="의류, 인간의 얼굴, 사람, 만화 영화이(가) 표시된 사진&#10;&#10;자동 생성된 설명">
            <a:extLst>
              <a:ext uri="{FF2B5EF4-FFF2-40B4-BE49-F238E27FC236}">
                <a16:creationId xmlns:a16="http://schemas.microsoft.com/office/drawing/2014/main" id="{D76C7198-2A61-C118-0553-F7A21C934F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496" y="903674"/>
            <a:ext cx="5463778" cy="6587729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86F7DD75-2C1E-EC71-BDF0-87B233E7BB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06"/>
          <a:stretch/>
        </p:blipFill>
        <p:spPr>
          <a:xfrm>
            <a:off x="159007" y="143816"/>
            <a:ext cx="800647" cy="2798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1752" y="1147409"/>
            <a:ext cx="76169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dirty="0"/>
              <a:t>우리가 쓰는 한글은 </a:t>
            </a:r>
          </a:p>
          <a:p>
            <a:pPr>
              <a:lnSpc>
                <a:spcPct val="150000"/>
              </a:lnSpc>
            </a:pPr>
            <a:r>
              <a:rPr lang="ko-KR" altLang="en-US" sz="2800" dirty="0"/>
              <a:t>여러 외래어를 소리 나는 대로 쓸 수 있는 </a:t>
            </a:r>
          </a:p>
          <a:p>
            <a:pPr>
              <a:lnSpc>
                <a:spcPct val="150000"/>
              </a:lnSpc>
            </a:pPr>
            <a:r>
              <a:rPr lang="ko-KR" altLang="en-US" sz="2800" dirty="0"/>
              <a:t>아주 편리한 문자입니다</a:t>
            </a:r>
            <a:r>
              <a:rPr lang="en-US" altLang="ko-KR" sz="2800" dirty="0"/>
              <a:t>. </a:t>
            </a:r>
          </a:p>
          <a:p>
            <a:endParaRPr lang="en-US" altLang="ko-KR" dirty="0"/>
          </a:p>
          <a:p>
            <a:r>
              <a:rPr lang="ko-KR" altLang="en-US" sz="3600" b="1" dirty="0">
                <a:solidFill>
                  <a:schemeClr val="bg1"/>
                </a:solidFill>
              </a:rPr>
              <a:t>한글의 우수성을 널리 알려주세요</a:t>
            </a:r>
            <a:r>
              <a:rPr lang="en-US" altLang="ko-KR" sz="3600" b="1" dirty="0">
                <a:solidFill>
                  <a:schemeClr val="bg1"/>
                </a:solidFill>
              </a:rPr>
              <a:t>! 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9640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958</TotalTime>
  <Words>390</Words>
  <Application>Microsoft Office PowerPoint</Application>
  <PresentationFormat>와이드스크린</PresentationFormat>
  <Paragraphs>96</Paragraphs>
  <Slides>9</Slides>
  <Notes>5</Notes>
  <HiddenSlides>0</HiddenSlides>
  <MMClips>0</MMClips>
  <ScaleCrop>false</ScaleCrop>
  <HeadingPairs>
    <vt:vector size="6" baseType="variant">
      <vt:variant>
        <vt:lpstr>사용한 글꼴</vt:lpstr>
      </vt:variant>
      <vt:variant>
        <vt:i4>15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25" baseType="lpstr">
      <vt:lpstr>Calibri (본문)</vt:lpstr>
      <vt:lpstr>HY견고딕</vt:lpstr>
      <vt:lpstr>HY헤드라인M</vt:lpstr>
      <vt:lpstr>YD파랑새</vt:lpstr>
      <vt:lpstr>궁서</vt:lpstr>
      <vt:lpstr>궁서체</vt:lpstr>
      <vt:lpstr>나눔스퀘어 Bold</vt:lpstr>
      <vt:lpstr>나눔스퀘어 ExtraBold</vt:lpstr>
      <vt:lpstr>맑은 고딕</vt:lpstr>
      <vt:lpstr>한컴산뜻돋움</vt:lpstr>
      <vt:lpstr>Arial</vt:lpstr>
      <vt:lpstr>Arial Black</vt:lpstr>
      <vt:lpstr>Century Gothic</vt:lpstr>
      <vt:lpstr>Tahoma</vt:lpstr>
      <vt:lpstr>Verdana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YBM</dc:creator>
  <cp:lastModifiedBy>-</cp:lastModifiedBy>
  <cp:revision>171</cp:revision>
  <dcterms:created xsi:type="dcterms:W3CDTF">2023-07-19T08:25:20Z</dcterms:created>
  <dcterms:modified xsi:type="dcterms:W3CDTF">2026-03-24T22:38:02Z</dcterms:modified>
</cp:coreProperties>
</file>