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325" r:id="rId6"/>
    <p:sldId id="326" r:id="rId7"/>
    <p:sldId id="306" r:id="rId8"/>
    <p:sldId id="327" r:id="rId9"/>
    <p:sldId id="328" r:id="rId10"/>
    <p:sldId id="329" r:id="rId11"/>
    <p:sldId id="262" r:id="rId12"/>
  </p:sldIdLst>
  <p:sldSz cx="24384000" cy="13716000"/>
  <p:notesSz cx="6858000" cy="9144000"/>
  <p:embeddedFontLst>
    <p:embeddedFont>
      <p:font typeface="Tilt Warp Regular" panose="020B0600000101010101" charset="0"/>
      <p:regular r:id="rId13"/>
    </p:embeddedFont>
    <p:embeddedFont>
      <p:font typeface="나눔고딕" panose="020D0604000000000000" pitchFamily="50" charset="-127"/>
      <p:regular r:id="rId14"/>
      <p:bold r:id="rId15"/>
    </p:embeddedFont>
    <p:embeddedFont>
      <p:font typeface="나눔고딕 ExtraBold" panose="020D0904000000000000" pitchFamily="50" charset="-127"/>
      <p:bold r:id="rId16"/>
    </p:embeddedFont>
    <p:embeddedFont>
      <p:font typeface="나눔스퀘어 ExtraBold" panose="020B0600000101010101" pitchFamily="50" charset="-127"/>
      <p:bold r:id="rId17"/>
    </p:embeddedFont>
    <p:embeddedFont>
      <p:font typeface="한컴 말랑말랑 Bold" panose="020F0803000000000000" pitchFamily="50" charset="-12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DF"/>
    <a:srgbClr val="FFFBF5"/>
    <a:srgbClr val="FFFFFF"/>
    <a:srgbClr val="F0EDE7"/>
    <a:srgbClr val="EAE7E0"/>
    <a:srgbClr val="F9F7D1"/>
    <a:srgbClr val="FFE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7" autoAdjust="0"/>
  </p:normalViewPr>
  <p:slideViewPr>
    <p:cSldViewPr>
      <p:cViewPr varScale="1">
        <p:scale>
          <a:sx n="39" d="100"/>
          <a:sy n="39" d="100"/>
        </p:scale>
        <p:origin x="3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1.png"/><Relationship Id="rId5" Type="http://schemas.openxmlformats.org/officeDocument/2006/relationships/image" Target="../media/image22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2.png"/><Relationship Id="rId5" Type="http://schemas.openxmlformats.org/officeDocument/2006/relationships/image" Target="../media/image22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2.png"/><Relationship Id="rId5" Type="http://schemas.openxmlformats.org/officeDocument/2006/relationships/image" Target="../media/image22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33500"/>
            <a:ext cx="21488400" cy="11049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9800" y="8331200"/>
            <a:ext cx="5638800" cy="472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200" y="3441700"/>
            <a:ext cx="4737100" cy="4000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600000">
            <a:off x="3136900" y="10325100"/>
            <a:ext cx="4864100" cy="3543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00" y="85598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225000" y="6858000"/>
            <a:ext cx="1651000" cy="116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800" y="787400"/>
            <a:ext cx="1600200" cy="1905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>
            <a:off x="3568700" y="8331200"/>
            <a:ext cx="17233900" cy="5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7800" y="10579100"/>
            <a:ext cx="698500" cy="736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63000" y="5842000"/>
            <a:ext cx="698500" cy="736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직업의 이해와 진로 디자인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42000" y="4025900"/>
            <a:ext cx="12725400" cy="1689100"/>
          </a:xfrm>
          <a:prstGeom prst="rect">
            <a:avLst/>
          </a:prstGeom>
        </p:spPr>
        <p:txBody>
          <a:bodyPr lIns="0" tIns="186262" rIns="0" bIns="186262" rtlCol="0" anchor="ctr"/>
          <a:lstStyle/>
          <a:p>
            <a:pPr lvl="0" algn="ctr">
              <a:lnSpc>
                <a:spcPct val="83000"/>
              </a:lnSpc>
            </a:pPr>
            <a:endParaRPr lang="en-US" sz="7333" b="0" i="0" u="none" strike="noStrike" cap="all" spc="-200" dirty="0">
              <a:solidFill>
                <a:srgbClr val="67635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rtel Sans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102100" y="4838700"/>
            <a:ext cx="16764000" cy="2844800"/>
          </a:xfrm>
          <a:prstGeom prst="rect">
            <a:avLst/>
          </a:prstGeom>
        </p:spPr>
        <p:txBody>
          <a:bodyPr lIns="0" tIns="203195" rIns="0" bIns="203195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12000" cap="all" spc="-2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직업을 탐색해요</a:t>
            </a:r>
            <a:endParaRPr lang="en-US" sz="12000" cap="all" spc="-2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Extra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05200" y="9118600"/>
            <a:ext cx="17360900" cy="762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en-US" altLang="ko-KR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5</a:t>
            </a:r>
            <a:r>
              <a:rPr lang="ko-KR" alt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차시</a:t>
            </a:r>
            <a:endParaRPr lang="en-US" sz="3199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07FAC3-0BE9-819B-3086-B5F4B6DAD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B44423B-34E8-D394-0EFA-D74E18ED4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EDCEF2D-BD67-C175-3AE5-9935C928F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FD5FE334-F606-C17C-AA6D-A134F3DBAB2D}"/>
              </a:ext>
            </a:extLst>
          </p:cNvPr>
          <p:cNvSpPr txBox="1"/>
          <p:nvPr/>
        </p:nvSpPr>
        <p:spPr>
          <a:xfrm>
            <a:off x="5262233" y="4975267"/>
            <a:ext cx="13025767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완성된 </a:t>
            </a:r>
            <a:r>
              <a:rPr lang="ko-KR" altLang="en-US" sz="3300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보석맵을</a:t>
            </a: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활용하여 모둠별로 탐색한 직업을 발표해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49D435E0-B1B1-8243-F09A-641150CD3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8D61D365-E1A4-16DF-38F6-940CDD6583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204698B2-4243-2C19-B71E-249E59BD1B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8F5246F4-CB99-B81F-FE35-F739F4911A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AAC5127B-65FC-ADA5-AA8A-E432283FD6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2A2E5A8F-D266-A32E-6446-3F70C7877679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책에 숨겨진 보석을 찾아요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E66D4131-3F13-B54A-2DA2-41C719A9A8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4990EF2D-ED0F-3BD8-E0D9-F4219F62D9A6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850343E-DA37-FCF1-022C-309AE41AB6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2D0574A7-A21B-1455-20D4-38F76013F6EA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직업을 탐색해요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20320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06" y="93345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6273" y="5815558"/>
            <a:ext cx="711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773" y="3847058"/>
            <a:ext cx="1117600" cy="133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60000">
            <a:off x="19540173" y="6755358"/>
            <a:ext cx="11938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531" y="5815558"/>
            <a:ext cx="711200" cy="762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631" y="3847058"/>
            <a:ext cx="1117600" cy="1333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60000">
            <a:off x="3181031" y="6755358"/>
            <a:ext cx="1193800" cy="850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152" y="4156682"/>
            <a:ext cx="12204700" cy="460631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395035" y="4686058"/>
            <a:ext cx="11186003" cy="343535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다양한 직업에 대한 정보를 탐색할 수 있었나요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en-US" sz="7000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09700" y="10502900"/>
            <a:ext cx="5664200" cy="4787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600000">
            <a:off x="3289300" y="11379200"/>
            <a:ext cx="5600700" cy="4076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29500" y="10502900"/>
            <a:ext cx="5664200" cy="47879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00000">
            <a:off x="15506700" y="11379200"/>
            <a:ext cx="5600700" cy="40767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6814800" y="9474200"/>
            <a:ext cx="6350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c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B734C1DD-83E9-E8A6-617E-8CBCCA609BD8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직업을 탐색해요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-800100" y="10109200"/>
            <a:ext cx="5753100" cy="419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200" y="8597900"/>
            <a:ext cx="698500" cy="736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" y="70993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1600" y="5458278"/>
            <a:ext cx="17500600" cy="35333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572000" y="5661480"/>
            <a:ext cx="15900400" cy="293642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다양한 직업에 대한 정보를 탐색할 수 있다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3688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endParaRPr lang="en-US" sz="2933" b="0" i="0" u="none" strike="noStrike" cap="all" dirty="0">
              <a:solidFill>
                <a:srgbClr val="FFFFFF"/>
              </a:solidFill>
              <a:latin typeface="Tilt Warp Regular"/>
              <a:ea typeface="Tilt Warp Regular"/>
              <a:cs typeface="Tilt Warp Regular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5300" y="2489200"/>
            <a:ext cx="698500" cy="7366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631400" y="3378200"/>
            <a:ext cx="1384300" cy="977900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135636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8</a:t>
            </a:r>
          </a:p>
        </p:txBody>
      </p:sp>
      <p:pic>
        <p:nvPicPr>
          <p:cNvPr id="52" name="Picture 10">
            <a:extLst>
              <a:ext uri="{FF2B5EF4-FFF2-40B4-BE49-F238E27FC236}">
                <a16:creationId xmlns:a16="http://schemas.microsoft.com/office/drawing/2014/main" id="{12F895CA-31B0-3845-A294-61B0BCADD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600" y="2817368"/>
            <a:ext cx="3429000" cy="1104900"/>
          </a:xfrm>
          <a:prstGeom prst="rect">
            <a:avLst/>
          </a:prstGeom>
        </p:spPr>
      </p:pic>
      <p:sp>
        <p:nvSpPr>
          <p:cNvPr id="45" name="TextBox 7">
            <a:extLst>
              <a:ext uri="{FF2B5EF4-FFF2-40B4-BE49-F238E27FC236}">
                <a16:creationId xmlns:a16="http://schemas.microsoft.com/office/drawing/2014/main" id="{D8AFB3F3-EB86-240D-8ADB-1A8F21136447}"/>
              </a:ext>
            </a:extLst>
          </p:cNvPr>
          <p:cNvSpPr txBox="1"/>
          <p:nvPr/>
        </p:nvSpPr>
        <p:spPr>
          <a:xfrm>
            <a:off x="4572000" y="3028461"/>
            <a:ext cx="2436586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학습 목표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1A68E3F9-DFC1-4FCD-AA97-E1E381CBF9F8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직업을 탐색해요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6537" y="4187529"/>
            <a:ext cx="9398000" cy="733096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2986437" y="4974929"/>
            <a:ext cx="8458200" cy="584498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여러분은 어떤 직업에 관심이 있나요</a:t>
            </a:r>
            <a:r>
              <a:rPr lang="en-US" altLang="ko-KR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 </a:t>
            </a:r>
            <a:r>
              <a:rPr lang="ko-KR" altLang="en-US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 직업의 정보를 어떻게 얻을 수 있을까요</a:t>
            </a:r>
            <a:r>
              <a:rPr lang="en-US" altLang="ko-KR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 </a:t>
            </a:r>
            <a:r>
              <a:rPr lang="ko-KR" altLang="en-US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다양한 방법으로 직업 정보를 탐색해 봅시다</a:t>
            </a:r>
            <a:r>
              <a:rPr lang="en-US" altLang="ko-KR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endParaRPr lang="ko-KR" altLang="en-US" sz="5000" dirty="0">
              <a:solidFill>
                <a:schemeClr val="bg1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2" name="Picture 10">
            <a:extLst>
              <a:ext uri="{FF2B5EF4-FFF2-40B4-BE49-F238E27FC236}">
                <a16:creationId xmlns:a16="http://schemas.microsoft.com/office/drawing/2014/main" id="{FC577272-8527-9B64-14A9-BB619DC1E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1600" y="2817368"/>
            <a:ext cx="3632200" cy="1104900"/>
          </a:xfrm>
          <a:prstGeom prst="rect">
            <a:avLst/>
          </a:prstGeom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A6CDEFB4-4A94-435A-D761-21EC542698A3}"/>
              </a:ext>
            </a:extLst>
          </p:cNvPr>
          <p:cNvSpPr txBox="1"/>
          <p:nvPr/>
        </p:nvSpPr>
        <p:spPr>
          <a:xfrm>
            <a:off x="4230914" y="3073134"/>
            <a:ext cx="3098800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생각해 보아요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EF0AA5CD-9A54-D7DD-E4A9-50D4E3AB6305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직업을 탐색해요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F91C9D9-3A95-B967-C139-B954004DF4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5274" y="4205646"/>
            <a:ext cx="7832190" cy="7776114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「내 꿈은 슈퍼마켓 주인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!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」이라는 책의 주인공이 직업을 탐색한 기준을 알아봅시다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책에 숨겨진 직업을 찾아요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8A08236-1B98-2962-FAEC-9DB9AA371A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22A4F85-2271-7DA8-F997-535C431667C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35A8A8A-11F3-DD73-666F-5C1BE7313C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359D57D9-240F-8294-54E9-0E1C7D236A10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직업을 탐색해요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4EC6BEA-6789-AF17-A1A1-04A5BAC165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27676" y="6486567"/>
            <a:ext cx="8274606" cy="58832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CB8AAC-A92B-D275-40F9-B7A4D645FD31}"/>
              </a:ext>
            </a:extLst>
          </p:cNvPr>
          <p:cNvSpPr txBox="1"/>
          <p:nvPr/>
        </p:nvSpPr>
        <p:spPr>
          <a:xfrm>
            <a:off x="13792200" y="11658600"/>
            <a:ext cx="8041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b="0" i="0" u="none" strike="noStrike" baseline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b="0" i="0" u="none" strike="noStrike" baseline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dirty="0" err="1"/>
              <a:t>쉐르민</a:t>
            </a:r>
            <a:r>
              <a:rPr lang="ko-KR" altLang="en-US" dirty="0"/>
              <a:t> </a:t>
            </a:r>
            <a:r>
              <a:rPr lang="ko-KR" altLang="en-US" dirty="0" err="1"/>
              <a:t>야사르</a:t>
            </a:r>
            <a:r>
              <a:rPr lang="en-US" altLang="ko-KR" dirty="0"/>
              <a:t>, </a:t>
            </a:r>
            <a:r>
              <a:rPr lang="ko-KR" altLang="en-US" dirty="0"/>
              <a:t>「내 꿈은 슈퍼마켓 주인</a:t>
            </a:r>
            <a:r>
              <a:rPr lang="en-US" altLang="ko-KR" dirty="0"/>
              <a:t>!</a:t>
            </a:r>
            <a:r>
              <a:rPr lang="ko-KR" altLang="en-US" dirty="0"/>
              <a:t>」</a:t>
            </a:r>
            <a:r>
              <a:rPr lang="en-US" altLang="ko-KR" dirty="0"/>
              <a:t>, </a:t>
            </a:r>
            <a:r>
              <a:rPr lang="ko-KR" altLang="en-US" dirty="0" err="1"/>
              <a:t>위즈덤하우스</a:t>
            </a:r>
            <a:r>
              <a:rPr lang="en-US" altLang="ko-KR" dirty="0"/>
              <a:t>, 2018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DAC589-6787-0B0D-C572-894CB7728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7E8A5DF-EF30-ED92-37D4-4FECAF915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0E10B90-ABFD-9F46-3B2F-CCD8A9644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C2CCBE47-806C-F044-031B-8BDC2DF8552F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책을 읽고 나만의 기준으로 직업을 탐색해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C1E3B80F-51E0-033A-9DD0-BBD455642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0AEC4190-3B50-7478-AB3B-1AF45A1E8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711360A3-9779-83A3-45E5-1F4C3AAF59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1DAAAAB5-A1BF-DAF3-2D16-8F2AF13BB6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BF883E4A-7521-F4C3-624E-620C28CC96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35D85819-FCAE-CE65-7123-6551D3F2EE67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>
              <a:lnSpc>
                <a:spcPct val="91299"/>
              </a:lnSpc>
            </a:pPr>
            <a:r>
              <a:rPr lang="ko-KR" altLang="en-US" sz="8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책에 숨겨진 직업을 찾아요</a:t>
            </a:r>
            <a:endParaRPr lang="en-US" altLang="ko-KR" sz="8000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452CF495-5F84-60E8-5FD7-3C4EDD67F9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0C33CDA7-7C84-EFF3-826F-070F246918B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8CBD457-6776-7E4B-7F5F-D6A37AB4BF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46E1C923-2863-C2DE-FE00-1A4D9603AC64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직업을 탐색해요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AA19642-039C-B75C-F3B7-3EB09DF67C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5957" y="6503614"/>
            <a:ext cx="13470230" cy="57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1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693C8F-91ED-69C0-2303-952ECA902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0AA3BE9-2C94-A354-D360-5FB1F3865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90836E9-8B04-FC96-B910-6C27498C0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48CFE779-3B5A-02AF-E35B-AF9D8D3CFB6B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책을 읽고 나만의 기준으로 직업을 탐색해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84D7931B-70C2-5FA8-D273-5B692A6AD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BED6E83E-314D-19A5-3871-9766571D99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E68AD809-F0C8-CB05-5A20-83CFD9C230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525DC480-E481-3507-563F-EB59043518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D07B276C-AEA0-EA03-D821-724AFC2D29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625F86D1-EF0C-F1E1-35FE-A27F4AB3120E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>
              <a:lnSpc>
                <a:spcPct val="91299"/>
              </a:lnSpc>
            </a:pPr>
            <a:r>
              <a:rPr lang="ko-KR" altLang="en-US" sz="8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책에 숨겨진 직업을 찾아요</a:t>
            </a:r>
            <a:endParaRPr lang="en-US" altLang="ko-KR" sz="8000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B256AF77-FB00-FDF3-EE80-BBB279829D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28A527B1-64A3-90E2-538B-54C2ABEA8283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CBABAA9-3166-D7B6-5216-34C262480C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8409028F-99D9-50DA-9574-51E55ED698BF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직업을 탐색해요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55A36BC-0274-6F96-9536-E4BBED8B97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5957" y="6503614"/>
            <a:ext cx="13470230" cy="57634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08BECA-8C5D-02E8-9847-688A6A5A3CC5}"/>
              </a:ext>
            </a:extLst>
          </p:cNvPr>
          <p:cNvSpPr txBox="1"/>
          <p:nvPr/>
        </p:nvSpPr>
        <p:spPr>
          <a:xfrm>
            <a:off x="10363200" y="6858000"/>
            <a:ext cx="472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땅콩 박사</a:t>
            </a:r>
            <a:endParaRPr lang="en-US" altLang="ko-KR" sz="3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7449AF-DE31-3EAD-7650-42ED3E3F9143}"/>
              </a:ext>
            </a:extLst>
          </p:cNvPr>
          <p:cNvSpPr txBox="1"/>
          <p:nvPr/>
        </p:nvSpPr>
        <p:spPr>
          <a:xfrm>
            <a:off x="8263332" y="8375833"/>
            <a:ext cx="228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하는 일은</a:t>
            </a:r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ACE188-670F-C80F-ABCC-1E54A68CE654}"/>
              </a:ext>
            </a:extLst>
          </p:cNvPr>
          <p:cNvSpPr txBox="1"/>
          <p:nvPr/>
        </p:nvSpPr>
        <p:spPr>
          <a:xfrm>
            <a:off x="11621829" y="8172699"/>
            <a:ext cx="2515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자신의 직업에 만족하나요</a:t>
            </a:r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109783-97B7-2811-A21D-D1D1AE530725}"/>
              </a:ext>
            </a:extLst>
          </p:cNvPr>
          <p:cNvSpPr txBox="1"/>
          <p:nvPr/>
        </p:nvSpPr>
        <p:spPr>
          <a:xfrm>
            <a:off x="15209831" y="8416266"/>
            <a:ext cx="2515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어렸을 적에는</a:t>
            </a:r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FF18D3-8A09-1176-4EF2-31D2CF96FFBC}"/>
              </a:ext>
            </a:extLst>
          </p:cNvPr>
          <p:cNvSpPr txBox="1"/>
          <p:nvPr/>
        </p:nvSpPr>
        <p:spPr>
          <a:xfrm>
            <a:off x="5346207" y="10119263"/>
            <a:ext cx="21213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생물학 교수</a:t>
            </a:r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조지 워싱턴 </a:t>
            </a:r>
            <a:r>
              <a:rPr lang="ko-KR" altLang="en-US" sz="3000" dirty="0" err="1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카버</a:t>
            </a:r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BFF93E-93F7-4AA5-8E30-B48D9BD401C1}"/>
              </a:ext>
            </a:extLst>
          </p:cNvPr>
          <p:cNvSpPr txBox="1"/>
          <p:nvPr/>
        </p:nvSpPr>
        <p:spPr>
          <a:xfrm>
            <a:off x="8013138" y="9866386"/>
            <a:ext cx="25155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땅콩 박사로 불리며 땅콩과 고구마로 다양한 제품을</a:t>
            </a:r>
          </a:p>
          <a:p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만들었다</a:t>
            </a:r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B21AB3-590C-B2DC-AAD1-14A737A93310}"/>
              </a:ext>
            </a:extLst>
          </p:cNvPr>
          <p:cNvSpPr txBox="1"/>
          <p:nvPr/>
        </p:nvSpPr>
        <p:spPr>
          <a:xfrm>
            <a:off x="11278508" y="10199357"/>
            <a:ext cx="33264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세상 사람들을 위해</a:t>
            </a:r>
          </a:p>
          <a:p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봉사하는데 행복을</a:t>
            </a:r>
          </a:p>
          <a:p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찾았다</a:t>
            </a:r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5AD866-9EBE-02CC-618F-F81A64ECF14C}"/>
              </a:ext>
            </a:extLst>
          </p:cNvPr>
          <p:cNvSpPr txBox="1"/>
          <p:nvPr/>
        </p:nvSpPr>
        <p:spPr>
          <a:xfrm>
            <a:off x="14804336" y="10174643"/>
            <a:ext cx="36632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식물에 관심이 많고</a:t>
            </a:r>
          </a:p>
          <a:p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자신이 키운 식물을</a:t>
            </a:r>
          </a:p>
          <a:p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절대로 죽이지 않았다</a:t>
            </a:r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8985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1B98AB-30FE-3E8F-925E-79F9C334C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C8C74C1-EC9C-5E14-289A-28BD7D1B3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82DD62D-C0CB-7C7C-3A07-61BD37755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A96715BB-EA8A-399C-57BA-BE9836FE1B9B}"/>
              </a:ext>
            </a:extLst>
          </p:cNvPr>
          <p:cNvSpPr txBox="1"/>
          <p:nvPr/>
        </p:nvSpPr>
        <p:spPr>
          <a:xfrm>
            <a:off x="5262233" y="4975267"/>
            <a:ext cx="13025767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보석맵은</a:t>
            </a: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마인드맵의 한 종류입니다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책을 읽고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탐색한 직업 정보를 </a:t>
            </a:r>
            <a:r>
              <a:rPr lang="ko-KR" altLang="en-US" sz="3300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보석맵에</a:t>
            </a: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써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ED599DF4-9B4A-67B9-350A-90CB9F10F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BA7ED19C-44AF-6477-8917-B4B694B82A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DFCF7D38-9D63-4AC2-800E-3BEEF396CD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889CAAE2-417C-51E2-C7EC-4ED7854452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24368BAF-4D5E-2985-1D6E-8625787820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9F208759-A3B4-535C-07BC-15879608793F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책에 숨겨진 보석을 찾아요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E275ACBE-1427-31C6-634E-7E9EB7FC66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52DF3A45-D9C9-ADC5-17DE-B62624468697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E573749-9655-BFBC-A19A-141BA210B6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006F323F-9D34-484A-9951-4D564FAB1E5B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직업을 탐색해요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ED15CF9-DA07-322F-A6D6-CE341C6359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15910" y="6965744"/>
            <a:ext cx="14471304" cy="472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68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2F4E6B-1915-8453-09B4-F50044C3D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C39DEAB-8D0E-0280-6A11-6A8CB9A95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57E81DA-8C9E-B695-0E95-409D8142A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95B93A9A-B04E-0461-5F7C-800AB23A6419}"/>
              </a:ext>
            </a:extLst>
          </p:cNvPr>
          <p:cNvSpPr txBox="1"/>
          <p:nvPr/>
        </p:nvSpPr>
        <p:spPr>
          <a:xfrm>
            <a:off x="5262233" y="4975267"/>
            <a:ext cx="13025767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보석맵은</a:t>
            </a: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마인드맵의 한 종류입니다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책을 읽고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탐색한 직업 정보를 </a:t>
            </a:r>
            <a:r>
              <a:rPr lang="ko-KR" altLang="en-US" sz="3300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보석맵에</a:t>
            </a: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써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903713F7-A2A8-C2A5-1AE6-32C057FD5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3DB3877D-D54F-6864-FBBD-BB2193493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C2F9740E-D6DD-456A-D505-1BA9E32C58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C7B7E395-90BA-7FBC-22CB-455CCD6770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A8E7AB00-AA37-C30D-7B90-EDD831BBDD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945E6998-F60D-BF5E-7548-EF72AC58F2F8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책에 숨겨진 보석을 찾아요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92471710-8644-7DFE-DD1F-545940A544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CA3FC144-E079-A3E2-F973-C0942416F63C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AFD349A-F14F-0EC0-BBC7-8B0C9EEBF3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5F92CC05-A5B5-55DC-DD42-88547F4BB856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직업을 탐색해요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9C299ED-914A-0EB7-2429-70CD07F891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75116" y="6524081"/>
            <a:ext cx="5869008" cy="5844104"/>
          </a:xfrm>
          <a:prstGeom prst="rect">
            <a:avLst/>
          </a:prstGeom>
        </p:spPr>
      </p:pic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60C824CB-76E3-3D59-FE37-14770674FEB2}"/>
              </a:ext>
            </a:extLst>
          </p:cNvPr>
          <p:cNvSpPr/>
          <p:nvPr/>
        </p:nvSpPr>
        <p:spPr>
          <a:xfrm>
            <a:off x="4954814" y="6589721"/>
            <a:ext cx="6484396" cy="133508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0112C8D7-B3F6-67B8-76E2-A3145F429C8F}"/>
              </a:ext>
            </a:extLst>
          </p:cNvPr>
          <p:cNvSpPr txBox="1"/>
          <p:nvPr/>
        </p:nvSpPr>
        <p:spPr>
          <a:xfrm>
            <a:off x="5262372" y="6705013"/>
            <a:ext cx="5699578" cy="968098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ct val="132800"/>
              </a:lnSpc>
            </a:pPr>
            <a:r>
              <a:rPr lang="ko-KR" altLang="en-US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책 이름</a:t>
            </a:r>
            <a:r>
              <a:rPr lang="en-US" altLang="ko-KR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: </a:t>
            </a:r>
            <a:endParaRPr lang="en-US" sz="3466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26660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B7B741-6FD1-C4BC-B973-E54C28A01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58F546B-3B08-4C51-A7D0-689C8C497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14E91D2-4509-97FC-8430-E58B31DAE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2751C34C-4C47-A61B-08CC-F54C5EBE42D6}"/>
              </a:ext>
            </a:extLst>
          </p:cNvPr>
          <p:cNvSpPr txBox="1"/>
          <p:nvPr/>
        </p:nvSpPr>
        <p:spPr>
          <a:xfrm>
            <a:off x="5262233" y="4975267"/>
            <a:ext cx="13025767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보석맵은</a:t>
            </a: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마인드맵의 한 종류입니다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책을 읽고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탐색한 직업 정보를 </a:t>
            </a:r>
            <a:r>
              <a:rPr lang="ko-KR" altLang="en-US" sz="3300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보석맵에</a:t>
            </a: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써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C14BED2C-8F6A-6D71-48F5-43653DBB4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2D283235-D460-06AD-29B6-57DE5F3C1C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66DE044D-F91B-A35D-9F93-0EEA58FBE6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CEC9E69D-3346-7BFB-FDF4-4A0C27D0CF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B39C440E-0E56-8E06-D8C2-3EE69D11F7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718FEA6D-8C9A-9965-9AB8-89D52EBDC87B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책에 숨겨진 보석을 찾아요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941327A9-5737-930B-CD64-AC0DB2EFAD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EAF79158-A682-24F2-ED7A-8DDC7D8065E2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72838EB-A66F-447D-C563-9F86C41375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AB4569D4-FEF3-58F6-B1EE-AD4CCD2E6F5D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직업을 탐색해요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CA9D675-DA1F-6572-BE68-6215EFABA8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75116" y="6524081"/>
            <a:ext cx="5869008" cy="5844104"/>
          </a:xfrm>
          <a:prstGeom prst="rect">
            <a:avLst/>
          </a:prstGeom>
        </p:spPr>
      </p:pic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4330B5DF-6B85-41A9-CAC6-A68A24E360C1}"/>
              </a:ext>
            </a:extLst>
          </p:cNvPr>
          <p:cNvSpPr/>
          <p:nvPr/>
        </p:nvSpPr>
        <p:spPr>
          <a:xfrm>
            <a:off x="4954814" y="6589721"/>
            <a:ext cx="6484396" cy="133508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575FDDBB-7D30-571D-5CA0-9B6B659E0052}"/>
              </a:ext>
            </a:extLst>
          </p:cNvPr>
          <p:cNvSpPr txBox="1"/>
          <p:nvPr/>
        </p:nvSpPr>
        <p:spPr>
          <a:xfrm>
            <a:off x="5262372" y="6705013"/>
            <a:ext cx="5699578" cy="968098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ct val="132800"/>
              </a:lnSpc>
            </a:pPr>
            <a:r>
              <a:rPr lang="ko-KR" altLang="en-US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책 이름</a:t>
            </a:r>
            <a:r>
              <a:rPr lang="en-US" altLang="ko-KR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: 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행복한 청소부</a:t>
            </a:r>
            <a:endParaRPr lang="en-US" sz="3466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78F140-9BD6-5D9F-9E80-4740247FFFF3}"/>
              </a:ext>
            </a:extLst>
          </p:cNvPr>
          <p:cNvSpPr txBox="1"/>
          <p:nvPr/>
        </p:nvSpPr>
        <p:spPr>
          <a:xfrm>
            <a:off x="14017469" y="9070821"/>
            <a:ext cx="1384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환경 미화원</a:t>
            </a:r>
            <a:endParaRPr lang="en-US" altLang="ko-KR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24E803-75DA-C354-6787-C776F0846B29}"/>
              </a:ext>
            </a:extLst>
          </p:cNvPr>
          <p:cNvSpPr txBox="1"/>
          <p:nvPr/>
        </p:nvSpPr>
        <p:spPr>
          <a:xfrm>
            <a:off x="13693601" y="10121464"/>
            <a:ext cx="2032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어떤 일을 하나요</a:t>
            </a:r>
            <a:r>
              <a:rPr lang="en-US" altLang="ko-KR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3A8B0D-FBFA-7CCC-A80B-E67B80B5C03D}"/>
              </a:ext>
            </a:extLst>
          </p:cNvPr>
          <p:cNvSpPr txBox="1"/>
          <p:nvPr/>
        </p:nvSpPr>
        <p:spPr>
          <a:xfrm>
            <a:off x="13549779" y="10609656"/>
            <a:ext cx="2319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음악가와 시인들의</a:t>
            </a:r>
            <a:endParaRPr lang="en-US" altLang="ko-KR" sz="2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거리를 청소한다</a:t>
            </a:r>
            <a:r>
              <a:rPr lang="en-US" altLang="ko-KR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C2B4F2-A623-3134-0201-BEBBF909C42C}"/>
              </a:ext>
            </a:extLst>
          </p:cNvPr>
          <p:cNvSpPr txBox="1"/>
          <p:nvPr/>
        </p:nvSpPr>
        <p:spPr>
          <a:xfrm>
            <a:off x="13444608" y="8362935"/>
            <a:ext cx="2531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환경 미화원에 대한</a:t>
            </a:r>
            <a:endParaRPr lang="en-US" altLang="ko-KR" sz="2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고정 관념은</a:t>
            </a:r>
            <a:r>
              <a:rPr lang="en-US" altLang="ko-KR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0ACB5C-B1E7-0936-E033-D5D26F9BC420}"/>
              </a:ext>
            </a:extLst>
          </p:cNvPr>
          <p:cNvSpPr txBox="1"/>
          <p:nvPr/>
        </p:nvSpPr>
        <p:spPr>
          <a:xfrm>
            <a:off x="12882971" y="7687467"/>
            <a:ext cx="3653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음악과 문학에 대해</a:t>
            </a:r>
            <a:endParaRPr lang="en-US" altLang="ko-KR" sz="2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ko-KR" altLang="en-US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관심이 없는 것 같았다</a:t>
            </a:r>
            <a:r>
              <a:rPr lang="en-US" altLang="ko-KR" sz="2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4405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285</Words>
  <Application>Microsoft Office PowerPoint</Application>
  <PresentationFormat>사용자 지정</PresentationFormat>
  <Paragraphs>65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9" baseType="lpstr">
      <vt:lpstr>나눔고딕</vt:lpstr>
      <vt:lpstr>Calibri</vt:lpstr>
      <vt:lpstr>나눔스퀘어 ExtraBold</vt:lpstr>
      <vt:lpstr>Arial</vt:lpstr>
      <vt:lpstr>나눔고딕 ExtraBold</vt:lpstr>
      <vt:lpstr>한컴 말랑말랑 Bold</vt:lpstr>
      <vt:lpstr>Tilt Warp Regular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박윤선</cp:lastModifiedBy>
  <cp:revision>131</cp:revision>
  <dcterms:created xsi:type="dcterms:W3CDTF">2006-08-16T00:00:00Z</dcterms:created>
  <dcterms:modified xsi:type="dcterms:W3CDTF">2026-04-07T23:34:29Z</dcterms:modified>
</cp:coreProperties>
</file>