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341" r:id="rId5"/>
    <p:sldId id="344" r:id="rId6"/>
    <p:sldId id="345" r:id="rId7"/>
    <p:sldId id="346" r:id="rId8"/>
    <p:sldId id="325" r:id="rId9"/>
    <p:sldId id="260" r:id="rId10"/>
    <p:sldId id="347" r:id="rId11"/>
    <p:sldId id="348" r:id="rId12"/>
    <p:sldId id="351" r:id="rId13"/>
    <p:sldId id="352" r:id="rId14"/>
    <p:sldId id="353" r:id="rId15"/>
    <p:sldId id="320" r:id="rId16"/>
    <p:sldId id="354" r:id="rId17"/>
    <p:sldId id="355" r:id="rId18"/>
    <p:sldId id="356" r:id="rId19"/>
    <p:sldId id="357" r:id="rId20"/>
    <p:sldId id="358" r:id="rId21"/>
    <p:sldId id="262" r:id="rId22"/>
  </p:sldIdLst>
  <p:sldSz cx="24384000" cy="13716000"/>
  <p:notesSz cx="6858000" cy="9144000"/>
  <p:embeddedFontLst>
    <p:embeddedFont>
      <p:font typeface="Tilt Warp Regular" panose="020B0600000101010101" charset="0"/>
      <p:regular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나눔고딕 ExtraBold" panose="020D0904000000000000" pitchFamily="50" charset="-127"/>
      <p:bold r:id="rId26"/>
    </p:embeddedFont>
    <p:embeddedFont>
      <p:font typeface="나눔고딕OTF" panose="020D0604000000000000" pitchFamily="34" charset="-127"/>
      <p:regular r:id="rId27"/>
      <p:bold r:id="rId28"/>
    </p:embeddedFont>
    <p:embeddedFont>
      <p:font typeface="나눔스퀘어 ExtraBold" panose="020B0600000101010101" pitchFamily="50" charset="-127"/>
      <p:bold r:id="rId29"/>
    </p:embeddedFont>
    <p:embeddedFont>
      <p:font typeface="한컴 말랑말랑 Bold" panose="020F0803000000000000" pitchFamily="50" charset="-127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3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미래의 모습을 </a:t>
            </a:r>
            <a:r>
              <a:rPr lang="ko-KR" altLang="en-US" sz="13000" cap="all" spc="-2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그려요</a:t>
            </a:r>
            <a:endParaRPr lang="en-US" sz="13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15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C7C76-0F3F-751A-160E-53060049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C7316F-E911-7D81-340D-AD153E9D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FB791F9-82EE-CB88-1BF4-B32BB77C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21E49CF-CE20-A3FB-2333-4F24C45DC6C4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동사형으로 꿈을 꾼다는 것은 무엇인지 살펴봅시다</a:t>
            </a:r>
            <a:r>
              <a:rPr lang="en-US" altLang="ko-KR" sz="350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F4D363E-3873-FAA8-680A-E262030A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592515F-6C90-36AC-A01F-A5F66CA18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D827D8C-55ED-A128-63D1-218608752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B38C7F9-553A-AE6D-50B3-BDF5009D1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6389E64-7409-B940-2FE2-9814929E8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ED59B8A-5B15-5926-7128-9841AAE5BCB5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꾸어요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FF12125-FBC8-D945-876C-13C7678CB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31E2F36-39F9-E73F-8C0D-807DF0B306D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426824F-295B-3DA2-E0F5-19BBA43FA7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6C37E46B-42B0-37FF-4317-C23B798BED0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EA32458-54EA-5B51-ACB2-359AAE680C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2233" y="7063025"/>
            <a:ext cx="1359900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7453A-8C06-F5F0-0B82-C7DBF20FC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1752CA-8A4C-C5D6-5374-2BAFF849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99DB4D-4B67-1C4E-DDAF-C85499DA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42E3292-BE43-9D01-6F53-915D01679167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표현할 수 있는 동사를 생각해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47E1996-A216-C5C7-376B-34C2CF95F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A289F23-500A-0917-0DA7-A6A6B9115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539A98E-EAD1-FCBE-31F5-3D6EA3F64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20C60C0-C18B-B969-0E51-03EB08673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2FFF595-EFC1-6EB0-DDA1-BB1E3D974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4C20BB3-BF28-EA3F-826C-789B1F011323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꾸어요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C6330D0-5C04-4492-21C3-46D3790AB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A6DF36A-493D-17C4-B61C-723186A985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80D5E7-3E04-50A8-C8DB-D0E9B0F5F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E36B281C-38D2-8DB2-9990-6A6947A6B77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71C925C-5C94-D983-EB10-01A76411F1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5837" y="6531850"/>
            <a:ext cx="9134672" cy="58307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663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F013C-222F-9B06-8E24-F5F1445E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E18606-E00C-DF55-6C09-71FFDFD7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DB6978F-1576-FD17-E39B-9AC60898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32A89B9-42F3-D412-F1EF-5C689353A22A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표현할 수 있는 동사를 생각해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C418922-844D-BB00-F42F-1A36CCA1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E626924-7629-0678-BACA-02C76B40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574AC2-A379-C171-3DB6-0F18D7676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34893FE-07BD-796D-9277-2F2B7A25B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F484452-DE56-006B-6FCA-A8C3546F9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8BF718C-7B9C-B7FF-89D8-8AA3A652B92F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꾸어요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FC0E4AF-0DB0-D401-EB5F-A118279AC9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844AE23-0BE5-1285-6C5A-9F9A4D96B58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2F22BE-8B8C-930D-AB2B-6B6E11292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B1900575-70A2-1007-D0B3-26842562165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E5190CB-18EE-F619-B280-565894E3D1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5837" y="6531850"/>
            <a:ext cx="9134672" cy="58307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44C90-20CA-4A09-741A-D48CE744589A}"/>
              </a:ext>
            </a:extLst>
          </p:cNvPr>
          <p:cNvSpPr txBox="1"/>
          <p:nvPr/>
        </p:nvSpPr>
        <p:spPr>
          <a:xfrm>
            <a:off x="8234848" y="8416266"/>
            <a:ext cx="124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이해하다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0EC2B-4CF6-AE41-E570-FC8671765880}"/>
              </a:ext>
            </a:extLst>
          </p:cNvPr>
          <p:cNvSpPr txBox="1"/>
          <p:nvPr/>
        </p:nvSpPr>
        <p:spPr>
          <a:xfrm>
            <a:off x="11208639" y="7841355"/>
            <a:ext cx="1249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환경을 보존하다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EEBCA-ACBE-633B-CC3A-AB7A17BB5905}"/>
              </a:ext>
            </a:extLst>
          </p:cNvPr>
          <p:cNvSpPr txBox="1"/>
          <p:nvPr/>
        </p:nvSpPr>
        <p:spPr>
          <a:xfrm>
            <a:off x="10960492" y="9963292"/>
            <a:ext cx="17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신재생 에너지 전문가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5B6AF-4DB2-559F-656E-D461C4AFA706}"/>
              </a:ext>
            </a:extLst>
          </p:cNvPr>
          <p:cNvSpPr txBox="1"/>
          <p:nvPr/>
        </p:nvSpPr>
        <p:spPr>
          <a:xfrm>
            <a:off x="13895099" y="8462433"/>
            <a:ext cx="17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대체 에너지를 연구하다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58DBF-CD2D-272E-759E-8E838E423F68}"/>
              </a:ext>
            </a:extLst>
          </p:cNvPr>
          <p:cNvSpPr txBox="1"/>
          <p:nvPr/>
        </p:nvSpPr>
        <p:spPr>
          <a:xfrm>
            <a:off x="8302915" y="10924032"/>
            <a:ext cx="124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관찰하다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387F59-5995-905D-BBC2-4284BBB8C36C}"/>
              </a:ext>
            </a:extLst>
          </p:cNvPr>
          <p:cNvSpPr txBox="1"/>
          <p:nvPr/>
        </p:nvSpPr>
        <p:spPr>
          <a:xfrm>
            <a:off x="14143246" y="10924032"/>
            <a:ext cx="124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발명하다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42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A2B09-166F-3190-CFAB-9EE169C8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C7B9F9-93E7-924B-0EB5-BFF180AF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1DE5AB-C514-D429-583A-96AD3CF7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38B2F8F-9AA3-58F1-DC65-42AA64086AD6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여러분은 세상을 어떻게 변화시키고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싶은가요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동사형 꿈을 소개해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217AB88-589D-C971-513D-300226811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3966A23-6408-6D14-A971-ED4C4C540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BE145EE-89B8-FEEF-5B6A-164EE448E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81D9384-DC8F-F5F4-F987-451D20F99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C2CD4F5-3C68-C0DF-A536-E5AD6BB73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20E26BD-07D7-A814-0606-8D22650C703B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꾸어요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57F8A42-F304-1E04-FB67-EF60228F5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97A56A3-36E6-9889-A215-1B6136F3854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7552F9-7BA8-AC2D-7454-2B73BA46D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1763349-1E4D-C5BD-8F48-363CFA92175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E889723-6BBE-8B2C-EFDA-74D8F2E0836D}"/>
              </a:ext>
            </a:extLst>
          </p:cNvPr>
          <p:cNvSpPr/>
          <p:nvPr/>
        </p:nvSpPr>
        <p:spPr>
          <a:xfrm>
            <a:off x="5252438" y="6569306"/>
            <a:ext cx="12917552" cy="43133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C150C19-E23B-304D-55A2-843737B83CAA}"/>
              </a:ext>
            </a:extLst>
          </p:cNvPr>
          <p:cNvSpPr txBox="1"/>
          <p:nvPr/>
        </p:nvSpPr>
        <p:spPr>
          <a:xfrm>
            <a:off x="5468722" y="6733966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동사형 꿈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01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9BFB0-58A7-72BD-FFF9-C56A0E6B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8C312F-A57C-B893-6543-3352EC9D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25D1EA7-1037-DBED-45CC-EB024669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C2FE5FC-D5B7-7A42-8264-898D7F721124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여러분은 세상을 어떻게 변화시키고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싶은가요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동사형 꿈을 소개해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94B44B8-FA52-7A23-BB7C-4AFF618D6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2EB510A-615C-C335-0E8A-62CB21E9A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865E22B-3C58-304C-A2DD-3496915E1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95903FC-248A-DE0F-EDB7-6BCF6536A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3922143-FE38-D021-3158-F4E9327A65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F958E61-6A1C-2343-F1D4-24B96C551051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꾸어요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9700442-F47F-ED2A-4CC0-FC31C483C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CF87817-A1B6-1951-2B53-BD5AAEC2D24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DAD759-6A2B-056B-D1CE-9FB8211520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AA3FEF3B-5249-A9A9-8161-5C206B23E85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D941E7A-5FAF-B174-B5E2-6A2CB33783C1}"/>
              </a:ext>
            </a:extLst>
          </p:cNvPr>
          <p:cNvSpPr/>
          <p:nvPr/>
        </p:nvSpPr>
        <p:spPr>
          <a:xfrm>
            <a:off x="5252438" y="6569306"/>
            <a:ext cx="12917552" cy="43133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AB05C31-30F7-02A7-3A49-CCEAE9E0D2AE}"/>
              </a:ext>
            </a:extLst>
          </p:cNvPr>
          <p:cNvSpPr txBox="1"/>
          <p:nvPr/>
        </p:nvSpPr>
        <p:spPr>
          <a:xfrm>
            <a:off x="5468722" y="6733966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동사형 꿈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나는 미래의 대체 에너지를 연구해서 깨끗한 환경의 지구를 만들고 싶어요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390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C9B45-47BF-26EA-86F3-3E9CE65E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1388-7373-C3B8-1B63-4F379BE9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E55830F-E162-008C-A178-514B915A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9941BA0-EAA4-D8D1-D3E8-D32CE1DFF10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동사형 꿈을 이루기 위해 필요한 것은 무엇인가요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사다리를 따라가 구체적인 실천 방법을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4010189-BAA1-1249-FA73-FC62EE57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25B1404-48FF-0294-7FAA-1C851551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753213-5E37-B017-79D1-B45F16A3F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5A15482-C2A2-DFBD-895E-209276DED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0CE750B-03E6-5D03-2DDD-F9087ABB3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407CA0D-1A2B-8077-82A8-8A292AB55EB6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실천해요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7343F71-AAB6-DF37-F095-6D26C3C87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6EB157-636A-3A9F-F28E-DAB76EA74F6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AA5729-58F5-1495-1E74-6D2EEB553C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96DC62EC-496F-49CE-031E-35A3B3FE065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4601BB8-6D10-6309-69D2-F1D5BE047D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8423" y="6149342"/>
            <a:ext cx="10699144" cy="654807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42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E558E-6449-7193-273E-6DBDFFFE6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6CECB3-9D95-97C5-9A81-EDE3E3B3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A7BF9DB-57DB-54B9-224C-F4AA323D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0CCD1B9-E783-7E54-1C77-16A187ED1C8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동사형 꿈을 이루기 위해 필요한 것은 무엇인가요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사다리를 따라가 구체적인 실천 방법을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7204E4C-3FA6-ADBB-DDAE-E65C1654B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07FB09C-7266-7E0E-4CE7-8ED383E9B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5C20250-3E33-55AF-0207-80D1E2FDC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C6356A-CA06-D5CE-BDFD-7CCB5AD1F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B5010F5-2C3F-DD98-3F2E-A7DD94B3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6CC70CD-B73C-0218-6694-1143E6C80EA8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실천해요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4009C6B-4487-C02C-E3BC-7B5E6033A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E2AFF73-92FC-AB06-AD3D-F61B899C77D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0F9B84-63CD-CF7D-05AE-2A2C3E0D38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E2ACB2BA-D81E-456F-3E7C-1395F86699D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9F43D4E-A081-8113-B1A7-31D9681231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8423" y="6149342"/>
            <a:ext cx="10699144" cy="65480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2516E-80E2-F173-AF06-BDCB37C0E7B0}"/>
              </a:ext>
            </a:extLst>
          </p:cNvPr>
          <p:cNvSpPr txBox="1"/>
          <p:nvPr/>
        </p:nvSpPr>
        <p:spPr>
          <a:xfrm>
            <a:off x="10210800" y="8681865"/>
            <a:ext cx="1604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독서하기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E2475-DDA0-691D-4B71-4387575D0547}"/>
              </a:ext>
            </a:extLst>
          </p:cNvPr>
          <p:cNvSpPr txBox="1"/>
          <p:nvPr/>
        </p:nvSpPr>
        <p:spPr>
          <a:xfrm>
            <a:off x="12568820" y="8441845"/>
            <a:ext cx="160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다양한 경험 갖기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6B043-5640-1EB0-827A-63861444D585}"/>
              </a:ext>
            </a:extLst>
          </p:cNvPr>
          <p:cNvSpPr txBox="1"/>
          <p:nvPr/>
        </p:nvSpPr>
        <p:spPr>
          <a:xfrm>
            <a:off x="14990967" y="8606538"/>
            <a:ext cx="1604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글쓰기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776D-150A-4900-960D-167B08D82D6C}"/>
              </a:ext>
            </a:extLst>
          </p:cNvPr>
          <p:cNvSpPr txBox="1"/>
          <p:nvPr/>
        </p:nvSpPr>
        <p:spPr>
          <a:xfrm>
            <a:off x="7772400" y="11459683"/>
            <a:ext cx="160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암벽 등반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해 보기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4BC3AD-237C-28C5-C7B7-4A41C084F8A4}"/>
              </a:ext>
            </a:extLst>
          </p:cNvPr>
          <p:cNvSpPr txBox="1"/>
          <p:nvPr/>
        </p:nvSpPr>
        <p:spPr>
          <a:xfrm>
            <a:off x="10210800" y="11615474"/>
            <a:ext cx="1604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소재 찾기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8D482-9864-DF58-180B-0F982289083A}"/>
              </a:ext>
            </a:extLst>
          </p:cNvPr>
          <p:cNvSpPr txBox="1"/>
          <p:nvPr/>
        </p:nvSpPr>
        <p:spPr>
          <a:xfrm>
            <a:off x="14819004" y="11467245"/>
            <a:ext cx="1948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여러 분야의 책 목록 찾아보기</a:t>
            </a:r>
            <a:endParaRPr lang="en-US" altLang="ko-KR" sz="22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77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28395F-49E9-E8DC-2289-BA209A5ED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3A01F0-8242-2115-1951-8D2FD2A5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5896F6C-5914-2163-1D27-B9F69194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54D802B-5E48-E448-0B45-D85715A6F683}"/>
              </a:ext>
            </a:extLst>
          </p:cNvPr>
          <p:cNvSpPr txBox="1"/>
          <p:nvPr/>
        </p:nvSpPr>
        <p:spPr>
          <a:xfrm>
            <a:off x="5262233" y="4975267"/>
            <a:ext cx="12801805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방해가 되는 요소를 찾아 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표 하고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극복할 수 있는 방법을 찾아봅시다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A27C37C-124E-7BA0-137F-E4D31F1E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415325F-B856-4018-B771-45484C05A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EF801E7-F83E-E27A-B8D3-93CE620C1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09C251F-6518-D408-96A9-38404E7F0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7FC5075-3946-4899-6333-0228F0317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D7F0D4D-B766-EA01-AAE9-52F09D9C992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실천해요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C974073-2962-EFEC-62C0-A30F8A2CD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A6404BB-A4A8-5F22-1D97-81031A47532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A70C45-151E-3B92-F5FD-346C3A8EB5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04CBA15F-3B06-16F2-8348-3345EEF6B50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F7C5E87-2C1D-C56B-F796-94EFCAEAB4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6354" y="7145972"/>
            <a:ext cx="15469810" cy="44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4553-9B17-41C8-E004-63F2B1E9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4E325E-9926-722E-8BF7-E4D2FAF5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75EA436-18BC-7A52-BAB5-EC462E56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F2DF100-107B-9CFB-64A6-6E3AD25DF5F3}"/>
              </a:ext>
            </a:extLst>
          </p:cNvPr>
          <p:cNvSpPr txBox="1"/>
          <p:nvPr/>
        </p:nvSpPr>
        <p:spPr>
          <a:xfrm>
            <a:off x="5262233" y="4975267"/>
            <a:ext cx="12801805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방해가 되는 요소를 찾아 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표 하고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극복할 수 있는 방법을 찾아봅시다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7286FA7-3AE4-2605-EAFE-60EB1DDEA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1CD292C-0730-CB77-E2D3-E682D5A82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86ECA1D-7E92-A5DD-917C-0E631D60B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5989058-8C3D-B723-FE7D-3E749F698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DF66C86-8025-94F7-0139-C38C9653A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173C650-74DA-5084-B94D-69301CB593B8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실천해요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F4E2753-CE55-216B-D6D5-55E7719B9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A06A2CC-A70E-D34E-57E2-AF069B51540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63C5FF-EAE2-F566-8FC3-96E1DB7ABE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F33C059F-746A-43B9-755D-2EBEA3883EF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78A1FCE-D449-2AC0-72CD-AF7C9F1794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6354" y="7145972"/>
            <a:ext cx="15469810" cy="4480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CDF21-CC5B-4A0C-0648-CC57023EE1DD}"/>
              </a:ext>
            </a:extLst>
          </p:cNvPr>
          <p:cNvSpPr txBox="1"/>
          <p:nvPr/>
        </p:nvSpPr>
        <p:spPr>
          <a:xfrm>
            <a:off x="12573000" y="817118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나를 잘 아는 사람들의 의견을 들어본다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3BBC9-09F5-CA60-A459-5FABBF98B53A}"/>
              </a:ext>
            </a:extLst>
          </p:cNvPr>
          <p:cNvSpPr txBox="1"/>
          <p:nvPr/>
        </p:nvSpPr>
        <p:spPr>
          <a:xfrm>
            <a:off x="12585699" y="879424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인터넷 자료를 활용한다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56847-4958-E7AE-897C-611F114FA414}"/>
              </a:ext>
            </a:extLst>
          </p:cNvPr>
          <p:cNvSpPr txBox="1"/>
          <p:nvPr/>
        </p:nvSpPr>
        <p:spPr>
          <a:xfrm>
            <a:off x="12585699" y="9567083"/>
            <a:ext cx="678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취미 활동과 자기 계발을 통해 자신감을 높인다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4E560-4E54-377C-556F-B37144998488}"/>
              </a:ext>
            </a:extLst>
          </p:cNvPr>
          <p:cNvSpPr txBox="1"/>
          <p:nvPr/>
        </p:nvSpPr>
        <p:spPr>
          <a:xfrm>
            <a:off x="12558926" y="10238127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대중교통을 이용하거나 가까운 다른 학교를 찾아본다</a:t>
            </a:r>
            <a:r>
              <a:rPr lang="en-US" altLang="ko-KR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9EEE7-C816-0692-065A-EE9DE1ECE5D4}"/>
              </a:ext>
            </a:extLst>
          </p:cNvPr>
          <p:cNvSpPr txBox="1"/>
          <p:nvPr/>
        </p:nvSpPr>
        <p:spPr>
          <a:xfrm>
            <a:off x="12589476" y="10909464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부모님의 의견에 귀 기울여 보고</a:t>
            </a:r>
            <a:r>
              <a:rPr lang="en-US" altLang="ko-KR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부모님을 설득한다</a:t>
            </a:r>
            <a:r>
              <a:rPr lang="en-US" altLang="ko-KR" sz="22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58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C0778-AE0C-6E13-9082-D854649E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0B989A-B5FD-FB75-BF1F-73BD489C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6E70752-3F0D-FD4A-0DDF-BF1FB3DF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96CF328-F419-7E52-DF73-B0DA64234759}"/>
              </a:ext>
            </a:extLst>
          </p:cNvPr>
          <p:cNvSpPr txBox="1"/>
          <p:nvPr/>
        </p:nvSpPr>
        <p:spPr>
          <a:xfrm>
            <a:off x="5262233" y="4975267"/>
            <a:ext cx="12801805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이루기 위해 나에게 힘을 줄 수 있는 격려의 말을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C5941D9-D8FC-F0F1-BA32-574738944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1AFE23D-3492-4BD2-9F81-62634C210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30F0F4B-5338-FC05-F846-26F0B82CB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22C1237-C2FA-27EC-33F9-6FEBF0D10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056604C-9FCA-C07D-4759-069B1B68F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AA68E81-FB49-CDD4-BE38-17833116AD01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실천해요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A6907CF-C575-8D3A-B937-B2CD03F31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D142343-182B-9E27-49AA-1399B10B6F6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9FFCFB-1500-811F-0946-F096F6D4AB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15D904CD-149B-4270-7932-4E55EE82138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071AEFE-C091-9E4D-35F5-A79409D06D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9150" y="6417007"/>
            <a:ext cx="12585700" cy="59249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224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자신이 좋아하는 일이나 잘하는 일 등을 고려하여 나의 미래 모습을 그릴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CABE3-6EE1-47ED-E4E4-BFF6C4B64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26019E-3A95-32E2-485B-7BAC3663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A8809DA-90F2-A39B-76FD-75692ACC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E3EDEAC-DCCB-85B6-4364-7723D022D46F}"/>
              </a:ext>
            </a:extLst>
          </p:cNvPr>
          <p:cNvSpPr txBox="1"/>
          <p:nvPr/>
        </p:nvSpPr>
        <p:spPr>
          <a:xfrm>
            <a:off x="5262233" y="4975267"/>
            <a:ext cx="12801805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이루기 위해 나에게 힘을 줄 수 있는 격려의 말을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508596F-71E5-7E16-A53B-19951C94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3C640F0-DB22-FF8A-84AF-B3E2212CE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A9D00DA-5D40-DBA5-FF5F-1D337743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BC30D86-D907-872C-B0AF-23421607A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BBBAE6A-9272-D92C-3D76-1BEC7C98C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A5D8432-3CDC-95EE-9FBB-F5B2CD99648C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실천해요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FEBCFDA-2C27-EEED-C8AD-B6A8491AA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ADFEF59-1E49-F51C-9330-9BE122F96EF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D275CB-E93B-E764-E918-FE25C86FC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01ED9000-092D-91D0-939A-7092C18546D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7CE90E2-F232-3BED-268A-A0D25EEE8A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9150" y="6417007"/>
            <a:ext cx="12585700" cy="59249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BD8E7-CB02-246E-C0F9-7E2ED2BAF6A9}"/>
              </a:ext>
            </a:extLst>
          </p:cNvPr>
          <p:cNvSpPr txBox="1"/>
          <p:nvPr/>
        </p:nvSpPr>
        <p:spPr>
          <a:xfrm>
            <a:off x="9669505" y="8409710"/>
            <a:ext cx="491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힘들어도 포기하지 마</a:t>
            </a:r>
            <a:r>
              <a:rPr lang="en-US" altLang="ko-KR" sz="4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ko-KR" altLang="en-US" sz="4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꼭 해낼 수 있을 거야</a:t>
            </a:r>
            <a:r>
              <a:rPr lang="en-US" altLang="ko-KR" sz="4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ko-KR" altLang="en-US" sz="4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너 자신을 믿어</a:t>
            </a:r>
            <a:r>
              <a:rPr lang="en-US" altLang="ko-KR" sz="4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810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자신이 좋아하는 일이나 잘하는 일 등을 고려하여 나의 미래 모습을 그릴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3A6D28D1-3E62-17E8-6D1A-0E2785356017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4E2600C4-2C02-EF43-CCFF-2FD6401C47E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0330670-ABC7-A09F-9055-20BA9DCB4A0B}"/>
              </a:ext>
            </a:extLst>
          </p:cNvPr>
          <p:cNvSpPr/>
          <p:nvPr/>
        </p:nvSpPr>
        <p:spPr>
          <a:xfrm>
            <a:off x="4004540" y="4639396"/>
            <a:ext cx="17712459" cy="70954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AD65B-0D42-114C-1DBE-3B6BC0D4B24E}"/>
              </a:ext>
            </a:extLst>
          </p:cNvPr>
          <p:cNvSpPr txBox="1"/>
          <p:nvPr/>
        </p:nvSpPr>
        <p:spPr>
          <a:xfrm>
            <a:off x="4737421" y="6074950"/>
            <a:ext cx="1624669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정약용이 살던 시대에는 우주의 질서와 사람이 바르게 사는 도리를 따지는 성리학을 주로 공부했어요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큰 전쟁으로 나라의 힘이 많이 기울어졌고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정치적으로 다툼이 심해 백성들의 생활은 매우 힘들었어요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이때 뜻 있는 사람들이 어려움에 처한 당시의 상황을 바꾸어 보고자 현실 개혁적이고 실용적인 학문에 관심을 갖고 연구하기 시작했어요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이것이 곧 ‘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실학’이에요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F945E90-01FD-B8F1-72C1-262BC0D5FEFF}"/>
              </a:ext>
            </a:extLst>
          </p:cNvPr>
          <p:cNvSpPr/>
          <p:nvPr/>
        </p:nvSpPr>
        <p:spPr>
          <a:xfrm>
            <a:off x="6478619" y="5102055"/>
            <a:ext cx="1276429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조선 후기의 혁명가</a:t>
            </a:r>
            <a:r>
              <a:rPr lang="en-US" altLang="ko-KR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ko-KR" alt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정약용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20638-EEF2-648D-92B7-32744F8A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34772E-0951-752F-4A40-216686CE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02C03EB-6155-D35F-C173-EB8B8C26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6253BD93-8AF6-CAC7-B46D-8E3C58C95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3666DC4E-4D97-61C5-4710-307B112F8499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898AE20-B353-6526-51CE-A6B42D62675B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6E062FD-9497-52A3-16ED-38CE2A46CB2B}"/>
              </a:ext>
            </a:extLst>
          </p:cNvPr>
          <p:cNvSpPr/>
          <p:nvPr/>
        </p:nvSpPr>
        <p:spPr>
          <a:xfrm>
            <a:off x="4004540" y="4639396"/>
            <a:ext cx="17712459" cy="70954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CA44-57EC-6C21-1D01-6046348A1EB2}"/>
              </a:ext>
            </a:extLst>
          </p:cNvPr>
          <p:cNvSpPr txBox="1"/>
          <p:nvPr/>
        </p:nvSpPr>
        <p:spPr>
          <a:xfrm>
            <a:off x="4737421" y="5210823"/>
            <a:ext cx="1624669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정약용은 평생에 걸쳐 「목민심서」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「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흠흠신서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」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「경세유표」 등 모두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500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여 권에 이르는 책을 남겨 실학을 집대성했어요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조선의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22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대 왕인 정조와 정약용은 각별한 사이였어요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백성이 살기 좋은 나라를 만들고 싶다는 같은 생각을 가졌기 때문이에요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정조는 매년 봄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아버지 사도 세자의 묘에 가기 위해 한강을 건넜는데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돈도 많이 들고 위험해서 늘 문제가 되었어요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841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B604F-F4AA-4E36-FB7E-24C45BED7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30A694-DBFE-FB72-526A-000F6802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30925C6-182A-92E5-A5CA-E9706F7E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24BBBC2D-DD26-F99F-33AB-20CAE4FC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FE2AEAB3-0935-6637-1D21-27D8AB073A3E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87C3E41A-1109-937B-0E8E-BD8E146E012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B6D01E7-2737-FEE9-C600-B2B6291CD95E}"/>
              </a:ext>
            </a:extLst>
          </p:cNvPr>
          <p:cNvSpPr/>
          <p:nvPr/>
        </p:nvSpPr>
        <p:spPr>
          <a:xfrm>
            <a:off x="4004540" y="4639396"/>
            <a:ext cx="17712459" cy="70954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9F516-DBCB-5C28-2080-CC523AFBA951}"/>
              </a:ext>
            </a:extLst>
          </p:cNvPr>
          <p:cNvSpPr txBox="1"/>
          <p:nvPr/>
        </p:nvSpPr>
        <p:spPr>
          <a:xfrm>
            <a:off x="4737421" y="5210823"/>
            <a:ext cx="1624669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이때 정약용은 배다리를 생각해 내고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한강을 오가며 장사하는 배들을 모아 연결한 다음 판자를 깔아 정조와 신하들이 안전하게 한강을 건널 수 있게 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또한 정조는 정약용을 불러 경기도 수원에 화성을 세울 계획을 세우게 했는데 정약용은 조선과 청나라의 성곽 건축법을 공부하여 독창적인 계획을 세웠어요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이때 </a:t>
            </a: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거중기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를 만들어 화성을 쌓을 때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무거운 돌을 쉽게 옮길 수 있게 하였어요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939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BCA7A-9335-7F24-0A5B-97ABC2A2F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E64A38-B608-8DB7-E8C1-EAEF53FB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A2346DF-D3D3-8918-6F52-5E8F1EE8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0A8D0480-9122-F50D-7EED-D7013ECE7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2CB972B1-18A5-8295-2684-2BDC936B52ED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82D139A-AEC8-F078-CE96-91C7EB513AA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1FD628D-F27F-7C99-40FE-A74FA0757FAA}"/>
              </a:ext>
            </a:extLst>
          </p:cNvPr>
          <p:cNvSpPr/>
          <p:nvPr/>
        </p:nvSpPr>
        <p:spPr>
          <a:xfrm>
            <a:off x="4004540" y="4639396"/>
            <a:ext cx="17712459" cy="70954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79B1D-4BBE-5D40-8F54-A4F1EA9323BD}"/>
              </a:ext>
            </a:extLst>
          </p:cNvPr>
          <p:cNvSpPr txBox="1"/>
          <p:nvPr/>
        </p:nvSpPr>
        <p:spPr>
          <a:xfrm>
            <a:off x="4737421" y="5210823"/>
            <a:ext cx="1624669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덕분에 공사를 시작한지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8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개월 만에 화성을 완성하게 되었고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성을 쌓을 때 들어가는 돈과 노동력을 크게 줄일 수 있었어요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정약용은 성리학을 주장하던 정치인들에게 모함을 당해 오래 귀양살이를 했지만 본인의 뜻을 굽히지 않고 수많은 책들을 집필했어요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가장 널리 알려진 책 「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목민심서」는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지방 관리의 잘못을 꼬집으며 백성을 다스리는 바른 도리에 대해 쓴 책이에요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이 책에서 정약용은 관리가 바르지 못하면 백성들이 어떤 괴로움을 겪게 되는지를 자세히 설명하여 관리들이 백성들을 잘 다스리도록 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87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4A5A0-EB42-0AFA-17EC-54A71195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F0A61B-F984-4C0B-B48D-AE6E25D8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D6BA221-D6F2-76E0-F735-0D942A6D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D9391C10-8035-CD17-6A9F-371740567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68C1CDA8-E586-B76F-18A4-61D275A57CEB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E919981-888E-4505-A66F-4FF0BB69FB2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7EA6F57-0FD0-FAFC-49AC-627A92EBDA29}"/>
              </a:ext>
            </a:extLst>
          </p:cNvPr>
          <p:cNvSpPr/>
          <p:nvPr/>
        </p:nvSpPr>
        <p:spPr>
          <a:xfrm>
            <a:off x="4004540" y="4639396"/>
            <a:ext cx="17712459" cy="70954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753D6-10A1-3164-F1A5-4560F9E1ECD3}"/>
              </a:ext>
            </a:extLst>
          </p:cNvPr>
          <p:cNvSpPr txBox="1"/>
          <p:nvPr/>
        </p:nvSpPr>
        <p:spPr>
          <a:xfrm>
            <a:off x="4737421" y="5210823"/>
            <a:ext cx="1624669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오랜 기간 동안 억울하게 귀양살이를 했지만 나라를 바로 세우고 백성을 아끼고 사랑하는 마음을 실천하기 위해 정약용 선생님은 다양한 분야를 끊임없이 연구했어요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lvl="0" algn="just" defTabSz="457200">
              <a:lnSpc>
                <a:spcPct val="130000"/>
              </a:lnSpc>
              <a:defRPr/>
            </a:pP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우리도 조선 후기의 혁신가이자 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대실학자인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정약용 선생님으로부터 미래의 나의 진로를 위해 배울 점을 찾아 실천해 봅시다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5B45D-4571-974A-0528-3B0B01A30F31}"/>
              </a:ext>
            </a:extLst>
          </p:cNvPr>
          <p:cNvSpPr txBox="1"/>
          <p:nvPr/>
        </p:nvSpPr>
        <p:spPr>
          <a:xfrm>
            <a:off x="12942228" y="10342553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/>
              <a:t>김은미</a:t>
            </a:r>
            <a:r>
              <a:rPr lang="en-US" altLang="ko-KR" dirty="0"/>
              <a:t>, </a:t>
            </a:r>
            <a:r>
              <a:rPr lang="ko-KR" altLang="en-US" dirty="0"/>
              <a:t>「정약용」</a:t>
            </a:r>
            <a:r>
              <a:rPr lang="en-US" altLang="ko-KR" dirty="0"/>
              <a:t>, </a:t>
            </a:r>
            <a:r>
              <a:rPr lang="ko-KR" altLang="en-US" dirty="0" err="1"/>
              <a:t>비룡소</a:t>
            </a:r>
            <a:r>
              <a:rPr lang="en-US" altLang="ko-KR" dirty="0"/>
              <a:t>, 2019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A55F5-27CB-755E-8ABA-057C4FD65337}"/>
              </a:ext>
            </a:extLst>
          </p:cNvPr>
          <p:cNvSpPr txBox="1"/>
          <p:nvPr/>
        </p:nvSpPr>
        <p:spPr>
          <a:xfrm>
            <a:off x="12942228" y="10711885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/>
              <a:t>정약용</a:t>
            </a:r>
            <a:r>
              <a:rPr lang="en-US" altLang="ko-KR" dirty="0"/>
              <a:t>, </a:t>
            </a:r>
            <a:r>
              <a:rPr lang="ko-KR" altLang="en-US" dirty="0"/>
              <a:t>「아버지의 편지」</a:t>
            </a:r>
            <a:r>
              <a:rPr lang="en-US" altLang="ko-KR" dirty="0"/>
              <a:t>, </a:t>
            </a:r>
            <a:r>
              <a:rPr lang="ko-KR" altLang="en-US" dirty="0"/>
              <a:t>함께 읽는 책</a:t>
            </a:r>
            <a:r>
              <a:rPr lang="en-US" altLang="ko-KR" dirty="0"/>
              <a:t>, 2014, </a:t>
            </a:r>
            <a:r>
              <a:rPr lang="ko-KR" altLang="en-US" dirty="0" err="1"/>
              <a:t>한문희</a:t>
            </a:r>
            <a:r>
              <a:rPr lang="ko-KR" altLang="en-US" dirty="0"/>
              <a:t> 엮음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335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5DE17-38FB-021D-13ED-B39A0B6D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8EBAEE-9FE6-6DDA-A8D9-C774F4D1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0CCA271-8D9E-B094-1A32-0029F750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B3BD96C-1FD2-9FB4-DD73-FE7AD42A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1" y="4187529"/>
            <a:ext cx="17043400" cy="7330962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6042B19-07CB-0324-6232-5FF554C148F8}"/>
              </a:ext>
            </a:extLst>
          </p:cNvPr>
          <p:cNvSpPr txBox="1"/>
          <p:nvPr/>
        </p:nvSpPr>
        <p:spPr>
          <a:xfrm>
            <a:off x="4876801" y="4974929"/>
            <a:ext cx="151638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우리는 로봇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인공지능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사물 인터넷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자율 주행 자동차 등의 혁신적인 변화가 일어나고 있는 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산업 혁명 시대를 살아가고 있습니다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우리가 미래 사회의 주인공으로 살아가기 위해서는 어떤 꿈을 가지고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어떤 노력을 해야 할까요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세상을 향해 문제 의식을 가지고 행동하며 남들이 가지 않은 길을 가고자 위험을 감수하고 백성들을 위해 사신 정약용 선생님께 배울 점을 찾아봅시다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93A9B6FB-A50A-5F4E-4678-C8342DAD7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7FA3FC71-C738-A719-118C-7D6E7C94FCF5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DF0DC186-9C6A-AFFE-C578-7E8E1201478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13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동사형으로 꿈을 꾼다는 것은 무엇인가요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동사형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꾸어요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34C2063B-7780-7D13-EFB3-7B09AFF6542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미래의 모습을 </a:t>
            </a:r>
            <a:r>
              <a:rPr lang="ko-KR" altLang="en-US" sz="3000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그려요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0608F32-4267-4E91-9B4A-B2F2B5850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89" y="6486567"/>
            <a:ext cx="2437104" cy="5283292"/>
          </a:xfrm>
          <a:prstGeom prst="rect">
            <a:avLst/>
          </a:prstGeom>
        </p:spPr>
      </p:pic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CD2F3DD6-E194-4F07-8BE8-34E218AB2596}"/>
              </a:ext>
            </a:extLst>
          </p:cNvPr>
          <p:cNvSpPr/>
          <p:nvPr/>
        </p:nvSpPr>
        <p:spPr>
          <a:xfrm>
            <a:off x="7486453" y="7027092"/>
            <a:ext cx="7122280" cy="3370146"/>
          </a:xfrm>
          <a:prstGeom prst="wedgeEllipseCallout">
            <a:avLst>
              <a:gd name="adj1" fmla="val 57009"/>
              <a:gd name="adj2" fmla="val -16152"/>
            </a:avLst>
          </a:prstGeom>
          <a:solidFill>
            <a:schemeClr val="bg1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DCF80731-0998-40B5-98A2-A6ABB547D1BF}"/>
              </a:ext>
            </a:extLst>
          </p:cNvPr>
          <p:cNvSpPr txBox="1"/>
          <p:nvPr/>
        </p:nvSpPr>
        <p:spPr>
          <a:xfrm>
            <a:off x="8398819" y="7552882"/>
            <a:ext cx="5402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동사형으로 꿈을 꾼다는 것은 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‘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무엇이 되고 싶다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’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가 아니라 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‘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무엇을 하고 싶고 왜 그 일을 하고 </a:t>
            </a:r>
            <a:r>
              <a:rPr lang="ko-KR" alt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싶은지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’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포부와 가치를 담아 표현하는 것을 말해요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825</Words>
  <Application>Microsoft Office PowerPoint</Application>
  <PresentationFormat>사용자 지정</PresentationFormat>
  <Paragraphs>114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나눔고딕</vt:lpstr>
      <vt:lpstr>Tilt Warp Regular</vt:lpstr>
      <vt:lpstr>나눔고딕OTF</vt:lpstr>
      <vt:lpstr>나눔고딕 ExtraBold</vt:lpstr>
      <vt:lpstr>Calibri</vt:lpstr>
      <vt:lpstr>한컴 말랑말랑 Bold</vt:lpstr>
      <vt:lpstr>나눔스퀘어 ExtraBold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191</cp:revision>
  <dcterms:created xsi:type="dcterms:W3CDTF">2006-08-16T00:00:00Z</dcterms:created>
  <dcterms:modified xsi:type="dcterms:W3CDTF">2026-04-21T01:59:52Z</dcterms:modified>
</cp:coreProperties>
</file>