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95" r:id="rId4"/>
    <p:sldMasterId id="2147483709" r:id="rId5"/>
  </p:sldMasterIdLst>
  <p:notesMasterIdLst>
    <p:notesMasterId r:id="rId70"/>
  </p:notesMasterIdLst>
  <p:handoutMasterIdLst>
    <p:handoutMasterId r:id="rId71"/>
  </p:handoutMasterIdLst>
  <p:sldIdLst>
    <p:sldId id="1227" r:id="rId6"/>
    <p:sldId id="1228" r:id="rId7"/>
    <p:sldId id="1207" r:id="rId8"/>
    <p:sldId id="1170" r:id="rId9"/>
    <p:sldId id="1258" r:id="rId10"/>
    <p:sldId id="1259" r:id="rId11"/>
    <p:sldId id="1216" r:id="rId12"/>
    <p:sldId id="1242" r:id="rId13"/>
    <p:sldId id="1230" r:id="rId14"/>
    <p:sldId id="1302" r:id="rId15"/>
    <p:sldId id="446" r:id="rId16"/>
    <p:sldId id="464" r:id="rId17"/>
    <p:sldId id="477" r:id="rId18"/>
    <p:sldId id="502" r:id="rId19"/>
    <p:sldId id="501" r:id="rId20"/>
    <p:sldId id="424" r:id="rId21"/>
    <p:sldId id="430" r:id="rId22"/>
    <p:sldId id="447" r:id="rId23"/>
    <p:sldId id="448" r:id="rId24"/>
    <p:sldId id="428" r:id="rId25"/>
    <p:sldId id="503" r:id="rId26"/>
    <p:sldId id="410" r:id="rId27"/>
    <p:sldId id="1267" r:id="rId28"/>
    <p:sldId id="1308" r:id="rId29"/>
    <p:sldId id="1231" r:id="rId30"/>
    <p:sldId id="1249" r:id="rId31"/>
    <p:sldId id="1250" r:id="rId32"/>
    <p:sldId id="1275" r:id="rId33"/>
    <p:sldId id="1232" r:id="rId34"/>
    <p:sldId id="1233" r:id="rId35"/>
    <p:sldId id="1300" r:id="rId36"/>
    <p:sldId id="1301" r:id="rId37"/>
    <p:sldId id="1287" r:id="rId38"/>
    <p:sldId id="368" r:id="rId39"/>
    <p:sldId id="1251" r:id="rId40"/>
    <p:sldId id="1299" r:id="rId41"/>
    <p:sldId id="1284" r:id="rId42"/>
    <p:sldId id="1303" r:id="rId43"/>
    <p:sldId id="1304" r:id="rId44"/>
    <p:sldId id="1289" r:id="rId45"/>
    <p:sldId id="1305" r:id="rId46"/>
    <p:sldId id="1306" r:id="rId47"/>
    <p:sldId id="256" r:id="rId48"/>
    <p:sldId id="257" r:id="rId49"/>
    <p:sldId id="1253" r:id="rId50"/>
    <p:sldId id="469" r:id="rId51"/>
    <p:sldId id="1254" r:id="rId52"/>
    <p:sldId id="373" r:id="rId53"/>
    <p:sldId id="1257" r:id="rId54"/>
    <p:sldId id="1307" r:id="rId55"/>
    <p:sldId id="1255" r:id="rId56"/>
    <p:sldId id="458" r:id="rId57"/>
    <p:sldId id="1297" r:id="rId58"/>
    <p:sldId id="1288" r:id="rId59"/>
    <p:sldId id="1241" r:id="rId60"/>
    <p:sldId id="1295" r:id="rId61"/>
    <p:sldId id="1296" r:id="rId62"/>
    <p:sldId id="1266" r:id="rId63"/>
    <p:sldId id="1293" r:id="rId64"/>
    <p:sldId id="1261" r:id="rId65"/>
    <p:sldId id="1262" r:id="rId66"/>
    <p:sldId id="1260" r:id="rId67"/>
    <p:sldId id="1247" r:id="rId68"/>
    <p:sldId id="1282" r:id="rId6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3560" userDrawn="1">
          <p15:clr>
            <a:srgbClr val="A4A3A4"/>
          </p15:clr>
        </p15:guide>
        <p15:guide id="7" orient="horz" pos="164" userDrawn="1">
          <p15:clr>
            <a:srgbClr val="A4A3A4"/>
          </p15:clr>
        </p15:guide>
        <p15:guide id="8" pos="5420" userDrawn="1">
          <p15:clr>
            <a:srgbClr val="A4A3A4"/>
          </p15:clr>
        </p15:guide>
        <p15:guide id="9" orient="horz" pos="36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 JIYEON" initials="SJ" lastIdx="35" clrIdx="0">
    <p:extLst>
      <p:ext uri="{19B8F6BF-5375-455C-9EA6-DF929625EA0E}">
        <p15:presenceInfo xmlns:p15="http://schemas.microsoft.com/office/powerpoint/2012/main" userId="ca6ad4fc70870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0E9F4"/>
    <a:srgbClr val="CFDDED"/>
    <a:srgbClr val="D5E1EF"/>
    <a:srgbClr val="E3EBF5"/>
    <a:srgbClr val="FF0066"/>
    <a:srgbClr val="FF00FF"/>
    <a:srgbClr val="CC00FF"/>
    <a:srgbClr val="FFFF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1C4084-9EAC-4A65-AE4D-FB031D864271}" v="349" dt="2026-01-17T11:54:45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5878" autoAdjust="0"/>
  </p:normalViewPr>
  <p:slideViewPr>
    <p:cSldViewPr>
      <p:cViewPr varScale="1">
        <p:scale>
          <a:sx n="117" d="100"/>
          <a:sy n="117" d="100"/>
        </p:scale>
        <p:origin x="1838" y="91"/>
      </p:cViewPr>
      <p:guideLst>
        <p:guide orient="horz" pos="2160"/>
        <p:guide pos="249"/>
        <p:guide orient="horz" pos="482"/>
        <p:guide orient="horz" pos="709"/>
        <p:guide pos="2880"/>
        <p:guide pos="3560"/>
        <p:guide orient="horz" pos="164"/>
        <p:guide pos="5420"/>
        <p:guide orient="horz" pos="3612"/>
      </p:guideLst>
    </p:cSldViewPr>
  </p:slideViewPr>
  <p:outlineViewPr>
    <p:cViewPr>
      <p:scale>
        <a:sx n="33" d="100"/>
        <a:sy n="33" d="100"/>
      </p:scale>
      <p:origin x="0" y="-1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및 헌금 </a:t>
            </a:r>
          </a:p>
        </c:rich>
      </c:tx>
      <c:layout>
        <c:manualLayout>
          <c:xMode val="edge"/>
          <c:yMode val="edge"/>
          <c:x val="0.28010121091235174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Lbls>
            <c:dLbl>
              <c:idx val="3"/>
              <c:tx>
                <c:rich>
                  <a:bodyPr/>
                  <a:lstStyle/>
                  <a:p>
                    <a:fld id="{E1CBD61C-BFDD-4A8B-B632-1657C1D2296A}" type="VALUE">
                      <a:rPr lang="en-US" altLang="ko-KR" smtClean="0"/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83A-4192-9F79-CFEF2454F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2024 잔액</c:v>
                </c:pt>
                <c:pt idx="1">
                  <c:v>2025 잔액</c:v>
                </c:pt>
                <c:pt idx="2">
                  <c:v>2024 순수헌금</c:v>
                </c:pt>
                <c:pt idx="3">
                  <c:v>2025 순수헌금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#,##0_);[Red]\(#,##0\)">
                  <c:v>1484371425</c:v>
                </c:pt>
                <c:pt idx="1">
                  <c:v>1266653031</c:v>
                </c:pt>
                <c:pt idx="2">
                  <c:v>1140332868</c:v>
                </c:pt>
                <c:pt idx="3">
                  <c:v>1082825690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2-D84F-A632-CF357520C6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4098816"/>
        <c:axId val="274097280"/>
      </c:barChart>
      <c:valAx>
        <c:axId val="274097280"/>
        <c:scaling>
          <c:orientation val="minMax"/>
        </c:scaling>
        <c:delete val="1"/>
        <c:axPos val="l"/>
        <c:numFmt formatCode="#,##0_);[Red]\(#,##0\)" sourceLinked="1"/>
        <c:majorTickMark val="out"/>
        <c:minorTickMark val="none"/>
        <c:tickLblPos val="none"/>
        <c:crossAx val="274098816"/>
        <c:crosses val="autoZero"/>
        <c:crossBetween val="between"/>
      </c:valAx>
      <c:catAx>
        <c:axId val="27409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ko-KR"/>
          </a:p>
        </c:txPr>
        <c:crossAx val="2740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232041612862687E-2"/>
          <c:y val="7.8494686513528276E-4"/>
          <c:w val="0.9681957013883703"/>
          <c:h val="0.8529761139502244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C-DB4B-BCD5-CE8088B6F9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C-DB4B-BCD5-CE8088B6F9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CC-DB4B-BCD5-CE8088B6F9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CC-DB4B-BCD5-CE8088B6F9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CC-DB4B-BCD5-CE8088B6F90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CC-DB4B-BCD5-CE8088B6F90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0CC-DB4B-BCD5-CE8088B6F902}"/>
              </c:ext>
            </c:extLst>
          </c:dPt>
          <c:dLbls>
            <c:dLbl>
              <c:idx val="1"/>
              <c:layout>
                <c:manualLayout>
                  <c:x val="-1.4456499368922578E-3"/>
                  <c:y val="-0.31992065152512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CC-DB4B-BCD5-CE8088B6F902}"/>
                </c:ext>
              </c:extLst>
            </c:dLbl>
            <c:dLbl>
              <c:idx val="2"/>
              <c:layout>
                <c:manualLayout>
                  <c:x val="-1.4456499368922578E-3"/>
                  <c:y val="-0.22969252850576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CC-DB4B-BCD5-CE8088B6F902}"/>
                </c:ext>
              </c:extLst>
            </c:dLbl>
            <c:dLbl>
              <c:idx val="3"/>
              <c:layout>
                <c:manualLayout>
                  <c:x val="-1.4456499368922578E-3"/>
                  <c:y val="-0.136848236427072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CC-DB4B-BCD5-CE8088B6F902}"/>
                </c:ext>
              </c:extLst>
            </c:dLbl>
            <c:dLbl>
              <c:idx val="4"/>
              <c:layout>
                <c:manualLayout>
                  <c:x val="0"/>
                  <c:y val="-9.1588610655154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CC-DB4B-BCD5-CE8088B6F902}"/>
                </c:ext>
              </c:extLst>
            </c:dLbl>
            <c:dLbl>
              <c:idx val="5"/>
              <c:layout>
                <c:manualLayout>
                  <c:x val="0"/>
                  <c:y val="-5.739092370018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CC-DB4B-BCD5-CE8088B6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십일조헌금</c:v>
                </c:pt>
                <c:pt idx="1">
                  <c:v>감사헌금</c:v>
                </c:pt>
                <c:pt idx="2">
                  <c:v>절기헌금</c:v>
                </c:pt>
                <c:pt idx="3">
                  <c:v>주일헌금</c:v>
                </c:pt>
                <c:pt idx="4">
                  <c:v>선교헌금</c:v>
                </c:pt>
                <c:pt idx="5">
                  <c:v>구제헌금</c:v>
                </c:pt>
                <c:pt idx="6">
                  <c:v>교회학교 외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690439890</c:v>
                </c:pt>
                <c:pt idx="1">
                  <c:v>121018300</c:v>
                </c:pt>
                <c:pt idx="2">
                  <c:v>114416000</c:v>
                </c:pt>
                <c:pt idx="3">
                  <c:v>98349900</c:v>
                </c:pt>
                <c:pt idx="4">
                  <c:v>34840000</c:v>
                </c:pt>
                <c:pt idx="5">
                  <c:v>13880000</c:v>
                </c:pt>
                <c:pt idx="6">
                  <c:v>9881600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DE42-8055-B7B90D24F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6738432"/>
        <c:axId val="276739968"/>
      </c:barChart>
      <c:catAx>
        <c:axId val="2767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739968"/>
        <c:crosses val="autoZero"/>
        <c:auto val="1"/>
        <c:lblAlgn val="ctr"/>
        <c:lblOffset val="100"/>
        <c:noMultiLvlLbl val="0"/>
      </c:catAx>
      <c:valAx>
        <c:axId val="276739968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2767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6208173191757318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신년감사</c:v>
                </c:pt>
                <c:pt idx="1">
                  <c:v>부활절</c:v>
                </c:pt>
                <c:pt idx="2">
                  <c:v>맥추감사</c:v>
                </c:pt>
                <c:pt idx="3">
                  <c:v>추수감사</c:v>
                </c:pt>
                <c:pt idx="4">
                  <c:v>성탄감사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10222000</c:v>
                </c:pt>
                <c:pt idx="1">
                  <c:v>35112000</c:v>
                </c:pt>
                <c:pt idx="2">
                  <c:v>17203000</c:v>
                </c:pt>
                <c:pt idx="3">
                  <c:v>32270000</c:v>
                </c:pt>
                <c:pt idx="4">
                  <c:v>19609000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137357830271214E-3"/>
          <c:y val="0"/>
          <c:w val="0.98456835481363569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dLbl>
              <c:idx val="2"/>
              <c:layout>
                <c:manualLayout>
                  <c:x val="2.2489063867016114E-3"/>
                  <c:y val="-7.7459566728158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37E-4EA2-814E-F4F4DEA6DCFE}"/>
                </c:ext>
              </c:extLst>
            </c:dLbl>
            <c:dLbl>
              <c:idx val="3"/>
              <c:layout>
                <c:manualLayout>
                  <c:x val="4.1666666666666666E-3"/>
                  <c:y val="-0.12884357983601358"/>
                </c:manualLayout>
              </c:layout>
              <c:tx>
                <c:rich>
                  <a:bodyPr/>
                  <a:lstStyle/>
                  <a:p>
                    <a:fld id="{C6686C9D-9EA0-44A6-8B99-BC16F925701C}" type="VALUE">
                      <a:rPr lang="en-US" altLang="ko-KR">
                        <a:solidFill>
                          <a:schemeClr val="tx1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9E8-4886-A359-B1DA0F8B56CC}"/>
                </c:ext>
              </c:extLst>
            </c:dLbl>
            <c:dLbl>
              <c:idx val="4"/>
              <c:layout>
                <c:manualLayout>
                  <c:x val="-1.388888888888838E-3"/>
                  <c:y val="-7.4739421468654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E8-4886-A359-B1DA0F8B56CC}"/>
                </c:ext>
              </c:extLst>
            </c:dLbl>
            <c:dLbl>
              <c:idx val="5"/>
              <c:layout>
                <c:manualLayout>
                  <c:x val="0"/>
                  <c:y val="-0.1285106493784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4C0-446A-8BC0-4E819192C16B}"/>
                </c:ext>
              </c:extLst>
            </c:dLbl>
            <c:dLbl>
              <c:idx val="6"/>
              <c:layout>
                <c:manualLayout>
                  <c:x val="-2.7777777777777779E-3"/>
                  <c:y val="-7.1727998690597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4C0-446A-8BC0-4E819192C16B}"/>
                </c:ext>
              </c:extLst>
            </c:dLbl>
            <c:dLbl>
              <c:idx val="7"/>
              <c:layout>
                <c:manualLayout>
                  <c:x val="-5.5555555555556572E-3"/>
                  <c:y val="-3.006350196173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4C0-446A-8BC0-4E819192C1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Sheet1!$A$8:$A$17</c:f>
              <c:strCache>
                <c:ptCount val="9"/>
                <c:pt idx="1">
                  <c:v>재정부</c:v>
                </c:pt>
                <c:pt idx="2">
                  <c:v>선교부</c:v>
                </c:pt>
                <c:pt idx="3">
                  <c:v>사무처</c:v>
                </c:pt>
                <c:pt idx="4">
                  <c:v>교육부</c:v>
                </c:pt>
                <c:pt idx="5">
                  <c:v>예배부 </c:v>
                </c:pt>
                <c:pt idx="6">
                  <c:v>목회팀</c:v>
                </c:pt>
                <c:pt idx="7">
                  <c:v>친교부</c:v>
                </c:pt>
                <c:pt idx="8">
                  <c:v>봉사부</c:v>
                </c:pt>
              </c:strCache>
            </c:strRef>
          </c:cat>
          <c:val>
            <c:numRef>
              <c:f>Sheet1!$B$8:$B$17</c:f>
              <c:numCache>
                <c:formatCode>#,##0</c:formatCode>
                <c:ptCount val="10"/>
                <c:pt idx="1">
                  <c:v>448142100</c:v>
                </c:pt>
                <c:pt idx="2">
                  <c:v>345215919</c:v>
                </c:pt>
                <c:pt idx="3">
                  <c:v>217733988</c:v>
                </c:pt>
                <c:pt idx="4">
                  <c:v>191956444</c:v>
                </c:pt>
                <c:pt idx="5">
                  <c:v>99415130</c:v>
                </c:pt>
                <c:pt idx="6">
                  <c:v>56025182</c:v>
                </c:pt>
                <c:pt idx="7">
                  <c:v>53665650</c:v>
                </c:pt>
                <c:pt idx="8">
                  <c:v>22066852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128060856317933E-2"/>
          <c:y val="3.7516641239815039E-2"/>
          <c:w val="0.95806765564439555"/>
          <c:h val="0.850379827272464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E-1846-9758-FE14A5602C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E-1846-9758-FE14A5602C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E-1846-9758-FE14A5602CA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E-1846-9758-FE14A5602CA5}"/>
              </c:ext>
            </c:extLst>
          </c:dPt>
          <c:dLbls>
            <c:dLbl>
              <c:idx val="0"/>
              <c:layout>
                <c:manualLayout>
                  <c:x val="-1.38583607872554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BE-1846-9758-FE14A5602CA5}"/>
                </c:ext>
              </c:extLst>
            </c:dLbl>
            <c:dLbl>
              <c:idx val="1"/>
              <c:layout>
                <c:manualLayout>
                  <c:x val="2.7716721574510567E-3"/>
                  <c:y val="-0.154840500116849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E-1846-9758-FE14A5602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교역자(직원)사례비</c:v>
                </c:pt>
                <c:pt idx="1">
                  <c:v>퇴직급여충당금</c:v>
                </c:pt>
                <c:pt idx="2">
                  <c:v>목회활동비</c:v>
                </c:pt>
                <c:pt idx="3">
                  <c:v>운영 및 소모품비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297250000</c:v>
                </c:pt>
                <c:pt idx="1">
                  <c:v>109000000</c:v>
                </c:pt>
                <c:pt idx="2">
                  <c:v>39350000</c:v>
                </c:pt>
                <c:pt idx="3">
                  <c:v>2521100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F-024E-9D5B-3C0AFDFBCD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062080"/>
        <c:axId val="178063616"/>
      </c:barChart>
      <c:catAx>
        <c:axId val="1780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063616"/>
        <c:crosses val="autoZero"/>
        <c:auto val="1"/>
        <c:lblAlgn val="ctr"/>
        <c:lblOffset val="100"/>
        <c:noMultiLvlLbl val="0"/>
      </c:catAx>
      <c:valAx>
        <c:axId val="178063616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80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00997021836284E-2"/>
          <c:y val="2.6549773333923329E-2"/>
          <c:w val="0.96870867394662241"/>
          <c:h val="0.794681752884326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D5A-4546-9778-029D09C7CE98}"/>
                </c:ext>
              </c:extLst>
            </c:dLbl>
            <c:dLbl>
              <c:idx val="1"/>
              <c:layout>
                <c:manualLayout>
                  <c:x val="-1.4223330024262537E-3"/>
                  <c:y val="-6.63744333348083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5A-4546-9778-029D09C7CE98}"/>
                </c:ext>
              </c:extLst>
            </c:dLbl>
            <c:dLbl>
              <c:idx val="2"/>
              <c:layout>
                <c:manualLayout>
                  <c:x val="-1.4223534558180737E-3"/>
                  <c:y val="-4.04160874139340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A-4546-9778-029D09C7CE98}"/>
                </c:ext>
              </c:extLst>
            </c:dLbl>
            <c:dLbl>
              <c:idx val="3"/>
              <c:layout>
                <c:manualLayout>
                  <c:x val="1.4223330024262537E-3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5A-4546-9778-029D09C7CE98}"/>
                </c:ext>
              </c:extLst>
            </c:dLbl>
            <c:dLbl>
              <c:idx val="4"/>
              <c:layout>
                <c:manualLayout>
                  <c:x val="2.7777777777777779E-3"/>
                  <c:y val="-3.62023173240403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5A-4546-9778-029D09C7CE98}"/>
                </c:ext>
              </c:extLst>
            </c:dLbl>
            <c:dLbl>
              <c:idx val="5"/>
              <c:layout>
                <c:manualLayout>
                  <c:x val="-1.0430321525828207E-16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5A-4546-9778-029D09C7C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     구제사업</c:v>
                </c:pt>
                <c:pt idx="1">
                  <c:v>     선교사업</c:v>
                </c:pt>
                <c:pt idx="2">
                  <c:v>     인재양성</c:v>
                </c:pt>
                <c:pt idx="3">
                  <c:v>     홍보비(물품 등)</c:v>
                </c:pt>
                <c:pt idx="4">
                  <c:v>     지역음악회</c:v>
                </c:pt>
                <c:pt idx="5">
                  <c:v>     방송선교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164381294</c:v>
                </c:pt>
                <c:pt idx="1">
                  <c:v>103090185</c:v>
                </c:pt>
                <c:pt idx="2">
                  <c:v>38533520</c:v>
                </c:pt>
                <c:pt idx="3">
                  <c:v>19521840</c:v>
                </c:pt>
                <c:pt idx="4">
                  <c:v>15689080</c:v>
                </c:pt>
                <c:pt idx="5">
                  <c:v>4000000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54890374973621"/>
          <c:y val="1.8576374653397748E-3"/>
          <c:w val="0.89818930446194223"/>
          <c:h val="0.7545177925151987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사무처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3D-5045-A4B9-6B4A0C9793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D-5045-A4B9-6B4A0C9793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3D-5045-A4B9-6B4A0C9793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3D-5045-A4B9-6B4A0C9793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3D-5045-A4B9-6B4A0C9793C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3D-5045-A4B9-6B4A0C9793C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3D-5045-A4B9-6B4A0C9793C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6B8-3B4E-8723-7DC6147744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3D-5045-A4B9-6B4A0C9793C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3D-5045-A4B9-6B4A0C9793C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3D-5045-A4B9-6B4A0C9793C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3D-5045-A4B9-6B4A0C9793C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3D-5045-A4B9-6B4A0C9793C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3D-5045-A4B9-6B4A0C9793C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6B8-3B4E-8723-7DC614774408}"/>
              </c:ext>
            </c:extLst>
          </c:dPt>
          <c:dLbls>
            <c:dLbl>
              <c:idx val="1"/>
              <c:layout>
                <c:manualLayout>
                  <c:x val="6.9444444444444447E-4"/>
                  <c:y val="-0.22526685774150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497222222222223"/>
                      <c:h val="5.94026341880406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3D-5045-A4B9-6B4A0C9793CE}"/>
                </c:ext>
              </c:extLst>
            </c:dLbl>
            <c:dLbl>
              <c:idx val="2"/>
              <c:layout>
                <c:manualLayout>
                  <c:x val="2.9431254229640796E-3"/>
                  <c:y val="-0.26468095858845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3D-5045-A4B9-6B4A0C9793CE}"/>
                </c:ext>
              </c:extLst>
            </c:dLbl>
            <c:dLbl>
              <c:idx val="3"/>
              <c:layout>
                <c:manualLayout>
                  <c:x val="1.3338719683022493E-3"/>
                  <c:y val="-0.201299476059552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rm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sz="1800" dirty="0"/>
                      <a:t>12,016,498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9850000000000004"/>
                      <c:h val="5.85583318973953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33D-5045-A4B9-6B4A0C9793CE}"/>
                </c:ext>
              </c:extLst>
            </c:dLbl>
            <c:dLbl>
              <c:idx val="4"/>
              <c:layout>
                <c:manualLayout>
                  <c:x val="5.4121216972307748E-5"/>
                  <c:y val="-0.155988835098487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3D-5045-A4B9-6B4A0C9793CE}"/>
                </c:ext>
              </c:extLst>
            </c:dLbl>
            <c:dLbl>
              <c:idx val="5"/>
              <c:layout>
                <c:manualLayout>
                  <c:x val="-1.333815118284421E-3"/>
                  <c:y val="-8.6323497666448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3D-5045-A4B9-6B4A0C9793CE}"/>
                </c:ext>
              </c:extLst>
            </c:dLbl>
            <c:dLbl>
              <c:idx val="6"/>
              <c:layout>
                <c:manualLayout>
                  <c:x val="1.823053368328959E-4"/>
                  <c:y val="-3.4520437176566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459022309711287"/>
                      <c:h val="5.6957053800428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33D-5045-A4B9-6B4A0C9793CE}"/>
                </c:ext>
              </c:extLst>
            </c:dLbl>
            <c:dLbl>
              <c:idx val="7"/>
              <c:layout>
                <c:manualLayout>
                  <c:x val="5.4313210848643918E-3"/>
                  <c:y val="6.359035599657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B8-3B4E-8723-7DC614774408}"/>
                </c:ext>
              </c:extLst>
            </c:dLbl>
            <c:dLbl>
              <c:idx val="8"/>
              <c:layout>
                <c:manualLayout>
                  <c:x val="0"/>
                  <c:y val="-9.28849540124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3D-5045-A4B9-6B4A0C9793CE}"/>
                </c:ext>
              </c:extLst>
            </c:dLbl>
            <c:dLbl>
              <c:idx val="9"/>
              <c:layout>
                <c:manualLayout>
                  <c:x val="-7.1888670166229225E-3"/>
                  <c:y val="-7.8562045115554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3D-5045-A4B9-6B4A0C9793CE}"/>
                </c:ext>
              </c:extLst>
            </c:dLbl>
            <c:dLbl>
              <c:idx val="11"/>
              <c:layout>
                <c:manualLayout>
                  <c:x val="-4.2688243388869429E-3"/>
                  <c:y val="-0.12902610943106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3D-5045-A4B9-6B4A0C9793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norm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          강당임차료</c:v>
                </c:pt>
                <c:pt idx="1">
                  <c:v>          사무실임차료 및 관리비</c:v>
                </c:pt>
                <c:pt idx="2">
                  <c:v>          비품 및 소모품비</c:v>
                </c:pt>
                <c:pt idx="3">
                  <c:v>          차량유지비</c:v>
                </c:pt>
                <c:pt idx="4">
                  <c:v>          사무운영비</c:v>
                </c:pt>
                <c:pt idx="5">
                  <c:v>          공과금</c:v>
                </c:pt>
                <c:pt idx="6">
                  <c:v>          경상운영비</c:v>
                </c:pt>
                <c:pt idx="7">
                  <c:v>          장비 및 유지비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121200000</c:v>
                </c:pt>
                <c:pt idx="1">
                  <c:v>36348000</c:v>
                </c:pt>
                <c:pt idx="2">
                  <c:v>12339250</c:v>
                </c:pt>
                <c:pt idx="3">
                  <c:v>12016498</c:v>
                </c:pt>
                <c:pt idx="4">
                  <c:v>11965250</c:v>
                </c:pt>
                <c:pt idx="5">
                  <c:v>11331850</c:v>
                </c:pt>
                <c:pt idx="6">
                  <c:v>7691640</c:v>
                </c:pt>
                <c:pt idx="7">
                  <c:v>4841500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3D-5045-A4B9-6B4A0C9793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384256"/>
        <c:axId val="176394240"/>
      </c:barChart>
      <c:catAx>
        <c:axId val="1763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18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94240"/>
        <c:crosses val="autoZero"/>
        <c:auto val="1"/>
        <c:lblAlgn val="ctr"/>
        <c:lblOffset val="100"/>
        <c:noMultiLvlLbl val="0"/>
      </c:catAx>
      <c:valAx>
        <c:axId val="176394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638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365923009623797E-2"/>
          <c:y val="2.6217056963640677E-2"/>
          <c:w val="0.97262839020122482"/>
          <c:h val="0.56973830985746332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교육부지출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     공사비1 </c:v>
                </c:pt>
                <c:pt idx="1">
                  <c:v>     공사비2(운영비)</c:v>
                </c:pt>
                <c:pt idx="2">
                  <c:v>     하늘씨앗</c:v>
                </c:pt>
                <c:pt idx="3">
                  <c:v>     하늘줄기</c:v>
                </c:pt>
                <c:pt idx="4">
                  <c:v>     하늘가지</c:v>
                </c:pt>
                <c:pt idx="5">
                  <c:v>     하늘나무</c:v>
                </c:pt>
                <c:pt idx="6">
                  <c:v>     하늘정원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95629750</c:v>
                </c:pt>
                <c:pt idx="1">
                  <c:v>63753640</c:v>
                </c:pt>
                <c:pt idx="2">
                  <c:v>6843190</c:v>
                </c:pt>
                <c:pt idx="3">
                  <c:v>13133665</c:v>
                </c:pt>
                <c:pt idx="4">
                  <c:v>9970181</c:v>
                </c:pt>
                <c:pt idx="5">
                  <c:v>1223918</c:v>
                </c:pt>
                <c:pt idx="6">
                  <c:v>1402100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89-5740-83C9-F7C6CD5B2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89-5740-83C9-F7C6CD5B2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89-5740-83C9-F7C6CD5B2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89-5740-83C9-F7C6CD5B263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89-5740-83C9-F7C6CD5B26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성가대</c:v>
                </c:pt>
                <c:pt idx="1">
                  <c:v>경상운영비</c:v>
                </c:pt>
                <c:pt idx="2">
                  <c:v>예배비</c:v>
                </c:pt>
                <c:pt idx="3">
                  <c:v>방송미디어</c:v>
                </c:pt>
                <c:pt idx="4">
                  <c:v>새가족팀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73314860</c:v>
                </c:pt>
                <c:pt idx="1">
                  <c:v>8224820</c:v>
                </c:pt>
                <c:pt idx="2">
                  <c:v>6801420</c:v>
                </c:pt>
                <c:pt idx="3">
                  <c:v>6700000</c:v>
                </c:pt>
                <c:pt idx="4">
                  <c:v>4374030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F-9F47-9ED1-E1FA7C2B04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474944"/>
        <c:axId val="177489024"/>
      </c:barChart>
      <c:catAx>
        <c:axId val="1774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489024"/>
        <c:crosses val="autoZero"/>
        <c:auto val="1"/>
        <c:lblAlgn val="ctr"/>
        <c:lblOffset val="100"/>
        <c:noMultiLvlLbl val="0"/>
      </c:catAx>
      <c:valAx>
        <c:axId val="17748902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747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82496844613279E-3"/>
          <c:y val="0"/>
          <c:w val="0.98409785069418798"/>
          <c:h val="0.8780248981032343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5-5F49-AFED-5A82B5EB0A0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5-5F49-AFED-5A82B5EB0A0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5-5F49-AFED-5A82B5EB0A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5-5F49-AFED-5A82B5EB0A0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75-5F49-AFED-5A82B5EB0A0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75-5F49-AFED-5A82B5EB0A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75-5F49-AFED-5A82B5EB0A0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75-5F49-AFED-5A82B5EB0A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775-5F49-AFED-5A82B5EB0A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주관행사비</c:v>
                </c:pt>
                <c:pt idx="1">
                  <c:v>경조비</c:v>
                </c:pt>
                <c:pt idx="2">
                  <c:v>목장운영비</c:v>
                </c:pt>
                <c:pt idx="3">
                  <c:v>경상운영비</c:v>
                </c:pt>
                <c:pt idx="4">
                  <c:v>심방지원비</c:v>
                </c:pt>
                <c:pt idx="5">
                  <c:v>중보기도팀</c:v>
                </c:pt>
                <c:pt idx="6">
                  <c:v>도서구입비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23933577</c:v>
                </c:pt>
                <c:pt idx="1">
                  <c:v>9892020</c:v>
                </c:pt>
                <c:pt idx="2">
                  <c:v>8621070</c:v>
                </c:pt>
                <c:pt idx="3">
                  <c:v>5967145</c:v>
                </c:pt>
                <c:pt idx="4">
                  <c:v>2677660</c:v>
                </c:pt>
                <c:pt idx="5">
                  <c:v>2611600</c:v>
                </c:pt>
                <c:pt idx="6">
                  <c:v>2322110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E94F-A893-723656301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845568"/>
        <c:axId val="176847104"/>
      </c:barChart>
      <c:catAx>
        <c:axId val="1768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847104"/>
        <c:crosses val="autoZero"/>
        <c:auto val="1"/>
        <c:lblAlgn val="ctr"/>
        <c:lblOffset val="100"/>
        <c:noMultiLvlLbl val="0"/>
      </c:catAx>
      <c:valAx>
        <c:axId val="17684710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68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친교부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7-E84B-A332-DDBD62630A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7-E84B-A332-DDBD62630A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7-E84B-A332-DDBD62630A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7-E84B-A332-DDBD62630A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    주일중식비</c:v>
                </c:pt>
                <c:pt idx="1">
                  <c:v>     주관행사비</c:v>
                </c:pt>
                <c:pt idx="2">
                  <c:v>     용역비</c:v>
                </c:pt>
                <c:pt idx="3">
                  <c:v>경상운영비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38399050</c:v>
                </c:pt>
                <c:pt idx="1">
                  <c:v>10250600</c:v>
                </c:pt>
                <c:pt idx="2">
                  <c:v>4800000</c:v>
                </c:pt>
                <c:pt idx="3">
                  <c:v>216000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0-964C-B93F-31114BF922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344896"/>
        <c:axId val="177346432"/>
      </c:barChart>
      <c:catAx>
        <c:axId val="1773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346432"/>
        <c:crosses val="autoZero"/>
        <c:auto val="1"/>
        <c:lblAlgn val="ctr"/>
        <c:lblOffset val="100"/>
        <c:noMultiLvlLbl val="0"/>
      </c:catAx>
      <c:valAx>
        <c:axId val="177346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34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19-40CD-AB4A-35CCF08F6A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0AC75B0-746D-4AFB-A426-E6ACC6AB418F}" type="VALUE">
                      <a:rPr lang="en-US" altLang="ko-KR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519-40CD-AB4A-35CCF08F6A9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A7DBD6C-DDAE-42A6-95FB-0C679D7C4703}" type="VALUE">
                      <a:rPr lang="en-US" altLang="ko-KR" sz="1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202533051883124"/>
                      <c:h val="6.991996494679089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19-40CD-AB4A-35CCF08F6A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체육대회</c:v>
                </c:pt>
                <c:pt idx="1">
                  <c:v>경상운영비</c:v>
                </c:pt>
              </c:strCache>
            </c:strRef>
          </c:cat>
          <c:val>
            <c:numRef>
              <c:f>Sheet1!$B$3:$B$4</c:f>
              <c:numCache>
                <c:formatCode>#,##0_);[Red]\(#,##0\)</c:formatCode>
                <c:ptCount val="2"/>
                <c:pt idx="0">
                  <c:v>17507682</c:v>
                </c:pt>
                <c:pt idx="1">
                  <c:v>4559170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19-40CD-AB4A-35CCF08F6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1187124463"/>
        <c:axId val="1187108623"/>
      </c:barChart>
      <c:catAx>
        <c:axId val="1187124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08623"/>
        <c:crosses val="autoZero"/>
        <c:auto val="1"/>
        <c:lblAlgn val="ctr"/>
        <c:lblOffset val="100"/>
        <c:noMultiLvlLbl val="0"/>
      </c:catAx>
      <c:valAx>
        <c:axId val="118710862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crossAx val="1187124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열1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7F-4448-9C96-660A54C389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2FF-814B-8242-2C8E5F59EA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FF-814B-8242-2C8E5F59EA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2FF-814B-8242-2C8E5F59EA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FF-814B-8242-2C8E5F59EA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7F-4448-9C96-660A54C3894D}"/>
              </c:ext>
            </c:extLst>
          </c:dPt>
          <c:dLbls>
            <c:dLbl>
              <c:idx val="0"/>
              <c:layout>
                <c:manualLayout>
                  <c:x val="-1.433896685372808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/>
                      <a:t>400,000,000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37F-4448-9C96-660A54C3894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 80,000,000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2FF-814B-8242-2C8E5F59EAC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dirty="0"/>
                      <a:t> 100,000,000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FF-814B-8242-2C8E5F59EA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교역자 사택지원금</c:v>
                </c:pt>
                <c:pt idx="1">
                  <c:v>사무실 및 도서관 보증금</c:v>
                </c:pt>
                <c:pt idx="2">
                  <c:v>강당 보증금</c:v>
                </c:pt>
              </c:strCache>
            </c:strRef>
          </c:cat>
          <c:val>
            <c:numRef>
              <c:f>Sheet1!$B$2:$B$4</c:f>
              <c:numCache>
                <c:formatCode>_(* #,##0_);_(* \(#,##0\);_(* "-"_);_(@_)</c:formatCode>
                <c:ptCount val="3"/>
                <c:pt idx="0">
                  <c:v>400000000</c:v>
                </c:pt>
                <c:pt idx="1">
                  <c:v>210000000</c:v>
                </c:pt>
                <c:pt idx="2">
                  <c:v>80000000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FF-814B-8242-2C8E5F59EA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104960"/>
        <c:axId val="178106752"/>
      </c:barChart>
      <c:catAx>
        <c:axId val="17810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106752"/>
        <c:crosses val="autoZero"/>
        <c:auto val="1"/>
        <c:lblAlgn val="ctr"/>
        <c:lblOffset val="100"/>
        <c:noMultiLvlLbl val="0"/>
      </c:catAx>
      <c:valAx>
        <c:axId val="178106752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one"/>
        <c:crossAx val="1781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BA61E6-7AFE-4306-9D6B-C8529045FF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5DCDC2-0E4A-4431-A500-75EFC327B8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5DED6C-D56F-4892-84D7-A5BD3FDC3A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66EF50D-694C-4ABA-A6F5-B277A3C486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04D84-A5C6-4A9F-8428-433496D45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9833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2E5C-34D7-4633-9529-0F92F4B6E4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01223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651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599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995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5555366-3B5C-47B8-AD05-F2AB8E7B0E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4001A5-68AC-465B-8BC6-285C8995DD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79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777931-2A92-4CB6-9BE8-71E9F3AB9E6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416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0050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4062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213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7110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E7D4C67-CD9B-4FAF-ABD1-CF6BE29465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C71A63-D552-49B3-AF7E-891854F2A6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005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E7D4C67-CD9B-4FAF-ABD1-CF6BE29465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C71A63-D552-49B3-AF7E-891854F2A6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139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4601DF-6FC6-4583-8704-59227C5BB77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0180F6-3327-48CA-A1CC-1FFF6DA692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62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20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95783F-C27E-4B92-9D71-3D9C1B0184A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DB4BD08-0D3B-4F74-A1E6-E342D15FB1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888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FF003B-0441-4E0D-8709-DDCF9AD8CC8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8E95D6-181B-4459-9010-284FEB1997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873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724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0707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82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82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3347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010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2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42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24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8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95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57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39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78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FA1-5700-4E14-9E78-3C4A141DD1FE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1661-71A7-43E0-A77C-E8C7FF51B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912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12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932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5258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53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587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96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868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89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118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653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60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818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879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757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7196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531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solidFill>
          <a:srgbClr val="5D9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734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192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608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A036F6-BA61-4E23-B64E-2A5119931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D65AB-4A65-41B8-A7B3-1AF34903915A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6115BF-0A49-42CD-B81F-9921632C9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9F0991-B7AA-4F0E-8437-7B87545D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A782F-E3B1-4630-9C4D-F19614654A6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2527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1ED0885-6113-4938-9CC3-A82278E2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59353-4657-43FF-B15D-3D0079FE9073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1057586-90B7-4F34-BCF3-3929E7EE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AC9DE50-B23A-4FEC-82C3-BA6DD46D8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89BBE-5137-40FF-AB8B-147E107EBF3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948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8BD1A6B-0BCA-43FF-A7CB-25C25835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4C9E1-C066-47E8-AF89-C8199DB3DD14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48185D1E-AA69-43AB-A851-12BC011E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AC524EA5-F6B7-46B6-B098-85294804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A886B-EAAD-4B03-9266-25C1B316D55A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81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D3DA8C57-85FE-4523-9271-1236B55A5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B1D8-DF1D-4B78-AFBC-298E5ED5D513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84FEF3D1-8570-4B8E-A8DB-589E8FE7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4860A836-256A-42AD-904F-94FD411A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20E2E-992D-49B2-A069-53237FAFDBF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1224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451561A1-3CB9-4604-95A0-55D9A415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E8FF-9007-4F4D-ADDE-C24CD17FFB7D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80FDEC2F-74AA-409E-911A-00FCA5AC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662B1BBE-7347-44EA-A4E3-56142B3D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E1DCF-FC3D-4000-83CD-C6F9DBFF72A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904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99A69376-94D0-4D15-B1FA-84F16D22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5F5F3-F695-432C-B549-70A67C7A11BB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31616059-F9C5-4C71-B3D4-435E9B17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05FC1CBA-2DB4-4694-A4FB-92238161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43FB0-42F8-4175-832E-2883ED1787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31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AC61233-7756-4C60-9E43-0DB34D4B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6F459-A07F-46E2-B53F-AAFD07E1F7CE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15F02794-F938-4857-BC5A-E6ECE4CB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E97E1D0-22C5-44EE-8D13-6E9864C5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B9EC5-B9ED-4D92-B4F4-8C5C86D72C4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9157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22B25E30-6EC5-40A1-883E-06AD8370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65860-A0B4-4F5A-B960-73129BD15FD0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A98ADFD-F57A-493C-B4B6-785CC413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7B38D47-D572-4526-BF98-A9A72376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C88F5-7F2B-420F-96ED-EAD5AF09B90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3277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F2007B-C5EC-4E9F-8FD5-FC74F038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0639-B517-48A1-8A93-B82CDD556EEE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627C0C-F2D8-40FE-A789-9AD2D1A2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0F7F27-62C3-4AC5-A7BD-82D52A22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838A8-740B-4D8D-917D-B65D0E5971F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410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DD42D3-E36A-491F-82B5-A5B01E88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6271E-01AF-4795-AA19-818479F654BC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3B159D-7EFD-4CA3-A877-F38D6AC3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143ECD-5313-45CF-B6B4-B0CF3A4D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D31A1-4609-490A-8F09-7EFB06F15C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8983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1573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1923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bg>
      <p:bgPr>
        <a:solidFill>
          <a:srgbClr val="B740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3920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3FA73586-2ADB-4971-A932-FDB19FC232ED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ED07A4C-3C5C-4BC3-800A-3D44B4400D9D}"/>
              </a:ext>
            </a:extLst>
          </p:cNvPr>
          <p:cNvCxnSpPr/>
          <p:nvPr userDrawn="1"/>
        </p:nvCxnSpPr>
        <p:spPr>
          <a:xfrm flipH="1">
            <a:off x="971550" y="580548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A8FB17-EF6E-42B4-B899-875BAA5A1DFC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06293F6-43AD-4CFC-B016-62DAEA79CD35}"/>
              </a:ext>
            </a:extLst>
          </p:cNvPr>
          <p:cNvCxnSpPr/>
          <p:nvPr userDrawn="1"/>
        </p:nvCxnSpPr>
        <p:spPr>
          <a:xfrm>
            <a:off x="202723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3A76A34-BD57-4869-BD61-76B178E268B2}"/>
              </a:ext>
            </a:extLst>
          </p:cNvPr>
          <p:cNvCxnSpPr/>
          <p:nvPr userDrawn="1"/>
        </p:nvCxnSpPr>
        <p:spPr>
          <a:xfrm>
            <a:off x="3084513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BE94310-DD74-4794-9B89-9D150AD4B325}"/>
              </a:ext>
            </a:extLst>
          </p:cNvPr>
          <p:cNvCxnSpPr/>
          <p:nvPr userDrawn="1"/>
        </p:nvCxnSpPr>
        <p:spPr>
          <a:xfrm>
            <a:off x="414020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6A31930-0234-4F04-ABCE-0F83D3D39179}"/>
              </a:ext>
            </a:extLst>
          </p:cNvPr>
          <p:cNvCxnSpPr/>
          <p:nvPr userDrawn="1"/>
        </p:nvCxnSpPr>
        <p:spPr>
          <a:xfrm>
            <a:off x="519588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566A00B-4B3F-4712-81E7-E4BE4433A34F}"/>
              </a:ext>
            </a:extLst>
          </p:cNvPr>
          <p:cNvCxnSpPr/>
          <p:nvPr userDrawn="1"/>
        </p:nvCxnSpPr>
        <p:spPr>
          <a:xfrm>
            <a:off x="6251575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4DCF8D3-7107-4203-A839-1CF868E50AA3}"/>
              </a:ext>
            </a:extLst>
          </p:cNvPr>
          <p:cNvCxnSpPr/>
          <p:nvPr userDrawn="1"/>
        </p:nvCxnSpPr>
        <p:spPr>
          <a:xfrm>
            <a:off x="73088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9ED5A0B-2E63-4CA7-8488-B94FB2E909F3}"/>
              </a:ext>
            </a:extLst>
          </p:cNvPr>
          <p:cNvCxnSpPr/>
          <p:nvPr userDrawn="1"/>
        </p:nvCxnSpPr>
        <p:spPr>
          <a:xfrm flipH="1">
            <a:off x="971550" y="1962150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0826199-2AC7-4803-AD3C-3AC4BB36C92A}"/>
              </a:ext>
            </a:extLst>
          </p:cNvPr>
          <p:cNvCxnSpPr/>
          <p:nvPr userDrawn="1"/>
        </p:nvCxnSpPr>
        <p:spPr>
          <a:xfrm flipH="1">
            <a:off x="971550" y="26114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6C3456B-FB3F-4FCA-B7DD-0A69FFB3445F}"/>
              </a:ext>
            </a:extLst>
          </p:cNvPr>
          <p:cNvCxnSpPr/>
          <p:nvPr userDrawn="1"/>
        </p:nvCxnSpPr>
        <p:spPr>
          <a:xfrm flipH="1">
            <a:off x="971550" y="32591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79DC46D3-336E-45DB-91E0-DFE46D1F4403}"/>
              </a:ext>
            </a:extLst>
          </p:cNvPr>
          <p:cNvCxnSpPr/>
          <p:nvPr userDrawn="1"/>
        </p:nvCxnSpPr>
        <p:spPr>
          <a:xfrm flipH="1">
            <a:off x="971550" y="39068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78BD436-DBE2-4326-A575-782758887F6A}"/>
              </a:ext>
            </a:extLst>
          </p:cNvPr>
          <p:cNvCxnSpPr/>
          <p:nvPr userDrawn="1"/>
        </p:nvCxnSpPr>
        <p:spPr>
          <a:xfrm flipH="1">
            <a:off x="971550" y="45545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87E8EAC-CA2E-41C1-9618-53920C2509A4}"/>
              </a:ext>
            </a:extLst>
          </p:cNvPr>
          <p:cNvCxnSpPr/>
          <p:nvPr userDrawn="1"/>
        </p:nvCxnSpPr>
        <p:spPr>
          <a:xfrm flipH="1">
            <a:off x="971550" y="5203825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9295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453F28-3817-4B9B-9AF9-B0FDDAF41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5CA6-0CB2-4402-96D5-1FA51F6CF0A1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58810E-CC5D-432B-BEDF-25E54B4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8EDE0-D411-485D-91D0-BEC4DCF4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EA234-6C5E-4AD5-A0A9-3EB384C1377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171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B00A10-C65B-4582-B5D4-24A29E56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7ADB5D-9246-49FD-8A52-BC7A81694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7" indent="0" algn="ctr">
              <a:buNone/>
              <a:defRPr sz="1500"/>
            </a:lvl2pPr>
            <a:lvl3pPr marL="685715" indent="0" algn="ctr">
              <a:buNone/>
              <a:defRPr sz="1350"/>
            </a:lvl3pPr>
            <a:lvl4pPr marL="1028573" indent="0" algn="ctr">
              <a:buNone/>
              <a:defRPr sz="1200"/>
            </a:lvl4pPr>
            <a:lvl5pPr marL="1371430" indent="0" algn="ctr">
              <a:buNone/>
              <a:defRPr sz="1200"/>
            </a:lvl5pPr>
            <a:lvl6pPr marL="1714289" indent="0" algn="ctr">
              <a:buNone/>
              <a:defRPr sz="1200"/>
            </a:lvl6pPr>
            <a:lvl7pPr marL="2057144" indent="0" algn="ctr">
              <a:buNone/>
              <a:defRPr sz="1200"/>
            </a:lvl7pPr>
            <a:lvl8pPr marL="2400000" indent="0" algn="ctr">
              <a:buNone/>
              <a:defRPr sz="1200"/>
            </a:lvl8pPr>
            <a:lvl9pPr marL="2742857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219607-49A7-44A0-8744-F2605B86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EB094F-0F19-47DC-B51B-F0324814C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EE6869-EE87-4E9C-81A4-4527F3CC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821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52FAA5-F5D0-4093-BBA5-CD80C186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0AD3B9-9C2F-4B29-A060-3E36B915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D0002E-2305-4EC5-9C5A-A977D7B2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B18606-F579-48B5-A59B-0C68B055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75012D-9860-4895-89D8-1CC627E5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853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8224E2-918D-4F7E-9870-42932F3F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32F707-391B-49D6-A1A2-15D5A1595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1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CFA0D8-69CA-457A-9280-FDF69227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E51D4F-AA80-4C40-91B3-2A022695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4CF20F-28B0-42D0-954E-C37AE977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520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DE38BB-582C-40A5-8641-6FA0E3D1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ACF9C2-1537-4303-A3CE-16E809F89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7108E2-AF71-4346-8E41-167405037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4CACEB-E99F-48C0-94CB-81909F49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E5645C-0BC9-4D62-B46A-49F23383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086980-6520-4F49-80AD-803A825E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184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ACE083-FED7-4138-A583-8A5DA71D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C5116A-C564-4B1B-8A1D-3C09ABA31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FE990-16D9-4DF3-9B27-6E8B85EEA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3B254D-4BB4-4EA0-BCEB-4BC3B036C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3B1520C-6CAF-4CFD-B77A-F0D0AF80B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D32254-73D8-43C7-BA3A-97157DDE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DF21F92-683C-43D1-9354-D24A7F0D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5FE0F1D-CA62-49E0-9ECA-FB9289CD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8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AB11BD-3930-44CB-92AA-B7CA9648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0F70823-BFC8-40FC-B6FC-98003DED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2287337-73E0-468F-ACB2-648D6986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6E032DC-0203-4A3B-8DD9-AF3B1B66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839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57FBA9C-B26A-4FF1-98A8-30536809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CFE30C-D37B-40AD-BCCF-3CAF1DB0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C845E5-D04C-42C2-B2BF-825CDCC0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5B53D-226B-4CF4-9AC7-BF7890C2F655}"/>
              </a:ext>
            </a:extLst>
          </p:cNvPr>
          <p:cNvSpPr txBox="1"/>
          <p:nvPr userDrawn="1"/>
        </p:nvSpPr>
        <p:spPr>
          <a:xfrm>
            <a:off x="7451625" y="6588607"/>
            <a:ext cx="16995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ⓒSaebyeol Yu.</a:t>
            </a:r>
            <a:r>
              <a: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altLang="ko-KR" sz="675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Saebyeol’s</a:t>
            </a:r>
            <a:r>
              <a: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altLang="ko-KR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PowerPoint</a:t>
            </a: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025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CF31E8-B379-47A5-9B29-03D429AA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9944B5-5009-475E-8C80-B5CDFC34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2B0050-989C-465D-8C14-87FA763E4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CC38039-8CE2-42CF-9125-A32CA77A6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B81404-0B1B-46D9-B801-ED8354EE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77D291-D604-44A4-A417-9D2C32011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100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2C2B8C-D6A2-433F-90B6-7C5DF57E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6E8BFEA-DF07-4111-838B-712BBC97C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57" indent="0">
              <a:buNone/>
              <a:defRPr sz="2100"/>
            </a:lvl2pPr>
            <a:lvl3pPr marL="685715" indent="0">
              <a:buNone/>
              <a:defRPr sz="1800"/>
            </a:lvl3pPr>
            <a:lvl4pPr marL="1028573" indent="0">
              <a:buNone/>
              <a:defRPr sz="1500"/>
            </a:lvl4pPr>
            <a:lvl5pPr marL="1371430" indent="0">
              <a:buNone/>
              <a:defRPr sz="1500"/>
            </a:lvl5pPr>
            <a:lvl6pPr marL="1714289" indent="0">
              <a:buNone/>
              <a:defRPr sz="1500"/>
            </a:lvl6pPr>
            <a:lvl7pPr marL="2057144" indent="0">
              <a:buNone/>
              <a:defRPr sz="1500"/>
            </a:lvl7pPr>
            <a:lvl8pPr marL="2400000" indent="0">
              <a:buNone/>
              <a:defRPr sz="1500"/>
            </a:lvl8pPr>
            <a:lvl9pPr marL="2742857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55340A-1375-4D4F-9BDF-9020B2039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C66370A-DF48-4C5B-8F1A-14039EF8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64D4D7-7CB6-4133-9EBD-86FDB3CE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DBE2A0-99D3-4016-B648-751C510E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4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73705B-459D-4F3E-A045-E1002C4A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1D24FB-0973-4974-95C1-0EAA2F19F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CC95F-C804-4132-B324-CC89C963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4A6E3D-A787-454C-B433-9053C18E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249181-E770-4CD9-8DFE-B3F14F16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722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B1D4F30-672E-42CB-BC78-487C85E72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63BB6D-3767-4A9A-941F-1F229EF67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5A74F-43E9-4042-8465-2E14BBB1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F8E29D-C9F4-40BD-9172-A7965414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62DBFF-BA66-4A86-A706-F4E32068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25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3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770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799" y="2130426"/>
            <a:ext cx="7772399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7824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06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83294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772399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399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809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59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599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3769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3500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456028" y="1643063"/>
            <a:ext cx="8229599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6123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599" cy="2196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599" cy="2196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599" cy="2196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599" cy="21960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1940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399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399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399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5603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</p:spPr>
        <p:txBody>
          <a:bodyPr>
            <a:normAutofit/>
          </a:bodyPr>
          <a:lstStyle>
            <a:lvl1pPr>
              <a:defRPr sz="33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0700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2959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143108" y="2214564"/>
            <a:ext cx="4857766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/>
            </a:lvl1pPr>
          </a:lstStyle>
          <a:p>
            <a:pPr lvl="0"/>
            <a:r>
              <a:rPr lang="ko-KR" altLang="en-US"/>
              <a:t>첫째 목차</a:t>
            </a:r>
          </a:p>
          <a:p>
            <a:pPr lvl="0"/>
            <a:r>
              <a:rPr lang="ko-KR" altLang="en-US"/>
              <a:t>둘째 목차</a:t>
            </a:r>
          </a:p>
          <a:p>
            <a:pPr lvl="0"/>
            <a:r>
              <a:rPr lang="ko-KR" altLang="en-US"/>
              <a:t>셋째 목차</a:t>
            </a:r>
          </a:p>
          <a:p>
            <a:pPr lvl="0"/>
            <a:r>
              <a:rPr lang="ko-KR" altLang="en-US"/>
              <a:t>넷째 목차</a:t>
            </a:r>
          </a:p>
          <a:p>
            <a:pPr lvl="0"/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8212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399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799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92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35441-AFA9-4890-91BF-91C96B68EB83}" type="datetimeFigureOut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9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8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22FD-DDC5-4362-AF73-A9A3070D4B12}" type="datetimeFigureOut">
              <a:rPr lang="ko-KR" altLang="en-US" smtClean="0"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99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22" r:id="rId13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FFC186B8-5833-430F-BDFE-857940CDAA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3E8D1054-A6CC-4B50-9FAC-0DE06CF936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A645C6-6041-4EC2-BF11-BA76B4A4C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6DDEF6C-D3C7-4676-B90D-BE0031DD199F}" type="datetimeFigureOut">
              <a:rPr lang="ko-KR" altLang="en-US"/>
              <a:pPr>
                <a:defRPr/>
              </a:pPr>
              <a:t>2026-01-20(Tue)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2042E2-16DF-465F-B57D-35C17FF15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6E449A-28B5-43F1-83C8-9E529DA92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fld id="{78A7BD59-6F0C-4696-BB7B-5135071F8B12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03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C525C34-9ABD-4A5F-940A-38C1DF0E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2BD092-0C79-404B-BCF7-AB6EC679E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061468-CA63-4833-9180-4A0D54D7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2026-01-20(Tue)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D4674C-8B1B-47B6-B9B3-D63837621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A7B107-0359-4ED4-B77A-E1274C87B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74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715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0" indent="-171430" algn="l" defTabSz="685715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44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0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57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15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73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3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15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3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9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4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0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295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199" y="1600201"/>
            <a:ext cx="822959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2026-01-20(Tue)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43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sldNum="0" hdr="0" ftr="0" dt="0"/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그림 2">
            <a:extLst>
              <a:ext uri="{FF2B5EF4-FFF2-40B4-BE49-F238E27FC236}">
                <a16:creationId xmlns:a16="http://schemas.microsoft.com/office/drawing/2014/main" id="{5D8CD7E4-CF79-477E-B404-F242A15DF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191CE221-0447-4887-95A7-27B8C6C6705E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119ACA-0D53-4405-825D-2C5AFEAA2F1D}"/>
              </a:ext>
            </a:extLst>
          </p:cNvPr>
          <p:cNvSpPr/>
          <p:nvPr/>
        </p:nvSpPr>
        <p:spPr>
          <a:xfrm>
            <a:off x="-92646" y="1916832"/>
            <a:ext cx="9236646" cy="2592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0965" name="Shape 130">
            <a:extLst>
              <a:ext uri="{FF2B5EF4-FFF2-40B4-BE49-F238E27FC236}">
                <a16:creationId xmlns:a16="http://schemas.microsoft.com/office/drawing/2014/main" id="{7F55969E-EB9F-4C9E-B607-12ED6C5F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400" y="2556158"/>
            <a:ext cx="7920880" cy="10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제</a:t>
            </a:r>
            <a:r>
              <a:rPr lang="en-US" altLang="ko-KR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16</a:t>
            </a:r>
            <a:r>
              <a:rPr lang="ko-KR" altLang="en-US"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차 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교인총회</a:t>
            </a:r>
            <a:endParaRPr kumimoji="0" lang="ko-KR" altLang="ko-KR" sz="6000" dirty="0">
              <a:latin typeface="+mn-ea"/>
              <a:ea typeface="+mn-ea"/>
              <a:cs typeface="Calibri" panose="020F0502020204030204" pitchFamily="34" charset="0"/>
              <a:sym typeface="Montserrat-SemiBold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4ACC27F-720C-4C3B-92E4-4128038B47FD}"/>
              </a:ext>
            </a:extLst>
          </p:cNvPr>
          <p:cNvSpPr>
            <a:spLocks/>
          </p:cNvSpPr>
          <p:nvPr/>
        </p:nvSpPr>
        <p:spPr bwMode="auto">
          <a:xfrm>
            <a:off x="2113409" y="3583345"/>
            <a:ext cx="4824536" cy="62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lvl="0" indent="-342900" algn="ctr">
              <a:spcBef>
                <a:spcPct val="20000"/>
              </a:spcBef>
            </a:pP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0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48157"/>
            <a:ext cx="7776864" cy="5171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83F0BB5-3800-44EA-BF1E-12A7A4878455}"/>
              </a:ext>
            </a:extLst>
          </p:cNvPr>
          <p:cNvSpPr/>
          <p:nvPr/>
        </p:nvSpPr>
        <p:spPr>
          <a:xfrm>
            <a:off x="1095055" y="1604539"/>
            <a:ext cx="7131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01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개회선언                       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총회의장 </a:t>
            </a:r>
            <a:r>
              <a:rPr kumimoji="0" lang="ko-KR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심대섭장로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EDC86A7-A35E-496C-B25E-690A08C7E608}"/>
              </a:ext>
            </a:extLst>
          </p:cNvPr>
          <p:cNvSpPr/>
          <p:nvPr/>
        </p:nvSpPr>
        <p:spPr>
          <a:xfrm>
            <a:off x="1095055" y="2134122"/>
            <a:ext cx="7131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02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성원보고 및 서기보고             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서기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서정욱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집사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D4CBE26-68C7-4D17-B8A8-E60360E6842F}"/>
              </a:ext>
            </a:extLst>
          </p:cNvPr>
          <p:cNvSpPr/>
          <p:nvPr/>
        </p:nvSpPr>
        <p:spPr>
          <a:xfrm>
            <a:off x="1091698" y="2652980"/>
            <a:ext cx="70086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03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교인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보고사항                         총회의장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E201BC2-D2B6-4B9D-B229-59F46267690A}"/>
              </a:ext>
            </a:extLst>
          </p:cNvPr>
          <p:cNvSpPr/>
          <p:nvPr/>
        </p:nvSpPr>
        <p:spPr>
          <a:xfrm>
            <a:off x="1082570" y="3147630"/>
            <a:ext cx="711124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04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안건 심의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4-1 2025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결산 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보고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   재정부장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서배선권사</a:t>
            </a:r>
            <a:endParaRPr lang="en-US" altLang="ko-KR" sz="22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4-2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감사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보고                         </a:t>
            </a:r>
            <a:r>
              <a:rPr lang="ko-KR" altLang="en-US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박석규</a:t>
            </a:r>
            <a:r>
              <a:rPr lang="ko-KR" altLang="en-US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권사</a:t>
            </a:r>
            <a:r>
              <a:rPr lang="ko-KR" altLang="en-US" dirty="0" err="1">
                <a:solidFill>
                  <a:prstClr val="black">
                    <a:lumMod val="95000"/>
                    <a:lumOff val="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Unicode MS" pitchFamily="50" charset="-127"/>
              </a:rPr>
              <a:t>〮</a:t>
            </a:r>
            <a:r>
              <a:rPr lang="ko-KR" altLang="en-US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김혜영</a:t>
            </a:r>
            <a:r>
              <a:rPr lang="ko-KR" altLang="en-US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집사</a:t>
            </a:r>
            <a:endParaRPr lang="en-US" altLang="ko-KR" sz="2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4-3 2026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예산안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승인                   각 부서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부장</a:t>
            </a:r>
            <a:endParaRPr lang="en-US" altLang="ko-KR" sz="22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4-4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정관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개정                                   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총회의장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                </a:t>
            </a:r>
            <a:endParaRPr lang="en-US" altLang="ko-KR" sz="20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E3895B1-77B4-4A19-A7F0-465C128E6CCF}"/>
              </a:ext>
            </a:extLst>
          </p:cNvPr>
          <p:cNvSpPr/>
          <p:nvPr/>
        </p:nvSpPr>
        <p:spPr bwMode="auto">
          <a:xfrm>
            <a:off x="3347864" y="346203"/>
            <a:ext cx="3072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Aharoni" pitchFamily="2" charset="-79"/>
              </a:rPr>
              <a:t>총회순서</a:t>
            </a:r>
            <a:endParaRPr kumimoji="0" lang="en-US" altLang="ko-KR" sz="40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4741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-14022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86963"/>
            <a:ext cx="7848872" cy="487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7F03C9A-11AD-410E-99A9-258329D47619}"/>
              </a:ext>
            </a:extLst>
          </p:cNvPr>
          <p:cNvSpPr/>
          <p:nvPr/>
        </p:nvSpPr>
        <p:spPr>
          <a:xfrm>
            <a:off x="1116169" y="2724808"/>
            <a:ext cx="71828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06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취임 인사                           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제</a:t>
            </a:r>
            <a:r>
              <a:rPr lang="en-US" altLang="ko-KR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13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대 총회의장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DAF7CAB-B434-4847-BEF8-46D96AF639B3}"/>
              </a:ext>
            </a:extLst>
          </p:cNvPr>
          <p:cNvSpPr/>
          <p:nvPr/>
        </p:nvSpPr>
        <p:spPr>
          <a:xfrm>
            <a:off x="1105598" y="3312928"/>
            <a:ext cx="71833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07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기타 안건 토의                               총회의장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C07A46D-D27B-4164-960F-1454CC0053DF}"/>
              </a:ext>
            </a:extLst>
          </p:cNvPr>
          <p:cNvSpPr/>
          <p:nvPr/>
        </p:nvSpPr>
        <p:spPr>
          <a:xfrm>
            <a:off x="1115616" y="3879800"/>
            <a:ext cx="69847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08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폐회  기도                                 </a:t>
            </a:r>
            <a:r>
              <a:rPr kumimoji="0" lang="ko-KR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김현섭목사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7F986F4-EDA0-408B-BAAC-A7E86434BB99}"/>
              </a:ext>
            </a:extLst>
          </p:cNvPr>
          <p:cNvSpPr/>
          <p:nvPr/>
        </p:nvSpPr>
        <p:spPr>
          <a:xfrm>
            <a:off x="1116170" y="2099891"/>
            <a:ext cx="346921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05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신임 총회의장 선출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2">
            <a:extLst>
              <a:ext uri="{FF2B5EF4-FFF2-40B4-BE49-F238E27FC236}">
                <a16:creationId xmlns:a16="http://schemas.microsoft.com/office/drawing/2014/main" id="{3A5026A5-6D9D-4D8A-A98A-9E567926B1A0}"/>
              </a:ext>
            </a:extLst>
          </p:cNvPr>
          <p:cNvSpPr txBox="1">
            <a:spLocks/>
          </p:cNvSpPr>
          <p:nvPr/>
        </p:nvSpPr>
        <p:spPr bwMode="auto">
          <a:xfrm>
            <a:off x="3652589" y="863885"/>
            <a:ext cx="511033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개 회 선 언</a:t>
            </a:r>
          </a:p>
        </p:txBody>
      </p:sp>
      <p:sp>
        <p:nvSpPr>
          <p:cNvPr id="18" name="부제목 1">
            <a:extLst>
              <a:ext uri="{FF2B5EF4-FFF2-40B4-BE49-F238E27FC236}">
                <a16:creationId xmlns:a16="http://schemas.microsoft.com/office/drawing/2014/main" id="{935A175C-8DE6-477D-9676-38AFF373A67B}"/>
              </a:ext>
            </a:extLst>
          </p:cNvPr>
          <p:cNvSpPr txBox="1">
            <a:spLocks/>
          </p:cNvSpPr>
          <p:nvPr/>
        </p:nvSpPr>
        <p:spPr bwMode="auto">
          <a:xfrm>
            <a:off x="4283968" y="3069342"/>
            <a:ext cx="3847578" cy="17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총회의장</a:t>
            </a:r>
            <a:endParaRPr lang="en-US" altLang="ko-KR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심대섭장로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0" name="그림 16">
            <a:extLst>
              <a:ext uri="{FF2B5EF4-FFF2-40B4-BE49-F238E27FC236}">
                <a16:creationId xmlns:a16="http://schemas.microsoft.com/office/drawing/2014/main" id="{65DF8527-7F86-461D-9FBE-F41694FDE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02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성원보고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서기보고 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139952" y="5229200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서기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서정욱집사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84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03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교인총회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kumimoji="0"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helvetica" panose="020B0604020202020204" pitchFamily="34" charset="0"/>
                <a:sym typeface="Montserrat-SemiBold"/>
              </a:rPr>
              <a:t>     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보고사항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353546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FFFFD1F-8B0E-48D2-A51C-B9AEA8445D6C}"/>
              </a:ext>
            </a:extLst>
          </p:cNvPr>
          <p:cNvSpPr/>
          <p:nvPr/>
        </p:nvSpPr>
        <p:spPr>
          <a:xfrm>
            <a:off x="355111" y="816371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EE4C0A-400E-49A4-B817-A3DC016C733A}"/>
              </a:ext>
            </a:extLst>
          </p:cNvPr>
          <p:cNvSpPr/>
          <p:nvPr/>
        </p:nvSpPr>
        <p:spPr>
          <a:xfrm>
            <a:off x="355110" y="1944419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5BF200-7557-48E1-AFCC-C604361E9413}"/>
              </a:ext>
            </a:extLst>
          </p:cNvPr>
          <p:cNvSpPr/>
          <p:nvPr/>
        </p:nvSpPr>
        <p:spPr>
          <a:xfrm>
            <a:off x="360221" y="3153649"/>
            <a:ext cx="935037" cy="935038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3CB8D0-B75A-4916-BF62-E93996D7B15B}"/>
              </a:ext>
            </a:extLst>
          </p:cNvPr>
          <p:cNvSpPr/>
          <p:nvPr/>
        </p:nvSpPr>
        <p:spPr>
          <a:xfrm>
            <a:off x="352731" y="4390197"/>
            <a:ext cx="936625" cy="935037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8136" name="TextBox 12">
            <a:extLst>
              <a:ext uri="{FF2B5EF4-FFF2-40B4-BE49-F238E27FC236}">
                <a16:creationId xmlns:a16="http://schemas.microsoft.com/office/drawing/2014/main" id="{FEDBB09C-4668-498E-9CAF-C93ACAD4F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856" y="838383"/>
            <a:ext cx="74168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주차봉사자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대표기도처럼 매주 돌아가면서 하면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어떤가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?</a:t>
            </a:r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6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봉사부의 소속감과 전문성을 요함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 1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부와 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2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부로 나누더라도 전담 필요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Shape 58">
            <a:extLst>
              <a:ext uri="{FF2B5EF4-FFF2-40B4-BE49-F238E27FC236}">
                <a16:creationId xmlns:a16="http://schemas.microsoft.com/office/drawing/2014/main" id="{5CE9BB68-B3E7-4165-B3D0-9A511476ED17}"/>
              </a:ext>
            </a:extLst>
          </p:cNvPr>
          <p:cNvSpPr/>
          <p:nvPr/>
        </p:nvSpPr>
        <p:spPr>
          <a:xfrm>
            <a:off x="497986" y="873126"/>
            <a:ext cx="792162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01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8" name="Shape 58">
            <a:extLst>
              <a:ext uri="{FF2B5EF4-FFF2-40B4-BE49-F238E27FC236}">
                <a16:creationId xmlns:a16="http://schemas.microsoft.com/office/drawing/2014/main" id="{8BEF562D-C175-4F07-BAC6-92F76D485C01}"/>
              </a:ext>
            </a:extLst>
          </p:cNvPr>
          <p:cNvSpPr/>
          <p:nvPr/>
        </p:nvSpPr>
        <p:spPr>
          <a:xfrm>
            <a:off x="426546" y="1979435"/>
            <a:ext cx="792163" cy="7794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02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9" name="Shape 58">
            <a:extLst>
              <a:ext uri="{FF2B5EF4-FFF2-40B4-BE49-F238E27FC236}">
                <a16:creationId xmlns:a16="http://schemas.microsoft.com/office/drawing/2014/main" id="{78C0E20B-8D47-4DD3-A9EC-DBAFC8B650DB}"/>
              </a:ext>
            </a:extLst>
          </p:cNvPr>
          <p:cNvSpPr/>
          <p:nvPr/>
        </p:nvSpPr>
        <p:spPr>
          <a:xfrm>
            <a:off x="424963" y="3125060"/>
            <a:ext cx="792163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03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20" name="Shape 58">
            <a:extLst>
              <a:ext uri="{FF2B5EF4-FFF2-40B4-BE49-F238E27FC236}">
                <a16:creationId xmlns:a16="http://schemas.microsoft.com/office/drawing/2014/main" id="{4F3C8D85-779D-4F49-8153-DDF206945574}"/>
              </a:ext>
            </a:extLst>
          </p:cNvPr>
          <p:cNvSpPr/>
          <p:nvPr/>
        </p:nvSpPr>
        <p:spPr>
          <a:xfrm>
            <a:off x="424961" y="4367167"/>
            <a:ext cx="792163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04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FE8DB83-36F3-4D9E-BB4C-C73D924AA7F2}"/>
              </a:ext>
            </a:extLst>
          </p:cNvPr>
          <p:cNvSpPr/>
          <p:nvPr/>
        </p:nvSpPr>
        <p:spPr>
          <a:xfrm>
            <a:off x="0" y="0"/>
            <a:ext cx="9144000" cy="709459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총회 질의에 대한 답변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4ADFB2BE-4347-443E-98D9-B4E30CBCF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856" y="1944419"/>
            <a:ext cx="74168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화장실 고장 시 교회가 수리 가능한가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?</a:t>
            </a: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고장 시 학교에 건의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봉사부에서 막힘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변기커버 교체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대청소 시 확인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5371EFB-1792-4A0C-80D7-AB8AE00CE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053" y="3153649"/>
            <a:ext cx="72791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담임목사 은퇴 이후 은급에 대한 방안은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?</a:t>
            </a: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퇴직금과 은급에 대한 결정은 재정부에서 보고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질의와 답변은 기타 안건 토의 시간에 보고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B2C61A1D-B780-497A-9453-F902999D6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074" y="4352018"/>
            <a:ext cx="727919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교회 셔틀 운행도 가능한 사람들이 돌아가면서 하면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어떤가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?</a:t>
            </a:r>
          </a:p>
          <a:p>
            <a:pPr eaLnBrk="1" hangingPunct="1"/>
            <a:endParaRPr lang="en-US" altLang="ko-KR" sz="11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차량운행수칙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: 1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종이상 면허 운전자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면허증 사본 제출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927EA08-08E5-48D3-BDEC-5DACE5B2AA3A}"/>
              </a:ext>
            </a:extLst>
          </p:cNvPr>
          <p:cNvSpPr/>
          <p:nvPr/>
        </p:nvSpPr>
        <p:spPr>
          <a:xfrm>
            <a:off x="360221" y="5597840"/>
            <a:ext cx="936625" cy="935037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6" name="Shape 58">
            <a:extLst>
              <a:ext uri="{FF2B5EF4-FFF2-40B4-BE49-F238E27FC236}">
                <a16:creationId xmlns:a16="http://schemas.microsoft.com/office/drawing/2014/main" id="{ABCBE197-F671-49F4-A71D-A7DEB700B08D}"/>
              </a:ext>
            </a:extLst>
          </p:cNvPr>
          <p:cNvSpPr/>
          <p:nvPr/>
        </p:nvSpPr>
        <p:spPr>
          <a:xfrm>
            <a:off x="431657" y="5597840"/>
            <a:ext cx="792163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05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2C3442B1-709C-4B23-B52C-78ECA80CF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856" y="5373216"/>
            <a:ext cx="727919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정관에 따라 헌금의 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50%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는 실행 되고 있는가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?</a:t>
            </a: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2025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년 헌금 수입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: </a:t>
            </a:r>
            <a:r>
              <a:rPr lang="en-US" altLang="ko-KR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1,082,825,690</a:t>
            </a:r>
            <a:r>
              <a:rPr lang="ko-KR" altLang="en-US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원</a:t>
            </a:r>
            <a:endParaRPr lang="en-US" altLang="ko-KR" sz="2000" b="1" dirty="0">
              <a:solidFill>
                <a:srgbClr val="0070C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선교부지출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: </a:t>
            </a:r>
            <a:r>
              <a:rPr lang="en-US" altLang="ko-KR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345,215,919</a:t>
            </a:r>
            <a:r>
              <a:rPr lang="ko-KR" altLang="en-US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원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교육부지출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: </a:t>
            </a:r>
            <a:r>
              <a:rPr lang="en-US" altLang="ko-KR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191,956,444</a:t>
            </a:r>
            <a:r>
              <a:rPr lang="ko-KR" altLang="en-US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원</a:t>
            </a:r>
            <a:endParaRPr lang="en-US" altLang="ko-KR" sz="2000" b="1" dirty="0">
              <a:solidFill>
                <a:srgbClr val="0070C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</a:t>
            </a:r>
            <a:r>
              <a:rPr lang="en-US" altLang="ko-KR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537,172,363</a:t>
            </a:r>
            <a:r>
              <a:rPr lang="ko-KR" altLang="en-US" sz="2000" b="1" dirty="0">
                <a:solidFill>
                  <a:srgbClr val="0070C0"/>
                </a:solidFill>
                <a:latin typeface="+mn-ea"/>
                <a:ea typeface="+mn-ea"/>
                <a:cs typeface="Calibri" panose="020F0502020204030204" pitchFamily="34" charset="0"/>
              </a:rPr>
              <a:t>원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지출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헌금의 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49.61%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지출하였음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안건 심의</a:t>
            </a:r>
            <a:endParaRPr lang="en-US" altLang="ko-KR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6790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-1</a:t>
            </a:r>
          </a:p>
          <a:p>
            <a:pPr algn="ctr" eaLnBrk="1" hangingPunct="1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635896" y="1196752"/>
            <a:ext cx="5256248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결산 보고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endParaRPr lang="ko-KR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3779912" y="3794708"/>
            <a:ext cx="5112232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재정부장 서배선권사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543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225992301"/>
              </p:ext>
            </p:extLst>
          </p:nvPr>
        </p:nvGraphicFramePr>
        <p:xfrm>
          <a:off x="0" y="116632"/>
          <a:ext cx="9108504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00AAD0-CBB8-7158-7496-2296576EF6D5}"/>
              </a:ext>
            </a:extLst>
          </p:cNvPr>
          <p:cNvSpPr txBox="1"/>
          <p:nvPr/>
        </p:nvSpPr>
        <p:spPr>
          <a:xfrm>
            <a:off x="7596336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504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657974" y="102498"/>
            <a:ext cx="2952328" cy="734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1,082,825,690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5F2C7-4D93-7241-93EB-30D12F22A18D}"/>
              </a:ext>
            </a:extLst>
          </p:cNvPr>
          <p:cNvSpPr txBox="1"/>
          <p:nvPr/>
        </p:nvSpPr>
        <p:spPr>
          <a:xfrm>
            <a:off x="699512" y="274531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헌 금 내 역</a:t>
            </a: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0" name="차트 19">
            <a:extLst>
              <a:ext uri="{FF2B5EF4-FFF2-40B4-BE49-F238E27FC236}">
                <a16:creationId xmlns:a16="http://schemas.microsoft.com/office/drawing/2014/main" id="{2AC31D69-9387-5144-878B-23848C1E0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900672"/>
              </p:ext>
            </p:extLst>
          </p:nvPr>
        </p:nvGraphicFramePr>
        <p:xfrm>
          <a:off x="179512" y="1340768"/>
          <a:ext cx="878497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6ED99BF-3693-B3CD-DA85-73C04F33ACE6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14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/>
        </p:nvGraphicFramePr>
        <p:xfrm>
          <a:off x="0" y="1205945"/>
          <a:ext cx="9036495" cy="510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699512" y="207485"/>
            <a:ext cx="3180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절 기 헌 금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5653782" y="118844"/>
            <a:ext cx="295232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114,416,000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050AA4-BABC-EF62-10F7-2F18217A8284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17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367145"/>
              </p:ext>
            </p:extLst>
          </p:nvPr>
        </p:nvGraphicFramePr>
        <p:xfrm>
          <a:off x="0" y="1340768"/>
          <a:ext cx="9144000" cy="504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683568" y="288504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5943398" y="116632"/>
            <a:ext cx="2662340" cy="646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1,434,221,265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91A00F-0EB9-50E5-4EC0-CCFD3735C6B2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74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943398" y="116632"/>
            <a:ext cx="2661049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448,121,100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EC7A4-3A5B-3441-B364-15DD49AB2761}"/>
              </a:ext>
            </a:extLst>
          </p:cNvPr>
          <p:cNvSpPr txBox="1"/>
          <p:nvPr/>
        </p:nvSpPr>
        <p:spPr>
          <a:xfrm>
            <a:off x="3457972" y="211790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재정부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F865CE0C-D02E-AF49-9F1D-B659FCB597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245286"/>
              </p:ext>
            </p:extLst>
          </p:nvPr>
        </p:nvGraphicFramePr>
        <p:xfrm>
          <a:off x="0" y="646421"/>
          <a:ext cx="9164143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CA40DFC-9E66-C037-21CF-415940C43243}"/>
              </a:ext>
            </a:extLst>
          </p:cNvPr>
          <p:cNvSpPr txBox="1"/>
          <p:nvPr/>
        </p:nvSpPr>
        <p:spPr>
          <a:xfrm>
            <a:off x="683568" y="200215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EADB7-23DD-AA29-E55F-8AB0A7ACE689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62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740840290"/>
              </p:ext>
            </p:extLst>
          </p:nvPr>
        </p:nvGraphicFramePr>
        <p:xfrm>
          <a:off x="0" y="1149021"/>
          <a:ext cx="9144000" cy="5589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CAE820-A953-402B-806B-EC72B2E13208}"/>
              </a:ext>
            </a:extLst>
          </p:cNvPr>
          <p:cNvSpPr txBox="1"/>
          <p:nvPr/>
        </p:nvSpPr>
        <p:spPr>
          <a:xfrm>
            <a:off x="3451136" y="200215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선교부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2D89BD-0DEB-411B-AC7C-78B90DC7B085}"/>
              </a:ext>
            </a:extLst>
          </p:cNvPr>
          <p:cNvSpPr/>
          <p:nvPr/>
        </p:nvSpPr>
        <p:spPr>
          <a:xfrm>
            <a:off x="5943398" y="116632"/>
            <a:ext cx="265663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345,215,919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951641-BBE2-9ABC-10C0-B783ABA77656}"/>
              </a:ext>
            </a:extLst>
          </p:cNvPr>
          <p:cNvSpPr txBox="1"/>
          <p:nvPr/>
        </p:nvSpPr>
        <p:spPr>
          <a:xfrm>
            <a:off x="683568" y="219054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227C6F-FA55-31A3-A92D-3983D5082BF6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918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2899720858"/>
              </p:ext>
            </p:extLst>
          </p:nvPr>
        </p:nvGraphicFramePr>
        <p:xfrm>
          <a:off x="-210750" y="1125538"/>
          <a:ext cx="8795072" cy="5975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9A9606-50C3-C843-BA80-D6F6A967AFDC}"/>
              </a:ext>
            </a:extLst>
          </p:cNvPr>
          <p:cNvSpPr txBox="1"/>
          <p:nvPr/>
        </p:nvSpPr>
        <p:spPr>
          <a:xfrm>
            <a:off x="3445272" y="202773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사무처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4CDAA37-EB67-4246-AAB7-86C5765364A5}"/>
              </a:ext>
            </a:extLst>
          </p:cNvPr>
          <p:cNvSpPr/>
          <p:nvPr/>
        </p:nvSpPr>
        <p:spPr>
          <a:xfrm>
            <a:off x="5940424" y="128207"/>
            <a:ext cx="2664023" cy="636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맑은 고딕"/>
                <a:ea typeface="맑은 고딕" panose="020B0503020000020004" pitchFamily="50" charset="-127"/>
              </a:rPr>
              <a:t>217,733,988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AFEF21-D4D0-6ECC-E020-9236609A39F1}"/>
              </a:ext>
            </a:extLst>
          </p:cNvPr>
          <p:cNvSpPr txBox="1"/>
          <p:nvPr/>
        </p:nvSpPr>
        <p:spPr>
          <a:xfrm>
            <a:off x="683568" y="21179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03A53C-ECE1-2CE1-D290-DDA115FDEC6D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560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3944621229"/>
              </p:ext>
            </p:extLst>
          </p:nvPr>
        </p:nvGraphicFramePr>
        <p:xfrm>
          <a:off x="15324" y="1205945"/>
          <a:ext cx="9144000" cy="676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5940424" y="116632"/>
            <a:ext cx="2664023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191,956,444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19591-BDCC-9C42-97B0-EA91F1103ECF}"/>
              </a:ext>
            </a:extLst>
          </p:cNvPr>
          <p:cNvSpPr txBox="1"/>
          <p:nvPr/>
        </p:nvSpPr>
        <p:spPr>
          <a:xfrm>
            <a:off x="3470672" y="200215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교육부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E292C-2CE1-A98D-49F1-F1CF2085BFCD}"/>
              </a:ext>
            </a:extLst>
          </p:cNvPr>
          <p:cNvSpPr txBox="1"/>
          <p:nvPr/>
        </p:nvSpPr>
        <p:spPr>
          <a:xfrm>
            <a:off x="683568" y="21179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05F0D6-3BC4-149F-5F20-BE0D88A63EC9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022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940424" y="116632"/>
            <a:ext cx="2664023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99,415,130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239A-EEDA-3E46-A417-8FC241318C48}"/>
              </a:ext>
            </a:extLst>
          </p:cNvPr>
          <p:cNvSpPr txBox="1"/>
          <p:nvPr/>
        </p:nvSpPr>
        <p:spPr>
          <a:xfrm>
            <a:off x="3457972" y="230629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예배부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A26C0F96-1F5E-7E42-B694-08D89027F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3007067"/>
              </p:ext>
            </p:extLst>
          </p:nvPr>
        </p:nvGraphicFramePr>
        <p:xfrm>
          <a:off x="35496" y="1653674"/>
          <a:ext cx="9036496" cy="4727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F4FD87-A1EA-111E-EB0D-7BB4BADFCB5D}"/>
              </a:ext>
            </a:extLst>
          </p:cNvPr>
          <p:cNvSpPr txBox="1"/>
          <p:nvPr/>
        </p:nvSpPr>
        <p:spPr>
          <a:xfrm>
            <a:off x="683568" y="21179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E2714B-9EDB-2AE1-E62A-BCA41D7D18EB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05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959018" y="116632"/>
            <a:ext cx="265547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56,025,182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837BFAEA-BD41-1E45-8DA4-1EADAD0D6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2208000"/>
              </p:ext>
            </p:extLst>
          </p:nvPr>
        </p:nvGraphicFramePr>
        <p:xfrm>
          <a:off x="252536" y="1393518"/>
          <a:ext cx="8891464" cy="4915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F6425A-D2A1-7743-BDB5-37E91B1BB830}"/>
              </a:ext>
            </a:extLst>
          </p:cNvPr>
          <p:cNvSpPr txBox="1"/>
          <p:nvPr/>
        </p:nvSpPr>
        <p:spPr>
          <a:xfrm>
            <a:off x="3301256" y="188640"/>
            <a:ext cx="2557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목 회 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EE4BC-59BA-38E8-0C17-2618355CCB01}"/>
              </a:ext>
            </a:extLst>
          </p:cNvPr>
          <p:cNvSpPr txBox="1"/>
          <p:nvPr/>
        </p:nvSpPr>
        <p:spPr>
          <a:xfrm>
            <a:off x="7668344" y="95217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FB1662-05DF-FFDC-5D37-38630DDBD340}"/>
              </a:ext>
            </a:extLst>
          </p:cNvPr>
          <p:cNvSpPr txBox="1"/>
          <p:nvPr/>
        </p:nvSpPr>
        <p:spPr>
          <a:xfrm>
            <a:off x="683568" y="21179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</p:spTree>
    <p:extLst>
      <p:ext uri="{BB962C8B-B14F-4D97-AF65-F5344CB8AC3E}">
        <p14:creationId xmlns:p14="http://schemas.microsoft.com/office/powerpoint/2010/main" val="2095760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772073128"/>
              </p:ext>
            </p:extLst>
          </p:nvPr>
        </p:nvGraphicFramePr>
        <p:xfrm>
          <a:off x="18147" y="1412776"/>
          <a:ext cx="90364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/>
          <p:cNvSpPr/>
          <p:nvPr/>
        </p:nvSpPr>
        <p:spPr>
          <a:xfrm>
            <a:off x="5652120" y="116632"/>
            <a:ext cx="2952328" cy="648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53,665,650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455348" y="204106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친교부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493787-EEA0-FF84-14A8-13B2F4F69944}"/>
              </a:ext>
            </a:extLst>
          </p:cNvPr>
          <p:cNvSpPr txBox="1"/>
          <p:nvPr/>
        </p:nvSpPr>
        <p:spPr>
          <a:xfrm>
            <a:off x="683568" y="211790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AD832-A9DA-1640-368E-166FC68F1A0E}"/>
              </a:ext>
            </a:extLst>
          </p:cNvPr>
          <p:cNvSpPr txBox="1"/>
          <p:nvPr/>
        </p:nvSpPr>
        <p:spPr>
          <a:xfrm>
            <a:off x="7498928" y="83661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24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455348" y="200215"/>
            <a:ext cx="2233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&lt;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봉사부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&gt;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D37EB2-84F0-45AD-9AD1-B9AB07C6E1AB}"/>
              </a:ext>
            </a:extLst>
          </p:cNvPr>
          <p:cNvSpPr/>
          <p:nvPr/>
        </p:nvSpPr>
        <p:spPr>
          <a:xfrm>
            <a:off x="5940424" y="116632"/>
            <a:ext cx="2664023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22,066,852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BC4BBEB3-7DD7-4CF9-83BC-29FDEAA8F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316435"/>
              </p:ext>
            </p:extLst>
          </p:nvPr>
        </p:nvGraphicFramePr>
        <p:xfrm>
          <a:off x="0" y="1448608"/>
          <a:ext cx="9108504" cy="493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14B61B9-5692-AF5C-88AE-B33A671ED524}"/>
              </a:ext>
            </a:extLst>
          </p:cNvPr>
          <p:cNvSpPr txBox="1"/>
          <p:nvPr/>
        </p:nvSpPr>
        <p:spPr>
          <a:xfrm>
            <a:off x="683568" y="200215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CDC25AF-0665-F4CB-6FAD-ACE5BDBC5031}"/>
              </a:ext>
            </a:extLst>
          </p:cNvPr>
          <p:cNvSpPr txBox="1"/>
          <p:nvPr/>
        </p:nvSpPr>
        <p:spPr>
          <a:xfrm>
            <a:off x="7524328" y="799429"/>
            <a:ext cx="1322401" cy="419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9233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2047867731"/>
              </p:ext>
            </p:extLst>
          </p:nvPr>
        </p:nvGraphicFramePr>
        <p:xfrm>
          <a:off x="107504" y="1268760"/>
          <a:ext cx="88569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5940425" y="225852"/>
            <a:ext cx="2663825" cy="610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690,000,000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3303E-B1F4-2349-B6AA-D5A46D659489}"/>
              </a:ext>
            </a:extLst>
          </p:cNvPr>
          <p:cNvSpPr txBox="1"/>
          <p:nvPr/>
        </p:nvSpPr>
        <p:spPr>
          <a:xfrm>
            <a:off x="553101" y="200215"/>
            <a:ext cx="485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자산내역 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대여 및 보증금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D387F13D-BB6D-68C3-152A-D63227B53531}"/>
              </a:ext>
            </a:extLst>
          </p:cNvPr>
          <p:cNvSpPr txBox="1"/>
          <p:nvPr/>
        </p:nvSpPr>
        <p:spPr>
          <a:xfrm>
            <a:off x="7524328" y="799429"/>
            <a:ext cx="1322401" cy="419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(</a:t>
            </a:r>
            <a:r>
              <a:rPr lang="ko-KR" altLang="en-US" dirty="0"/>
              <a:t>단위</a:t>
            </a:r>
            <a:r>
              <a:rPr lang="en-US" altLang="ko-KR" dirty="0"/>
              <a:t>: </a:t>
            </a:r>
            <a:r>
              <a:rPr lang="ko-KR" altLang="en-US" dirty="0"/>
              <a:t>원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7738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id="{CB733FE2-6A45-48E4-B4E0-0889187E72E6}"/>
              </a:ext>
            </a:extLst>
          </p:cNvPr>
          <p:cNvSpPr txBox="1">
            <a:spLocks/>
          </p:cNvSpPr>
          <p:nvPr/>
        </p:nvSpPr>
        <p:spPr>
          <a:xfrm>
            <a:off x="646930" y="2892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2025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년 잔액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(12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월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31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일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24:00)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3" name="내용 개체 틀 7">
            <a:extLst>
              <a:ext uri="{FF2B5EF4-FFF2-40B4-BE49-F238E27FC236}">
                <a16:creationId xmlns:a16="http://schemas.microsoft.com/office/drawing/2014/main" id="{67DEDBB3-722E-40B3-9606-24237E600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550042"/>
              </p:ext>
            </p:extLst>
          </p:nvPr>
        </p:nvGraphicFramePr>
        <p:xfrm>
          <a:off x="395536" y="1124744"/>
          <a:ext cx="8352927" cy="544401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0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계좌별칭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8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140-008-409450</a:t>
                      </a:r>
                      <a:r>
                        <a:rPr lang="ko-KR" altLang="en-US" sz="2000" dirty="0"/>
                        <a:t> </a:t>
                      </a:r>
                      <a:endParaRPr lang="en-US" altLang="ko-K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보통예금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93,107,632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8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861988-04-046139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3620402"/>
                  </a:ext>
                </a:extLst>
              </a:tr>
              <a:tr h="752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861988-04-046647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8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140-010-770719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목회팀</a:t>
                      </a:r>
                      <a:r>
                        <a:rPr lang="ko-KR" altLang="en-US" sz="2000" dirty="0"/>
                        <a:t> 외 </a:t>
                      </a:r>
                      <a:r>
                        <a:rPr lang="en-US" altLang="ko-KR" sz="2000" dirty="0"/>
                        <a:t>9</a:t>
                      </a:r>
                      <a:r>
                        <a:rPr lang="ko-KR" altLang="en-US" sz="2000" dirty="0"/>
                        <a:t>부서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62,545,399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87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잔액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1,255,653,031</a:t>
                      </a:r>
                      <a:endParaRPr lang="ko-KR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864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D9A75-B251-481E-8E7E-7B43F8E1C8BA}"/>
              </a:ext>
            </a:extLst>
          </p:cNvPr>
          <p:cNvSpPr txBox="1">
            <a:spLocks/>
          </p:cNvSpPr>
          <p:nvPr/>
        </p:nvSpPr>
        <p:spPr>
          <a:xfrm>
            <a:off x="467544" y="240771"/>
            <a:ext cx="8229600" cy="7780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2025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년 결산보고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CCA507B-DF71-4F86-95ED-FE1B8E46B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13344"/>
              </p:ext>
            </p:extLst>
          </p:nvPr>
        </p:nvGraphicFramePr>
        <p:xfrm>
          <a:off x="247103" y="1681107"/>
          <a:ext cx="8713292" cy="430593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78323">
                  <a:extLst>
                    <a:ext uri="{9D8B030D-6E8A-4147-A177-3AD203B41FA5}">
                      <a16:colId xmlns:a16="http://schemas.microsoft.com/office/drawing/2014/main" val="2003248868"/>
                    </a:ext>
                  </a:extLst>
                </a:gridCol>
                <a:gridCol w="2178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8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1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dirty="0"/>
                        <a:t>항목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dirty="0"/>
                        <a:t>수입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지출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잔액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전년도이월금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1,484,371,425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818876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헌금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    1,082,825,690 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기타수입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4,058,175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945950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자본수입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280,000,000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544153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자본외</a:t>
                      </a:r>
                      <a:r>
                        <a:rPr lang="ko-KR" altLang="en-US" sz="2000" dirty="0"/>
                        <a:t> 수입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238,619,006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0400399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부서지출 합계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1,434,221,265</a:t>
                      </a: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62408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</a:rPr>
                        <a:t>자본지출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/>
                        <a:t>200,000,000</a:t>
                      </a:r>
                      <a:r>
                        <a:rPr lang="ko-KR" altLang="en-US" sz="2000" dirty="0"/>
                        <a:t>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9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합계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3,089,874,296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1,634,221,265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1,255,653,031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73240CA-35AF-4440-9CE3-8ED11020A01A}"/>
              </a:ext>
            </a:extLst>
          </p:cNvPr>
          <p:cNvSpPr txBox="1"/>
          <p:nvPr/>
        </p:nvSpPr>
        <p:spPr>
          <a:xfrm>
            <a:off x="7740352" y="76852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5ECA6-463A-A827-FCF6-3CE3CE7B5BC4}"/>
              </a:ext>
            </a:extLst>
          </p:cNvPr>
          <p:cNvSpPr txBox="1"/>
          <p:nvPr/>
        </p:nvSpPr>
        <p:spPr>
          <a:xfrm>
            <a:off x="4782181" y="1209428"/>
            <a:ext cx="4196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전년도이월 잔액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1,484,371,425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448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-2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853326"/>
            <a:ext cx="5256248" cy="136815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감사보고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211960" y="4149080"/>
            <a:ext cx="4104456" cy="1368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박석규권사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김혜영집사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402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9">
            <a:extLst>
              <a:ext uri="{FF2B5EF4-FFF2-40B4-BE49-F238E27FC236}">
                <a16:creationId xmlns:a16="http://schemas.microsoft.com/office/drawing/2014/main" id="{82E85571-127F-4377-B6E8-6EFAF138E763}"/>
              </a:ext>
            </a:extLst>
          </p:cNvPr>
          <p:cNvGrpSpPr>
            <a:grpSpLocks/>
          </p:cNvGrpSpPr>
          <p:nvPr/>
        </p:nvGrpSpPr>
        <p:grpSpPr bwMode="auto">
          <a:xfrm>
            <a:off x="219698" y="376595"/>
            <a:ext cx="1656184" cy="1626917"/>
            <a:chOff x="-14" y="-1569"/>
            <a:chExt cx="2240" cy="1948"/>
          </a:xfrm>
          <a:solidFill>
            <a:srgbClr val="74A2C6"/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D56585E4-2551-4A7B-8A1A-6325B1293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" y="-1569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15" name="Group 17">
              <a:extLst>
                <a:ext uri="{FF2B5EF4-FFF2-40B4-BE49-F238E27FC236}">
                  <a16:creationId xmlns:a16="http://schemas.microsoft.com/office/drawing/2014/main" id="{777078DD-72B8-4829-92E3-CBAE35593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" y="-217"/>
              <a:ext cx="335" cy="270"/>
              <a:chOff x="-142" y="-600"/>
              <a:chExt cx="334" cy="269"/>
            </a:xfrm>
            <a:grpFill/>
          </p:grpSpPr>
          <p:sp>
            <p:nvSpPr>
              <p:cNvPr id="17" name="AutoShape 15">
                <a:extLst>
                  <a:ext uri="{FF2B5EF4-FFF2-40B4-BE49-F238E27FC236}">
                    <a16:creationId xmlns:a16="http://schemas.microsoft.com/office/drawing/2014/main" id="{B628A511-475C-4BFD-A3BF-157D39C1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2" y="-600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8" name="AutoShape 16">
                <a:extLst>
                  <a:ext uri="{FF2B5EF4-FFF2-40B4-BE49-F238E27FC236}">
                    <a16:creationId xmlns:a16="http://schemas.microsoft.com/office/drawing/2014/main" id="{91AF7137-E116-47B1-B9B6-9DABDFB97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5" y="-569"/>
                <a:ext cx="213" cy="23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D6ADD5EE-0533-4436-8E4A-2AD02DB3F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" y="-935"/>
              <a:ext cx="1730" cy="48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행정감사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id="{8A9E742F-0E58-49BA-A534-066BE7A13A33}"/>
              </a:ext>
            </a:extLst>
          </p:cNvPr>
          <p:cNvGrpSpPr>
            <a:grpSpLocks/>
          </p:cNvGrpSpPr>
          <p:nvPr/>
        </p:nvGrpSpPr>
        <p:grpSpPr bwMode="auto">
          <a:xfrm>
            <a:off x="232267" y="3863491"/>
            <a:ext cx="1656184" cy="1804434"/>
            <a:chOff x="17" y="583"/>
            <a:chExt cx="2240" cy="2387"/>
          </a:xfrm>
          <a:solidFill>
            <a:srgbClr val="27869F"/>
          </a:solidFill>
        </p:grpSpPr>
        <p:sp>
          <p:nvSpPr>
            <p:cNvPr id="44046" name="Rectangle 24">
              <a:extLst>
                <a:ext uri="{FF2B5EF4-FFF2-40B4-BE49-F238E27FC236}">
                  <a16:creationId xmlns:a16="http://schemas.microsoft.com/office/drawing/2014/main" id="{9C83C8E8-80B4-4689-8D6E-0DE97AEC3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1022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47" name="AutoShape 25">
              <a:extLst>
                <a:ext uri="{FF2B5EF4-FFF2-40B4-BE49-F238E27FC236}">
                  <a16:creationId xmlns:a16="http://schemas.microsoft.com/office/drawing/2014/main" id="{515112CB-6476-4797-9EE6-609B61098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48" name="Rectangle 26">
              <a:extLst>
                <a:ext uri="{FF2B5EF4-FFF2-40B4-BE49-F238E27FC236}">
                  <a16:creationId xmlns:a16="http://schemas.microsoft.com/office/drawing/2014/main" id="{CE34BAD1-3DBD-4D85-A1B0-63530A29E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" y="172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재정감사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51851" y="296652"/>
            <a:ext cx="6902908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본 감사는 정관에 </a:t>
            </a:r>
            <a:r>
              <a:rPr lang="ko-KR" altLang="en-US" b="1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따른 준칙 및 행정 관련 감사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로 교회라는 특수성이 있고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</a:t>
            </a:r>
            <a:r>
              <a:rPr lang="ko-KR" altLang="en-US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업무자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대부분은 봉사의 직분으로 업무에 임한다는 특수함 때문에 전문성이 일부 결여 되어 있어 규칙 양식 등이 존재 하지 않음을 확인 할 수 있었습니다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그럼에도 불구하고 일부 문서나 규칙이 제정 되어 있거나 초안의 성격으로 존재하고 있어 이제 준비하여 시작 한다는 것을 믿고 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다만 양식의 통일과 매뉴얼화를 진행 할 필요가 있다고 생각됩니다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앞으로 하나씩 정관에 따르는 공감되는 규정을 만들어 가며 교육과 통일화를 진행할 필요가 있어 보입니다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본 감사는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2025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12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31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 기준일로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2025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01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01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일부터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12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 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31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일까지 </a:t>
            </a:r>
            <a:r>
              <a:rPr lang="ko-KR" altLang="en-US" b="1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수입과 지출의 정확성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 </a:t>
            </a:r>
            <a:r>
              <a:rPr lang="ko-KR" altLang="en-US" b="1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운영계좌와 교회 재정관리 시스템 내용의 일치성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을 확인하기 위해 교차 점검하였습니다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점검 결과 금융기관의 입출금 내역을 기반으로 전산관리 중이며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매월 교회 홈페이지를 통해 재정보고서와 수입지출 상세내역을 열람하게 함으로 투명하게 운영하고 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또한 매월 운영위원회의 회의록을 공개함으로 교회의 나아가야 할 방향성과 그에 따른 재정집행 과정을 누구나 열람할 수 있게 하고 있습니다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2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23">
            <a:extLst>
              <a:ext uri="{FF2B5EF4-FFF2-40B4-BE49-F238E27FC236}">
                <a16:creationId xmlns:a16="http://schemas.microsoft.com/office/drawing/2014/main" id="{F6A7A045-6342-411C-A133-CFC3F0802DC9}"/>
              </a:ext>
            </a:extLst>
          </p:cNvPr>
          <p:cNvGrpSpPr>
            <a:grpSpLocks/>
          </p:cNvGrpSpPr>
          <p:nvPr/>
        </p:nvGrpSpPr>
        <p:grpSpPr bwMode="auto">
          <a:xfrm>
            <a:off x="2773878" y="5116860"/>
            <a:ext cx="1032272" cy="732140"/>
            <a:chOff x="244" y="382"/>
            <a:chExt cx="1734" cy="1229"/>
          </a:xfrm>
        </p:grpSpPr>
        <p:sp>
          <p:nvSpPr>
            <p:cNvPr id="65547" name="AutoShape 21">
              <a:extLst>
                <a:ext uri="{FF2B5EF4-FFF2-40B4-BE49-F238E27FC236}">
                  <a16:creationId xmlns:a16="http://schemas.microsoft.com/office/drawing/2014/main" id="{A98212A0-0E57-43D1-8633-1940E696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382"/>
              <a:ext cx="269" cy="3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8361" y="10385"/>
                  </a:moveTo>
                  <a:lnTo>
                    <a:pt x="17820" y="10385"/>
                  </a:lnTo>
                  <a:lnTo>
                    <a:pt x="16739" y="10385"/>
                  </a:lnTo>
                  <a:lnTo>
                    <a:pt x="15821" y="10385"/>
                  </a:lnTo>
                  <a:lnTo>
                    <a:pt x="4861" y="10385"/>
                  </a:lnTo>
                  <a:lnTo>
                    <a:pt x="4861" y="5401"/>
                  </a:lnTo>
                  <a:cubicBezTo>
                    <a:pt x="4861" y="2882"/>
                    <a:pt x="7526" y="831"/>
                    <a:pt x="10802" y="831"/>
                  </a:cubicBezTo>
                  <a:cubicBezTo>
                    <a:pt x="14076" y="831"/>
                    <a:pt x="16739" y="2882"/>
                    <a:pt x="16739" y="5401"/>
                  </a:cubicBezTo>
                  <a:lnTo>
                    <a:pt x="16739" y="7063"/>
                  </a:lnTo>
                  <a:lnTo>
                    <a:pt x="17820" y="7063"/>
                  </a:lnTo>
                  <a:lnTo>
                    <a:pt x="17820" y="5401"/>
                  </a:lnTo>
                  <a:cubicBezTo>
                    <a:pt x="17820" y="2419"/>
                    <a:pt x="14679" y="0"/>
                    <a:pt x="10802" y="0"/>
                  </a:cubicBezTo>
                  <a:cubicBezTo>
                    <a:pt x="6924" y="0"/>
                    <a:pt x="3782" y="2419"/>
                    <a:pt x="3782" y="5401"/>
                  </a:cubicBezTo>
                  <a:lnTo>
                    <a:pt x="3782" y="10385"/>
                  </a:lnTo>
                  <a:lnTo>
                    <a:pt x="0" y="10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385"/>
                  </a:lnTo>
                  <a:cubicBezTo>
                    <a:pt x="21600" y="10385"/>
                    <a:pt x="18361" y="10385"/>
                    <a:pt x="18361" y="10385"/>
                  </a:cubicBezTo>
                  <a:close/>
                  <a:moveTo>
                    <a:pt x="18361" y="103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ko-KR" altLang="en-US"/>
            </a:p>
          </p:txBody>
        </p:sp>
        <p:sp>
          <p:nvSpPr>
            <p:cNvPr id="65548" name="Rectangle 22">
              <a:extLst>
                <a:ext uri="{FF2B5EF4-FFF2-40B4-BE49-F238E27FC236}">
                  <a16:creationId xmlns:a16="http://schemas.microsoft.com/office/drawing/2014/main" id="{75523512-FE33-4DED-A9E3-A971619B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" y="84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Unlock All</a:t>
              </a:r>
            </a:p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Features</a:t>
              </a: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43261" y="658124"/>
            <a:ext cx="6744041" cy="56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342900" indent="-342900" algn="just" fontAlgn="base">
              <a:lnSpc>
                <a:spcPct val="110000"/>
              </a:lnSpc>
              <a:buAutoNum type="arabicPeriod"/>
            </a:pPr>
            <a:r>
              <a:rPr lang="ko-KR" altLang="en-US" dirty="0">
                <a:ea typeface="문체부 바탕체" panose="02030609000101010101" pitchFamily="17" charset="-127"/>
              </a:rPr>
              <a:t>다만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지출내역서 양식과 </a:t>
            </a:r>
            <a:r>
              <a:rPr lang="ko-KR" altLang="en-US" b="1" dirty="0" err="1">
                <a:ea typeface="문체부 바탕체" panose="02030609000101010101" pitchFamily="17" charset="-127"/>
              </a:rPr>
              <a:t>지출증빙</a:t>
            </a:r>
            <a:r>
              <a:rPr lang="ko-KR" altLang="en-US" b="1" dirty="0">
                <a:ea typeface="문체부 바탕체" panose="02030609000101010101" pitchFamily="17" charset="-127"/>
              </a:rPr>
              <a:t> 양식</a:t>
            </a:r>
            <a:r>
              <a:rPr lang="ko-KR" altLang="en-US" dirty="0">
                <a:ea typeface="문체부 바탕체" panose="02030609000101010101" pitchFamily="17" charset="-127"/>
              </a:rPr>
              <a:t>을 통일하여 증빙에 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 </a:t>
            </a:r>
            <a:r>
              <a:rPr lang="ko-KR" altLang="en-US" dirty="0">
                <a:ea typeface="문체부 바탕체" panose="02030609000101010101" pitchFamily="17" charset="-127"/>
              </a:rPr>
              <a:t>소홀함이 없도록 운영 관리 되기를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2. </a:t>
            </a:r>
            <a:r>
              <a:rPr lang="ko-KR" altLang="en-US" dirty="0">
                <a:ea typeface="문체부 바탕체" panose="02030609000101010101" pitchFamily="17" charset="-127"/>
              </a:rPr>
              <a:t>교회 이름으로 가입하는 </a:t>
            </a:r>
            <a:r>
              <a:rPr lang="ko-KR" altLang="en-US" b="1" dirty="0">
                <a:ea typeface="문체부 바탕체" panose="02030609000101010101" pitchFamily="17" charset="-127"/>
              </a:rPr>
              <a:t>금융 상품 </a:t>
            </a:r>
            <a:r>
              <a:rPr lang="ko-KR" altLang="en-US" dirty="0">
                <a:ea typeface="문체부 바탕체" panose="02030609000101010101" pitchFamily="17" charset="-127"/>
              </a:rPr>
              <a:t>중 기한의 정함이 있고 상품     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의 특수성이 있는 경우를 포함하여 운영위원회의 심사와 의결     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을  통하여 투명하게 가입되어 운영되기를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3. </a:t>
            </a:r>
            <a:r>
              <a:rPr lang="ko-KR" altLang="en-US" dirty="0">
                <a:ea typeface="문체부 바탕체" panose="02030609000101010101" pitchFamily="17" charset="-127"/>
              </a:rPr>
              <a:t>또한 각 부서가 사용하는 계좌 및 카드 등 운영책임자가 누구인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지 </a:t>
            </a:r>
            <a:r>
              <a:rPr lang="ko-KR" altLang="en-US" b="1" dirty="0">
                <a:ea typeface="문체부 바탕체" panose="02030609000101010101" pitchFamily="17" charset="-127"/>
              </a:rPr>
              <a:t>관리대장</a:t>
            </a:r>
            <a:r>
              <a:rPr lang="ko-KR" altLang="en-US" dirty="0">
                <a:ea typeface="문체부 바탕체" panose="02030609000101010101" pitchFamily="17" charset="-127"/>
              </a:rPr>
              <a:t>을 통하여 임기만료시 인수인계 등 관리에 소홀함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이 없도록 운영되기를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4. </a:t>
            </a:r>
            <a:r>
              <a:rPr lang="ko-KR" altLang="en-US" dirty="0">
                <a:ea typeface="문체부 바탕체" panose="02030609000101010101" pitchFamily="17" charset="-127"/>
              </a:rPr>
              <a:t>매월 </a:t>
            </a:r>
            <a:r>
              <a:rPr lang="ko-KR" altLang="en-US" b="1" dirty="0">
                <a:ea typeface="문체부 바탕체" panose="02030609000101010101" pitchFamily="17" charset="-127"/>
              </a:rPr>
              <a:t>결산의 기준</a:t>
            </a:r>
            <a:r>
              <a:rPr lang="ko-KR" altLang="en-US" dirty="0">
                <a:ea typeface="문체부 바탕체" panose="02030609000101010101" pitchFamily="17" charset="-127"/>
              </a:rPr>
              <a:t>을 정하여</a:t>
            </a:r>
            <a:r>
              <a:rPr lang="en-US" altLang="ko-KR" dirty="0">
                <a:ea typeface="문체부 바탕체" panose="02030609000101010101" pitchFamily="17" charset="-127"/>
              </a:rPr>
              <a:t>(</a:t>
            </a:r>
            <a:r>
              <a:rPr lang="ko-KR" altLang="en-US" dirty="0">
                <a:ea typeface="문체부 바탕체" panose="02030609000101010101" pitchFamily="17" charset="-127"/>
              </a:rPr>
              <a:t>매월</a:t>
            </a:r>
            <a:r>
              <a:rPr lang="en-US" altLang="ko-KR" dirty="0">
                <a:ea typeface="문체부 바탕체" panose="02030609000101010101" pitchFamily="17" charset="-127"/>
              </a:rPr>
              <a:t>1</a:t>
            </a:r>
            <a:r>
              <a:rPr lang="ko-KR" altLang="en-US" dirty="0">
                <a:ea typeface="문체부 바탕체" panose="02030609000101010101" pitchFamily="17" charset="-127"/>
              </a:rPr>
              <a:t>일부터 말일사용 경비 익월 첫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째 주 제출 후 결산작업시작</a:t>
            </a:r>
            <a:r>
              <a:rPr lang="en-US" altLang="ko-KR" dirty="0">
                <a:ea typeface="문체부 바탕체" panose="02030609000101010101" pitchFamily="17" charset="-127"/>
              </a:rPr>
              <a:t>) </a:t>
            </a:r>
            <a:r>
              <a:rPr lang="ko-KR" altLang="en-US" dirty="0">
                <a:ea typeface="문체부 바탕체" panose="02030609000101010101" pitchFamily="17" charset="-127"/>
              </a:rPr>
              <a:t>각부서의 비용 사용에 있어 결산 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마감일이 인식되어 실행되기를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5. </a:t>
            </a:r>
            <a:r>
              <a:rPr lang="ko-KR" altLang="en-US" b="1" dirty="0">
                <a:ea typeface="문체부 바탕체" panose="02030609000101010101" pitchFamily="17" charset="-127"/>
              </a:rPr>
              <a:t>재정부서 운영 메뉴얼</a:t>
            </a:r>
            <a:r>
              <a:rPr lang="ko-KR" altLang="en-US" dirty="0">
                <a:ea typeface="문체부 바탕체" panose="02030609000101010101" pitchFamily="17" charset="-127"/>
              </a:rPr>
              <a:t>과 교회라는 특수성이 감안된 </a:t>
            </a:r>
            <a:r>
              <a:rPr lang="ko-KR" altLang="en-US" b="1" dirty="0">
                <a:ea typeface="문체부 바탕체" panose="02030609000101010101" pitchFamily="17" charset="-127"/>
              </a:rPr>
              <a:t>재정 준칙</a:t>
            </a:r>
            <a:endParaRPr lang="en-US" altLang="ko-KR" b="1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을 만들어 공유함으로 연속성을 가진 안정적이고 투명한 운영       </a:t>
            </a: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 </a:t>
            </a:r>
            <a:r>
              <a:rPr lang="ko-KR" altLang="en-US" dirty="0">
                <a:ea typeface="문체부 바탕체" panose="02030609000101010101" pitchFamily="17" charset="-127"/>
              </a:rPr>
              <a:t>프로세스를 갖추기를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sz="1000" dirty="0">
              <a:ea typeface="문체부 바탕체" panose="02030609000101010101" pitchFamily="17" charset="-127"/>
            </a:endParaRPr>
          </a:p>
        </p:txBody>
      </p:sp>
      <p:grpSp>
        <p:nvGrpSpPr>
          <p:cNvPr id="22" name="Group 19">
            <a:extLst>
              <a:ext uri="{FF2B5EF4-FFF2-40B4-BE49-F238E27FC236}">
                <a16:creationId xmlns:a16="http://schemas.microsoft.com/office/drawing/2014/main" id="{ACE93277-EDBF-49A6-AF30-FFE4EDC26539}"/>
              </a:ext>
            </a:extLst>
          </p:cNvPr>
          <p:cNvGrpSpPr>
            <a:grpSpLocks/>
          </p:cNvGrpSpPr>
          <p:nvPr/>
        </p:nvGrpSpPr>
        <p:grpSpPr bwMode="auto">
          <a:xfrm>
            <a:off x="171856" y="660512"/>
            <a:ext cx="1656184" cy="1626917"/>
            <a:chOff x="0" y="0"/>
            <a:chExt cx="2240" cy="1948"/>
          </a:xfrm>
          <a:solidFill>
            <a:srgbClr val="74A2C6"/>
          </a:solidFill>
        </p:grpSpPr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BCE0DB0E-580A-4DDB-B08F-E191D6E4D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25" name="Group 17">
              <a:extLst>
                <a:ext uri="{FF2B5EF4-FFF2-40B4-BE49-F238E27FC236}">
                  <a16:creationId xmlns:a16="http://schemas.microsoft.com/office/drawing/2014/main" id="{4AA61B7B-8AEB-4C46-A01E-95FF4B448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" y="211"/>
              <a:ext cx="350" cy="338"/>
              <a:chOff x="40" y="-173"/>
              <a:chExt cx="349" cy="337"/>
            </a:xfrm>
            <a:grpFill/>
          </p:grpSpPr>
          <p:sp>
            <p:nvSpPr>
              <p:cNvPr id="27" name="AutoShape 15">
                <a:extLst>
                  <a:ext uri="{FF2B5EF4-FFF2-40B4-BE49-F238E27FC236}">
                    <a16:creationId xmlns:a16="http://schemas.microsoft.com/office/drawing/2014/main" id="{122C9CB9-26DF-426A-8551-536995132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" y="-165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29" name="AutoShape 16">
                <a:extLst>
                  <a:ext uri="{FF2B5EF4-FFF2-40B4-BE49-F238E27FC236}">
                    <a16:creationId xmlns:a16="http://schemas.microsoft.com/office/drawing/2014/main" id="{ECF24D45-85B1-4372-B5A9-96647A016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-173"/>
                <a:ext cx="213" cy="3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9E52320E-CEA5-472D-BB44-0F6BDAD46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" y="776"/>
              <a:ext cx="1730" cy="9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권고사항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49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>
            <a:extLst>
              <a:ext uri="{FF2B5EF4-FFF2-40B4-BE49-F238E27FC236}">
                <a16:creationId xmlns:a16="http://schemas.microsoft.com/office/drawing/2014/main" id="{8393B47E-2C56-4CA3-B29D-4D0C9AAD57D4}"/>
              </a:ext>
            </a:extLst>
          </p:cNvPr>
          <p:cNvGrpSpPr>
            <a:grpSpLocks/>
          </p:cNvGrpSpPr>
          <p:nvPr/>
        </p:nvGrpSpPr>
        <p:grpSpPr bwMode="auto">
          <a:xfrm>
            <a:off x="179513" y="2780928"/>
            <a:ext cx="1656184" cy="1542461"/>
            <a:chOff x="-107" y="172"/>
            <a:chExt cx="2240" cy="1948"/>
          </a:xfrm>
          <a:solidFill>
            <a:schemeClr val="bg1">
              <a:lumMod val="65000"/>
            </a:schemeClr>
          </a:solidFill>
        </p:grpSpPr>
        <p:sp>
          <p:nvSpPr>
            <p:cNvPr id="44052" name="Rectangle 10">
              <a:extLst>
                <a:ext uri="{FF2B5EF4-FFF2-40B4-BE49-F238E27FC236}">
                  <a16:creationId xmlns:a16="http://schemas.microsoft.com/office/drawing/2014/main" id="{0AF20152-78C2-43A7-A6D7-E17115C9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" y="172"/>
              <a:ext cx="2240" cy="1948"/>
            </a:xfrm>
            <a:prstGeom prst="rect">
              <a:avLst/>
            </a:prstGeom>
            <a:solidFill>
              <a:srgbClr val="6B8C9C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53" name="AutoShape 11">
              <a:extLst>
                <a:ext uri="{FF2B5EF4-FFF2-40B4-BE49-F238E27FC236}">
                  <a16:creationId xmlns:a16="http://schemas.microsoft.com/office/drawing/2014/main" id="{866B8184-50C9-4469-9E34-104CA794E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400"/>
              <a:ext cx="368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5569" y="0"/>
                  </a:moveTo>
                  <a:cubicBezTo>
                    <a:pt x="13669" y="0"/>
                    <a:pt x="11923" y="984"/>
                    <a:pt x="10800" y="2607"/>
                  </a:cubicBezTo>
                  <a:cubicBezTo>
                    <a:pt x="9676" y="984"/>
                    <a:pt x="7932" y="0"/>
                    <a:pt x="6031" y="0"/>
                  </a:cubicBezTo>
                  <a:cubicBezTo>
                    <a:pt x="2706" y="0"/>
                    <a:pt x="0" y="3017"/>
                    <a:pt x="0" y="6725"/>
                  </a:cubicBezTo>
                  <a:cubicBezTo>
                    <a:pt x="0" y="8467"/>
                    <a:pt x="598" y="10122"/>
                    <a:pt x="1682" y="11380"/>
                  </a:cubicBezTo>
                  <a:lnTo>
                    <a:pt x="10188" y="20915"/>
                  </a:lnTo>
                  <a:lnTo>
                    <a:pt x="10800" y="21600"/>
                  </a:lnTo>
                  <a:lnTo>
                    <a:pt x="11412" y="20915"/>
                  </a:lnTo>
                  <a:lnTo>
                    <a:pt x="19757" y="11562"/>
                  </a:lnTo>
                  <a:cubicBezTo>
                    <a:pt x="20940" y="10296"/>
                    <a:pt x="21600" y="8573"/>
                    <a:pt x="21600" y="6725"/>
                  </a:cubicBezTo>
                  <a:cubicBezTo>
                    <a:pt x="21600" y="3017"/>
                    <a:pt x="18895" y="0"/>
                    <a:pt x="15569" y="0"/>
                  </a:cubicBezTo>
                  <a:close/>
                  <a:moveTo>
                    <a:pt x="15569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54" name="Rectangle 12">
              <a:extLst>
                <a:ext uri="{FF2B5EF4-FFF2-40B4-BE49-F238E27FC236}">
                  <a16:creationId xmlns:a16="http://schemas.microsoft.com/office/drawing/2014/main" id="{119C499D-B75F-4E0C-A399-09DA39B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" y="926"/>
              <a:ext cx="2097" cy="10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Light" pitchFamily="34" charset="0"/>
                  <a:ea typeface="ヒラギノ角ゴ ProN W3"/>
                  <a:cs typeface="ヒラギノ角ゴ ProN W3"/>
                  <a:sym typeface="Open Sans Light" pitchFamily="34" charset="0"/>
                </a:rPr>
                <a:t>감사</a:t>
              </a:r>
              <a:endParaRPr lang="en-US" altLang="ko-K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ea typeface="ヒラギノ角ゴ ProN W3"/>
                <a:cs typeface="ヒラギノ角ゴ ProN W3"/>
                <a:sym typeface="Open Sans Light" pitchFamily="34" charset="0"/>
              </a:endParaRPr>
            </a:p>
          </p:txBody>
        </p:sp>
      </p:grpSp>
      <p:grpSp>
        <p:nvGrpSpPr>
          <p:cNvPr id="19" name="Group 23">
            <a:extLst>
              <a:ext uri="{FF2B5EF4-FFF2-40B4-BE49-F238E27FC236}">
                <a16:creationId xmlns:a16="http://schemas.microsoft.com/office/drawing/2014/main" id="{F6A7A045-6342-411C-A133-CFC3F0802DC9}"/>
              </a:ext>
            </a:extLst>
          </p:cNvPr>
          <p:cNvGrpSpPr>
            <a:grpSpLocks/>
          </p:cNvGrpSpPr>
          <p:nvPr/>
        </p:nvGrpSpPr>
        <p:grpSpPr bwMode="auto">
          <a:xfrm>
            <a:off x="2773878" y="5116860"/>
            <a:ext cx="1032272" cy="732140"/>
            <a:chOff x="244" y="382"/>
            <a:chExt cx="1734" cy="1229"/>
          </a:xfrm>
        </p:grpSpPr>
        <p:sp>
          <p:nvSpPr>
            <p:cNvPr id="65547" name="AutoShape 21">
              <a:extLst>
                <a:ext uri="{FF2B5EF4-FFF2-40B4-BE49-F238E27FC236}">
                  <a16:creationId xmlns:a16="http://schemas.microsoft.com/office/drawing/2014/main" id="{A98212A0-0E57-43D1-8633-1940E696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382"/>
              <a:ext cx="269" cy="3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8361" y="10385"/>
                  </a:moveTo>
                  <a:lnTo>
                    <a:pt x="17820" y="10385"/>
                  </a:lnTo>
                  <a:lnTo>
                    <a:pt x="16739" y="10385"/>
                  </a:lnTo>
                  <a:lnTo>
                    <a:pt x="15821" y="10385"/>
                  </a:lnTo>
                  <a:lnTo>
                    <a:pt x="4861" y="10385"/>
                  </a:lnTo>
                  <a:lnTo>
                    <a:pt x="4861" y="5401"/>
                  </a:lnTo>
                  <a:cubicBezTo>
                    <a:pt x="4861" y="2882"/>
                    <a:pt x="7526" y="831"/>
                    <a:pt x="10802" y="831"/>
                  </a:cubicBezTo>
                  <a:cubicBezTo>
                    <a:pt x="14076" y="831"/>
                    <a:pt x="16739" y="2882"/>
                    <a:pt x="16739" y="5401"/>
                  </a:cubicBezTo>
                  <a:lnTo>
                    <a:pt x="16739" y="7063"/>
                  </a:lnTo>
                  <a:lnTo>
                    <a:pt x="17820" y="7063"/>
                  </a:lnTo>
                  <a:lnTo>
                    <a:pt x="17820" y="5401"/>
                  </a:lnTo>
                  <a:cubicBezTo>
                    <a:pt x="17820" y="2419"/>
                    <a:pt x="14679" y="0"/>
                    <a:pt x="10802" y="0"/>
                  </a:cubicBezTo>
                  <a:cubicBezTo>
                    <a:pt x="6924" y="0"/>
                    <a:pt x="3782" y="2419"/>
                    <a:pt x="3782" y="5401"/>
                  </a:cubicBezTo>
                  <a:lnTo>
                    <a:pt x="3782" y="10385"/>
                  </a:lnTo>
                  <a:lnTo>
                    <a:pt x="0" y="10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385"/>
                  </a:lnTo>
                  <a:cubicBezTo>
                    <a:pt x="21600" y="10385"/>
                    <a:pt x="18361" y="10385"/>
                    <a:pt x="18361" y="10385"/>
                  </a:cubicBezTo>
                  <a:close/>
                  <a:moveTo>
                    <a:pt x="18361" y="103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ko-KR" altLang="en-US"/>
            </a:p>
          </p:txBody>
        </p:sp>
        <p:sp>
          <p:nvSpPr>
            <p:cNvPr id="65548" name="Rectangle 22">
              <a:extLst>
                <a:ext uri="{FF2B5EF4-FFF2-40B4-BE49-F238E27FC236}">
                  <a16:creationId xmlns:a16="http://schemas.microsoft.com/office/drawing/2014/main" id="{75523512-FE33-4DED-A9E3-A971619B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" y="84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Unlock All</a:t>
              </a:r>
            </a:p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Features</a:t>
              </a: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40518" y="188640"/>
            <a:ext cx="6923969" cy="648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  2025</a:t>
            </a:r>
            <a:r>
              <a:rPr lang="ko-KR" altLang="en-US" dirty="0">
                <a:ea typeface="문체부 바탕체" panose="02030609000101010101" pitchFamily="17" charset="-127"/>
              </a:rPr>
              <a:t>년도는 </a:t>
            </a:r>
            <a:r>
              <a:rPr lang="ko-KR" altLang="en-US" dirty="0" err="1">
                <a:ea typeface="문체부 바탕체" panose="02030609000101010101" pitchFamily="17" charset="-127"/>
              </a:rPr>
              <a:t>목장별</a:t>
            </a:r>
            <a:r>
              <a:rPr lang="ko-KR" altLang="en-US" dirty="0">
                <a:ea typeface="문체부 바탕체" panose="02030609000101010101" pitchFamily="17" charset="-127"/>
              </a:rPr>
              <a:t> 소외된 이웃을 위한 프로젝트 이행을 위한 재정 지원과 </a:t>
            </a:r>
            <a:r>
              <a:rPr lang="ko-KR" altLang="en-US" dirty="0" err="1">
                <a:ea typeface="문체부 바탕체" panose="02030609000101010101" pitchFamily="17" charset="-127"/>
              </a:rPr>
              <a:t>인도네시아외</a:t>
            </a:r>
            <a:r>
              <a:rPr lang="ko-KR" altLang="en-US" dirty="0">
                <a:ea typeface="문체부 바탕체" panose="02030609000101010101" pitchFamily="17" charset="-127"/>
              </a:rPr>
              <a:t> 해외선교 지원을 실천한 한해였으며 감사결과 재정 집행에 특별한 이상 없이 사용된 것으로 확인되었습니다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  <a:r>
              <a:rPr lang="ko-KR" altLang="en-US" dirty="0">
                <a:ea typeface="문체부 바탕체" panose="02030609000101010101" pitchFamily="17" charset="-127"/>
              </a:rPr>
              <a:t>상기 권고사항들은 밝고 따뜻하고 새로운 공동체를 만들어 가는 여정에 필요한 기초가 될 것이라 생각되어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 2026</a:t>
            </a:r>
            <a:r>
              <a:rPr lang="ko-KR" altLang="en-US" dirty="0">
                <a:ea typeface="문체부 바탕체" panose="02030609000101010101" pitchFamily="17" charset="-127"/>
              </a:rPr>
              <a:t>년도에도 소외된 이웃 섬김과 선교 및 인재양성에 더욱 집중하는 해로 적절한 예산을 편성하고 그 예산내에서 지출되기를 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  성도님들이 하나님께 드리는 소중한 예물을 선하고 귀하게 사용할 의무와 책임이 있는 교회로서 재정 집행에 소홀함과 부족함이 없도록 각 부서의 담당자들은 </a:t>
            </a:r>
            <a:r>
              <a:rPr lang="en-US" altLang="ko-KR" dirty="0">
                <a:ea typeface="문체부 바탕체" panose="02030609000101010101" pitchFamily="17" charset="-127"/>
              </a:rPr>
              <a:t>“</a:t>
            </a:r>
            <a:r>
              <a:rPr lang="ko-KR" altLang="en-US" dirty="0">
                <a:ea typeface="문체부 바탕체" panose="02030609000101010101" pitchFamily="17" charset="-127"/>
              </a:rPr>
              <a:t>무슨 일을 하든지 마음을 다하여 주께 하듯 하고 사람에게 하듯 하지 말라</a:t>
            </a:r>
            <a:r>
              <a:rPr lang="en-US" altLang="ko-KR" dirty="0">
                <a:ea typeface="문체부 바탕체" panose="02030609000101010101" pitchFamily="17" charset="-127"/>
              </a:rPr>
              <a:t>(</a:t>
            </a:r>
            <a:r>
              <a:rPr lang="ko-KR" altLang="en-US" dirty="0">
                <a:ea typeface="문체부 바탕체" panose="02030609000101010101" pitchFamily="17" charset="-127"/>
              </a:rPr>
              <a:t>골</a:t>
            </a:r>
            <a:r>
              <a:rPr lang="en-US" altLang="ko-KR" dirty="0">
                <a:ea typeface="문체부 바탕체" panose="02030609000101010101" pitchFamily="17" charset="-127"/>
              </a:rPr>
              <a:t>3:23)”</a:t>
            </a:r>
            <a:r>
              <a:rPr lang="ko-KR" altLang="en-US" dirty="0">
                <a:ea typeface="문체부 바탕체" panose="02030609000101010101" pitchFamily="17" charset="-127"/>
              </a:rPr>
              <a:t>는 성경 말씀대로 성실함에 마음을 더하여 재정관리 및 집행을 해주시기를 소망합니다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  어려운 여건 속에 감사에 협조해 주신 재정부와 사무처</a:t>
            </a:r>
            <a:r>
              <a:rPr lang="en-US" altLang="ko-KR" dirty="0">
                <a:ea typeface="문체부 바탕체" panose="02030609000101010101" pitchFamily="17" charset="-127"/>
              </a:rPr>
              <a:t>, </a:t>
            </a:r>
            <a:r>
              <a:rPr lang="ko-KR" altLang="en-US" dirty="0">
                <a:ea typeface="문체부 바탕체" panose="02030609000101010101" pitchFamily="17" charset="-127"/>
              </a:rPr>
              <a:t>경비 절감에 애써 주신 각급 기관장님들 그리고 기도와 사랑을 담아 귀한 헌금과 헌신으로 봉사하여 주신 모든 성도님들께 마음 깊이 감사드립니다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r" fontAlgn="base">
              <a:lnSpc>
                <a:spcPct val="110000"/>
              </a:lnSpc>
            </a:pP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ctr" fontAlgn="base">
              <a:lnSpc>
                <a:spcPct val="110000"/>
              </a:lnSpc>
            </a:pPr>
            <a:r>
              <a:rPr lang="ko-KR" altLang="en-US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                                                                           감사 </a:t>
            </a:r>
            <a:r>
              <a:rPr lang="ko-KR" altLang="en-US" sz="2000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박석규</a:t>
            </a:r>
            <a:r>
              <a:rPr lang="en-US" altLang="ko-KR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</a:t>
            </a:r>
            <a:r>
              <a:rPr lang="ko-KR" altLang="en-US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권사</a:t>
            </a: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ctr" fontAlgn="base">
              <a:lnSpc>
                <a:spcPct val="110000"/>
              </a:lnSpc>
            </a:pPr>
            <a:r>
              <a:rPr lang="ko-KR" altLang="en-US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                                                                                    김혜영 집사 </a:t>
            </a: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  <p:grpSp>
        <p:nvGrpSpPr>
          <p:cNvPr id="10" name="Group 27">
            <a:extLst>
              <a:ext uri="{FF2B5EF4-FFF2-40B4-BE49-F238E27FC236}">
                <a16:creationId xmlns:a16="http://schemas.microsoft.com/office/drawing/2014/main" id="{85AB8320-23A5-4372-9B0A-C1C7B814E36A}"/>
              </a:ext>
            </a:extLst>
          </p:cNvPr>
          <p:cNvGrpSpPr>
            <a:grpSpLocks/>
          </p:cNvGrpSpPr>
          <p:nvPr/>
        </p:nvGrpSpPr>
        <p:grpSpPr bwMode="auto">
          <a:xfrm>
            <a:off x="179513" y="217362"/>
            <a:ext cx="1656184" cy="1472575"/>
            <a:chOff x="17" y="294"/>
            <a:chExt cx="2240" cy="1948"/>
          </a:xfrm>
          <a:solidFill>
            <a:srgbClr val="27869F"/>
          </a:solidFill>
        </p:grpSpPr>
        <p:sp>
          <p:nvSpPr>
            <p:cNvPr id="11" name="Rectangle 24">
              <a:extLst>
                <a:ext uri="{FF2B5EF4-FFF2-40B4-BE49-F238E27FC236}">
                  <a16:creationId xmlns:a16="http://schemas.microsoft.com/office/drawing/2014/main" id="{58D90663-349D-4C59-959A-6570BDF14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294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12" name="AutoShape 25">
              <a:extLst>
                <a:ext uri="{FF2B5EF4-FFF2-40B4-BE49-F238E27FC236}">
                  <a16:creationId xmlns:a16="http://schemas.microsoft.com/office/drawing/2014/main" id="{F835AF6E-E735-4F6C-B85A-D0FB1F6CF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13" name="Rectangle 26">
              <a:extLst>
                <a:ext uri="{FF2B5EF4-FFF2-40B4-BE49-F238E27FC236}">
                  <a16:creationId xmlns:a16="http://schemas.microsoft.com/office/drawing/2014/main" id="{475EAE42-02FC-4CC6-901A-91240831F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" y="961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소외된 이웃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71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-3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256248" cy="193571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예산안 승인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각 부장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939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예 배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이종기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84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2">
            <a:extLst>
              <a:ext uri="{FF2B5EF4-FFF2-40B4-BE49-F238E27FC236}">
                <a16:creationId xmlns:a16="http://schemas.microsoft.com/office/drawing/2014/main" id="{B809B551-A8D1-44BF-AA17-8BAE7A8DC17C}"/>
              </a:ext>
            </a:extLst>
          </p:cNvPr>
          <p:cNvSpPr txBox="1">
            <a:spLocks/>
          </p:cNvSpPr>
          <p:nvPr/>
        </p:nvSpPr>
        <p:spPr>
          <a:xfrm>
            <a:off x="2699792" y="188640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2026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년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예배부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현황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D8DCEDE-56BD-415E-BD35-24D92FB0E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20857"/>
              </p:ext>
            </p:extLst>
          </p:nvPr>
        </p:nvGraphicFramePr>
        <p:xfrm>
          <a:off x="323528" y="692696"/>
          <a:ext cx="8496944" cy="6048672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526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팀명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섬기는 이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인원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예배준비팀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박국희권사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4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서혜숙권사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강호연집사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이성희권사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    </a:t>
                      </a: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박상희권사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배시현집사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원영진집사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25526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봉사시간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8:00~11:00 / 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11:00~15:00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75167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사역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예배의 원활한 진행을 위해 공간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설비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자료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환경 전반을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준비하고 마무리하는 섬김 사역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주보준비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예배환경정리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청소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설비점검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예배 후 정리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25526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새가족팀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임원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윤경옥권사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총무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전승희권사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김미경집사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082184"/>
                  </a:ext>
                </a:extLst>
              </a:tr>
              <a:tr h="503467"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하늘줄기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초등부</a:t>
                      </a:r>
                      <a:r>
                        <a:rPr lang="en-US" altLang="ko-KR" sz="1800" b="1" dirty="0"/>
                        <a:t>)</a:t>
                      </a:r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박순분권사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이경애권사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김은주집사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김희숙집사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이효숙집사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2552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봉사시간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주일 오전 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09:00~14:00,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주중 연락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99987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사역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교회 공동체 안에서 따뜻한 교제와 환영을 경험하고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하나님 안에서 쉼을 누릴 수 있도록 돕는 사역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새가족등록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새가족교육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주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새가족수료 후 목자와 성도회장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연결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새가족환영회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2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방송미디어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노승목권사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50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음향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지승현집사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신주영성도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영상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자막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성낙일성도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노효진 청년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832096"/>
                  </a:ext>
                </a:extLst>
              </a:tr>
              <a:tr h="255265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하늘가지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청소년부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봉사시간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9:00~11:30 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/ 11:30~15:00 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835574"/>
                  </a:ext>
                </a:extLst>
              </a:tr>
              <a:tr h="9998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사역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예배와 교회 사역 전반에서 시각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청각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디지털 미디어를 통해     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메시지 전달과 예배 환경을 지원하는 사역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촬영 및 송출과 자막 및 음향 운영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장비설치 및 유지관리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예배 후 정리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72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262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D8DCEDE-56BD-415E-BD35-24D92FB0E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452060"/>
              </p:ext>
            </p:extLst>
          </p:nvPr>
        </p:nvGraphicFramePr>
        <p:xfrm>
          <a:off x="323528" y="116632"/>
          <a:ext cx="8496944" cy="6624738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2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팀명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섬기는 이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인원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9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 찬양대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에쩨르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반주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이필호지휘자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안지혁반주자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9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임원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대장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신선희권사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총무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서길석집사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회계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김혜영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집사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영상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김대훈집사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100389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소프라노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임양숙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구다인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김예려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김혜영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이명자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   </a:t>
                      </a: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이지혜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정순애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조성이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차성희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박수지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알토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김혜영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신선희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이은경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장영임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김보경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테너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염철수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이승민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  </a:t>
                      </a: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베이스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전충근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서길석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김성철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김도양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문희연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256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연습시간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- 9:00~10:00 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,11:30~12:30 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68723"/>
                  </a:ext>
                </a:extLst>
              </a:tr>
              <a:tr h="256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사역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부활절 찬양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성탄절찬양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성탄절발표회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256292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2</a:t>
                      </a:r>
                      <a:r>
                        <a:rPr lang="ko-KR" altLang="en-US" sz="1800" b="1" dirty="0"/>
                        <a:t>부 찬양대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할렐루야</a:t>
                      </a:r>
                      <a:r>
                        <a:rPr lang="en-US" altLang="ko-KR" sz="1800" b="1" dirty="0"/>
                        <a:t>)</a:t>
                      </a:r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지휘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반주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강신덕지휘자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이경아반주자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40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082184"/>
                  </a:ext>
                </a:extLst>
              </a:tr>
              <a:tr h="505493"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하늘줄기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초등부</a:t>
                      </a:r>
                      <a:r>
                        <a:rPr lang="en-US" altLang="ko-KR" sz="1800" b="1" dirty="0"/>
                        <a:t>)</a:t>
                      </a:r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임원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대장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김일량권사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총무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정동진권사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파트장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박상헌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곽정열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민주영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권주언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15022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소프라노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강신애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이문선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권주언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김민주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김순연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김향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박명순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박순례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박은숙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윤세향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이경희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이소연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전수경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정은주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배희영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엘토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안지연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민주영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남완정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송효순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송영애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이선휘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채경순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하연호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테너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곽정렬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김상설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박형진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이종기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정동진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정은섭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최인욱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최창길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b="1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베이스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박상헌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김응순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김일량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박석규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우명환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정형수</a:t>
                      </a: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황영일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2562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연습시간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- 10:00~11:30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13:30~15:00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2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사역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부활절 찬양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추수감사 음악회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송구영신예배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57890"/>
                  </a:ext>
                </a:extLst>
              </a:tr>
              <a:tr h="25629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 </a:t>
                      </a:r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찬양팀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팀장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이필호인도자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5054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싱어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박수지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배선연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일렉키타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신주영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베이스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이필원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키보드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안지혁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드럼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김대훈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832096"/>
                  </a:ext>
                </a:extLst>
              </a:tr>
              <a:tr h="25629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하늘가지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청소년부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시간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- 13:00~15:00 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후 정리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835574"/>
                  </a:ext>
                </a:extLst>
              </a:tr>
              <a:tr h="295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사역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청년 예배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전교인체육대회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찬양팀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젊은교구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등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72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996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70505" y="209232"/>
            <a:ext cx="6408712" cy="678752"/>
          </a:xfrm>
        </p:spPr>
        <p:txBody>
          <a:bodyPr>
            <a:normAutofit/>
          </a:bodyPr>
          <a:lstStyle/>
          <a:p>
            <a:pPr algn="l"/>
            <a:r>
              <a:rPr lang="ko-KR" alt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(1/2)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300192" y="260647"/>
            <a:ext cx="2592288" cy="5181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110,000,000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66976"/>
              </p:ext>
            </p:extLst>
          </p:nvPr>
        </p:nvGraphicFramePr>
        <p:xfrm>
          <a:off x="287524" y="1125538"/>
          <a:ext cx="8604956" cy="56625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92707921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24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60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예배준비팀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강단 화분 및 절기 꽃꽂이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400,000*12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성찬 비용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>
                          <a:effectLst/>
                          <a:latin typeface="+mn-ea"/>
                          <a:ea typeface="+mn-ea"/>
                        </a:rPr>
                        <a:t>150,000*4</a:t>
                      </a:r>
                      <a:endParaRPr lang="ko-KR" altLang="en-US" sz="14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주일 아침 회의비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100,000*52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64407660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담요 및 유니폼 세탁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피아노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조율비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678066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예배부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25,000*20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29143517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새가족팀</a:t>
                      </a:r>
                    </a:p>
                  </a:txBody>
                  <a:tcPr marL="3949" marR="3949" marT="394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13,900,000</a:t>
                      </a:r>
                    </a:p>
                  </a:txBody>
                  <a:tcPr marL="3949" marR="3949" marT="39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688137"/>
                  </a:ext>
                </a:extLst>
              </a:tr>
              <a:tr h="31060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새가족팀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교육 및 운영비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500,000*4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새가족환영회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선물비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603408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25,000*20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025801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3,800,000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020801"/>
                  </a:ext>
                </a:extLst>
              </a:tr>
              <a:tr h="31060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방송미디어팀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13,200,000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방송장비 구입 및 수리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2,000,000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25,000*10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250,000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5807496"/>
                  </a:ext>
                </a:extLst>
              </a:tr>
              <a:tr h="31060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16,450,000</a:t>
                      </a:r>
                    </a:p>
                  </a:txBody>
                  <a:tcPr marL="3949" marR="3949" marT="39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DFB448F-C7C1-FDB9-397B-A97F7FE7308E}"/>
              </a:ext>
            </a:extLst>
          </p:cNvPr>
          <p:cNvSpPr txBox="1"/>
          <p:nvPr/>
        </p:nvSpPr>
        <p:spPr>
          <a:xfrm>
            <a:off x="7726891" y="804270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68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023822"/>
              </p:ext>
            </p:extLst>
          </p:nvPr>
        </p:nvGraphicFramePr>
        <p:xfrm>
          <a:off x="251520" y="1125538"/>
          <a:ext cx="8784975" cy="558933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516616530"/>
                    </a:ext>
                  </a:extLst>
                </a:gridCol>
                <a:gridCol w="18722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4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092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 찬양대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r>
                        <a:rPr lang="ko-KR" altLang="en-US" sz="1400" u="none" strike="noStrike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자료구입비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>
                          <a:effectLst/>
                          <a:latin typeface="+mn-ea"/>
                          <a:ea typeface="+mn-ea"/>
                        </a:rPr>
                        <a:t>300,000*1</a:t>
                      </a:r>
                      <a:r>
                        <a:rPr lang="ko-KR" altLang="en-US" sz="1400" u="none" strike="noStrike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>
                          <a:effectLst/>
                          <a:latin typeface="+mn-ea"/>
                          <a:ea typeface="+mn-ea"/>
                        </a:rPr>
                        <a:t>30,000*52</a:t>
                      </a:r>
                      <a:r>
                        <a:rPr lang="ko-KR" altLang="en-US" sz="1400" u="none" strike="noStrike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1,550,000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성탄절 발표회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12609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/>
                        <a:t>25000*50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400" dirty="0"/>
                        <a:t>1,250,000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1,600,000*12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19,200,000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625143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24,400,000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236126"/>
                  </a:ext>
                </a:extLst>
              </a:tr>
              <a:tr h="261092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부 찬양대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15,000*50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</a:t>
                      </a:r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*2</a:t>
                      </a:r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악보집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 및 추수감사절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50,000*52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</a:t>
                      </a: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칸타타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2250490125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/>
                        <a:t>25,000*80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400" dirty="0"/>
                        <a:t>2,000,000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97822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31,200,000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151787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38,800,000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388796"/>
                  </a:ext>
                </a:extLst>
              </a:tr>
              <a:tr h="26109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 </a:t>
                      </a:r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찬양팀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/>
                        <a:t>간담회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/>
                        <a:t>25,000*14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400" dirty="0"/>
                        <a:t>350,000</a:t>
                      </a:r>
                      <a:endParaRPr lang="ko-KR" altLang="en-US" sz="1400" dirty="0"/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384378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악보제작비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ko-KR" altLang="en-US" sz="1400" u="none" strike="noStrike" dirty="0">
                        <a:effectLst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596985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500,000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184540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900,000*12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10,800,000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087954"/>
                  </a:ext>
                </a:extLst>
              </a:tr>
              <a:tr h="26109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12,650,000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389592"/>
                  </a:ext>
                </a:extLst>
              </a:tr>
              <a:tr h="3491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110,000,000</a:t>
                      </a: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246154"/>
                  </a:ext>
                </a:extLst>
              </a:tr>
            </a:tbl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69349F2A-0E4F-A9F9-EEB9-2C8C08CBB4BF}"/>
              </a:ext>
            </a:extLst>
          </p:cNvPr>
          <p:cNvSpPr txBox="1">
            <a:spLocks/>
          </p:cNvSpPr>
          <p:nvPr/>
        </p:nvSpPr>
        <p:spPr>
          <a:xfrm>
            <a:off x="270505" y="225923"/>
            <a:ext cx="6408712" cy="678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예배부</a:t>
            </a:r>
            <a:r>
              <a:rPr kumimoji="0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kumimoji="0" lang="en-US" altLang="ko-K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2026</a:t>
            </a:r>
            <a:r>
              <a:rPr kumimoji="0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년 예산 내역서 </a:t>
            </a:r>
            <a:r>
              <a:rPr kumimoji="0" lang="en-US" altLang="ko-K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(2/2)</a:t>
            </a:r>
            <a:endParaRPr kumimoji="0" lang="ko-KR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EA4228F-04EE-E9CD-5B4D-85F9AA2C57AE}"/>
              </a:ext>
            </a:extLst>
          </p:cNvPr>
          <p:cNvSpPr/>
          <p:nvPr/>
        </p:nvSpPr>
        <p:spPr>
          <a:xfrm>
            <a:off x="6300192" y="260349"/>
            <a:ext cx="2592288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110,000,000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8B681-3144-766C-F129-2A49E5B1FA61}"/>
              </a:ext>
            </a:extLst>
          </p:cNvPr>
          <p:cNvSpPr txBox="1"/>
          <p:nvPr/>
        </p:nvSpPr>
        <p:spPr>
          <a:xfrm>
            <a:off x="7726891" y="804270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069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 육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최인욱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555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2">
            <a:extLst>
              <a:ext uri="{FF2B5EF4-FFF2-40B4-BE49-F238E27FC236}">
                <a16:creationId xmlns:a16="http://schemas.microsoft.com/office/drawing/2014/main" id="{B809B551-A8D1-44BF-AA17-8BAE7A8DC17C}"/>
              </a:ext>
            </a:extLst>
          </p:cNvPr>
          <p:cNvSpPr txBox="1">
            <a:spLocks/>
          </p:cNvSpPr>
          <p:nvPr/>
        </p:nvSpPr>
        <p:spPr>
          <a:xfrm>
            <a:off x="2699792" y="188640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교육부 현황</a:t>
            </a:r>
            <a:endParaRPr lang="ko-KR" altLang="en-US" sz="3200" dirty="0">
              <a:latin typeface="+mj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D8DCEDE-56BD-415E-BD35-24D92FB0E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633465"/>
              </p:ext>
            </p:extLst>
          </p:nvPr>
        </p:nvGraphicFramePr>
        <p:xfrm>
          <a:off x="323528" y="692695"/>
          <a:ext cx="8496944" cy="6004796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7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부서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담당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섬기는 이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인원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75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하늘씨앗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유아유치부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교역자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김가은전도사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박현희집사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교사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박현희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이외숙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배선연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민순희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김원모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오정옥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대상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1-4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 5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5-7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 4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시간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주일 오전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10:00 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1F,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 예배실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082184"/>
                  </a:ext>
                </a:extLst>
              </a:tr>
              <a:tr h="24775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하늘줄기</a:t>
                      </a:r>
                      <a:endParaRPr lang="en-US" altLang="ko-KR" sz="1800" b="1" dirty="0"/>
                    </a:p>
                    <a:p>
                      <a:pPr algn="ctr" latinLnBrk="1"/>
                      <a:r>
                        <a:rPr lang="en-US" altLang="ko-KR" sz="1800" b="1" dirty="0"/>
                        <a:t>(</a:t>
                      </a:r>
                      <a:r>
                        <a:rPr lang="ko-KR" altLang="en-US" sz="1800" b="1" dirty="0"/>
                        <a:t>초등부</a:t>
                      </a:r>
                      <a:r>
                        <a:rPr lang="en-US" altLang="ko-KR" sz="1800" b="1" dirty="0"/>
                        <a:t>)</a:t>
                      </a:r>
                      <a:endParaRPr lang="ko-KR" altLang="en-US" sz="1800" b="1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교역자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음수진전도사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부장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양성이집사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4886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교사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양성이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강하은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박우림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이서하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박현기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임혜진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김소현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대상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1-6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학년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시간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장소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주일 오전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10:00 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지하 과학실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832096"/>
                  </a:ext>
                </a:extLst>
              </a:tr>
              <a:tr h="24775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하늘가지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청소년부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교역자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진광범전도사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835574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우금숙권사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72910"/>
                  </a:ext>
                </a:extLst>
              </a:tr>
              <a:tr h="48864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교사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우금숙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방인옥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양재형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신세희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유현규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문예은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곽준혁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790332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대상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중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1-3,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1-3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25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14603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시간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장소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주일 오전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10:00 /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본당 지하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소예배실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812812"/>
                  </a:ext>
                </a:extLst>
              </a:tr>
              <a:tr h="2477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하늘나무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청년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교역자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진광범전도사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402366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예배시간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주일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 예배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13:30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257887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대상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20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~35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9~10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039385"/>
                  </a:ext>
                </a:extLst>
              </a:tr>
              <a:tr h="2477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하늘정원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청년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교역자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노충복목사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976845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예배시간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 주일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 예배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13:30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008587"/>
                  </a:ext>
                </a:extLst>
              </a:tr>
              <a:tr h="2477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인원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36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~50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7~8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807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192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23528" y="260350"/>
            <a:ext cx="5327972" cy="504825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교육부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200" dirty="0">
              <a:latin typeface="+mj-ea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440EE3D-F8E5-4243-A3F1-A394D375F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352430"/>
              </p:ext>
            </p:extLst>
          </p:nvPr>
        </p:nvGraphicFramePr>
        <p:xfrm>
          <a:off x="395734" y="1125538"/>
          <a:ext cx="8229447" cy="5343408"/>
        </p:xfrm>
        <a:graphic>
          <a:graphicData uri="http://schemas.openxmlformats.org/drawingml/2006/table">
            <a:tbl>
              <a:tblPr/>
              <a:tblGrid>
                <a:gridCol w="1456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8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장학금규정에 적합한 자 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인재발굴지원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 기준에 적합한 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47901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     * 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인재양성 장학금은 교육부에 적합하여 </a:t>
                      </a:r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2026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년 선교부에서 이관</a:t>
                      </a:r>
                      <a:endParaRPr lang="en-US" altLang="ko-KR" sz="1600" b="0" i="0" u="none" strike="noStrike" dirty="0">
                        <a:solidFill>
                          <a:srgbClr val="C00000"/>
                        </a:solidFill>
                        <a:latin typeface="맑은 고딕"/>
                      </a:endParaRPr>
                    </a:p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        1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월 말 대학</a:t>
                      </a:r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원</a:t>
                      </a:r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생 및 청소년 인재양성 장학금 선발 공고 예정</a:t>
                      </a:r>
                      <a:endParaRPr lang="en-US" altLang="ko-KR" sz="1600" b="0" i="0" u="none" strike="noStrike" dirty="0">
                        <a:solidFill>
                          <a:srgbClr val="C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731767"/>
                  </a:ext>
                </a:extLst>
              </a:tr>
              <a:tr h="32385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청소년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비전트립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하늘가지 겨울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비전트립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선교사업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청년 단기선교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인도네시아 단기선교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자녀교육 세미나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500,000*2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교사대학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500,000*2</a:t>
                      </a:r>
                      <a:r>
                        <a:rPr lang="ko-KR" altLang="en-US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en-US" altLang="ko-KR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가족캠프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세미나 및 집회 중심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회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5,000,000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통합목장 자녀교육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부모세움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Summer School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    * </a:t>
                      </a:r>
                      <a:r>
                        <a:rPr lang="ko-KR" altLang="en-US" sz="1600" b="0" i="0" u="none" strike="noStrike" dirty="0">
                          <a:solidFill>
                            <a:srgbClr val="C00000"/>
                          </a:solidFill>
                          <a:latin typeface="맑은 고딕"/>
                        </a:rPr>
                        <a:t>기독 인재양성을 위한 선교 경험과 가정 환경을 위한 교육지원</a:t>
                      </a:r>
                      <a:endParaRPr lang="en-US" altLang="ko-KR" sz="1600" b="0" i="0" u="none" strike="noStrike" dirty="0">
                        <a:solidFill>
                          <a:srgbClr val="C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588466"/>
                  </a:ext>
                </a:extLst>
              </a:tr>
              <a:tr h="6387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교육부서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교육부 각 부서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하늘씨앗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하늘가지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하늘줄기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하늘나무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하늘정원</a:t>
                      </a:r>
                      <a:r>
                        <a:rPr lang="en-US" altLang="ko-KR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(*</a:t>
                      </a:r>
                      <a:r>
                        <a:rPr lang="ko-KR" altLang="en-US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주</a:t>
                      </a:r>
                      <a:r>
                        <a:rPr lang="en-US" altLang="ko-KR" sz="1600" b="0" i="0" u="none" strike="noStrike" baseline="30000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r>
                        <a:rPr lang="en-US" altLang="ko-KR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33,000,000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835574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사례비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진광범전도사외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50,400,000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472910"/>
                  </a:ext>
                </a:extLst>
              </a:tr>
              <a:tr h="32385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상여금 및 보험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상여금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전임사역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명 보험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6,800,000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790332"/>
                  </a:ext>
                </a:extLst>
              </a:tr>
              <a:tr h="3238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예산 합계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예산 합계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156,200,000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614603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5908804" y="260349"/>
            <a:ext cx="2716378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156,200,000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D0558C-E833-0C2E-BFDD-32857F1928DC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448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549634"/>
              </p:ext>
            </p:extLst>
          </p:nvPr>
        </p:nvGraphicFramePr>
        <p:xfrm>
          <a:off x="395537" y="764704"/>
          <a:ext cx="8208714" cy="6050892"/>
        </p:xfrm>
        <a:graphic>
          <a:graphicData uri="http://schemas.openxmlformats.org/drawingml/2006/table">
            <a:tbl>
              <a:tblPr/>
              <a:tblGrid>
                <a:gridCol w="149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8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8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하늘씨앗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(3-7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</a:t>
                      </a:r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추수감사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달리다굼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100,000*14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1,400,000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생일행사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10,000*12</a:t>
                      </a:r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회</a:t>
                      </a:r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  <a:r>
                        <a:rPr lang="ko-KR" altLang="en-US" sz="1400" b="0" i="0" u="none" strike="noStrike" dirty="0" err="1">
                          <a:solidFill>
                            <a:schemeClr val="tx1"/>
                          </a:solidFill>
                          <a:latin typeface="+mj-lt"/>
                        </a:rPr>
                        <a:t>소품비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180,000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말씀암송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교안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5,000*10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음료 및 간식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교사회의비</a:t>
                      </a:r>
                      <a:endParaRPr lang="ko-KR" altLang="en-US" sz="14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10,000x6x12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720,000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비품비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소모품비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088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하늘가지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초등부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2,500,000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en-US" altLang="ko-KR" sz="1400" b="0" i="0" u="none" strike="sng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달란트잔치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 등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교사교육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40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</a:t>
                      </a: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*1</a:t>
                      </a: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300,000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40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 및 아동 심방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64814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0088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하늘줄기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청소년부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M.T,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수능응원 등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제자훈련 및 </a:t>
                      </a:r>
                      <a:r>
                        <a:rPr lang="ko-KR" altLang="en-US" sz="140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비전트립</a:t>
                      </a:r>
                      <a:endParaRPr lang="ko-KR" altLang="en-US" sz="14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훈련 교재</a:t>
                      </a:r>
                      <a:endParaRPr lang="en-US" altLang="ko-KR" sz="14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부순서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캠페인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교재비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성경공부 교재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분기별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50,000*10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 및 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00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D8FEDFF0-C46A-D8BB-7EC8-AC0900D71C76}"/>
              </a:ext>
            </a:extLst>
          </p:cNvPr>
          <p:cNvSpPr/>
          <p:nvPr/>
        </p:nvSpPr>
        <p:spPr>
          <a:xfrm>
            <a:off x="5896446" y="187691"/>
            <a:ext cx="2716378" cy="457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33,000,000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C1B9258-9928-395C-F9AE-C44D12190D57}"/>
              </a:ext>
            </a:extLst>
          </p:cNvPr>
          <p:cNvSpPr txBox="1">
            <a:spLocks/>
          </p:cNvSpPr>
          <p:nvPr/>
        </p:nvSpPr>
        <p:spPr>
          <a:xfrm>
            <a:off x="267599" y="95704"/>
            <a:ext cx="5544616" cy="64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*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주</a:t>
            </a:r>
            <a:r>
              <a:rPr kumimoji="0" lang="en-US" altLang="ko-KR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1)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교육부 각부서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2026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년 예산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1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525095"/>
              </p:ext>
            </p:extLst>
          </p:nvPr>
        </p:nvGraphicFramePr>
        <p:xfrm>
          <a:off x="395536" y="1105723"/>
          <a:ext cx="8208716" cy="5328686"/>
        </p:xfrm>
        <a:graphic>
          <a:graphicData uri="http://schemas.openxmlformats.org/drawingml/2006/table">
            <a:tbl>
              <a:tblPr/>
              <a:tblGrid>
                <a:gridCol w="1670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2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7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9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23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하늘나무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(20-34)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1,300,000*1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회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1,300,000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05256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특별강의 또는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생일축하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새가족환영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리더양육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청년부 사무비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234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특별활동 및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400,000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봉사활동 지원비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연말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823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34BDF600-06F9-E4DA-79DE-71496FD92BDB}"/>
              </a:ext>
            </a:extLst>
          </p:cNvPr>
          <p:cNvSpPr/>
          <p:nvPr/>
        </p:nvSpPr>
        <p:spPr>
          <a:xfrm>
            <a:off x="6104094" y="260350"/>
            <a:ext cx="2500156" cy="4066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33,000,000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제목 2">
            <a:extLst>
              <a:ext uri="{FF2B5EF4-FFF2-40B4-BE49-F238E27FC236}">
                <a16:creationId xmlns:a16="http://schemas.microsoft.com/office/drawing/2014/main" id="{0FF61CA8-90CD-1A46-BA11-AC3D055E58E3}"/>
              </a:ext>
            </a:extLst>
          </p:cNvPr>
          <p:cNvSpPr txBox="1">
            <a:spLocks/>
          </p:cNvSpPr>
          <p:nvPr/>
        </p:nvSpPr>
        <p:spPr>
          <a:xfrm>
            <a:off x="267599" y="95704"/>
            <a:ext cx="5544616" cy="64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*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주</a:t>
            </a:r>
            <a:r>
              <a:rPr kumimoji="0" lang="en-US" altLang="ko-KR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1)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교육부 각부서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2026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년 예산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60F11D-5624-317C-2113-D52BDB073BE4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487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선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김혜원권사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5090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260350"/>
            <a:ext cx="6228184" cy="504826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</a:t>
            </a:r>
            <a:r>
              <a:rPr lang="ko-KR" altLang="en-US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(1/2)</a:t>
            </a:r>
            <a:endParaRPr lang="ko-KR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90840"/>
              </p:ext>
            </p:extLst>
          </p:nvPr>
        </p:nvGraphicFramePr>
        <p:xfrm>
          <a:off x="395288" y="1124743"/>
          <a:ext cx="8208961" cy="5501202"/>
        </p:xfrm>
        <a:graphic>
          <a:graphicData uri="http://schemas.openxmlformats.org/drawingml/2006/table">
            <a:tbl>
              <a:tblPr/>
              <a:tblGrid>
                <a:gridCol w="1208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5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3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0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67">
                <a:tc rowSpan="14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구제사업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및 </a:t>
                      </a:r>
                      <a:r>
                        <a:rPr lang="ko-KR" altLang="en-US" sz="16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지원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500,000*12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그룹홈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프레이포유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자립지원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늘푸른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청소년 미래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757780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장애인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이음장애인자립생활센터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6,000,000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장아람재단</a:t>
                      </a:r>
                      <a:r>
                        <a:rPr lang="ko-KR" altLang="en-US" sz="1600" dirty="0"/>
                        <a:t> 후원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1,200,000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427330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장애아동 치료비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3,600,000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5230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및 신생아지원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신생아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포도목장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사랑목장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12,680,000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272507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10-12</a:t>
                      </a:r>
                      <a:r>
                        <a:rPr lang="ko-KR" altLang="en-US" sz="1600" dirty="0"/>
                        <a:t>개 목장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달란트프로젝트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40,000,000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240925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교회 내 </a:t>
                      </a:r>
                      <a:r>
                        <a:rPr lang="ko-KR" altLang="en-US" sz="1600" dirty="0" err="1"/>
                        <a:t>돌봄지원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목장내 대상자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킹덤</a:t>
                      </a:r>
                      <a:r>
                        <a:rPr lang="en-US" altLang="ko-KR" sz="1600" dirty="0"/>
                        <a:t>(</a:t>
                      </a:r>
                      <a:r>
                        <a:rPr lang="ko-KR" altLang="en-US" sz="1600" dirty="0"/>
                        <a:t>원두지원</a:t>
                      </a:r>
                      <a:r>
                        <a:rPr lang="en-US" altLang="ko-KR" sz="1600" dirty="0"/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24,000,000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872295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난민지원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생계비 </a:t>
                      </a:r>
                      <a:r>
                        <a:rPr lang="en-US" altLang="ko-KR" sz="1600" dirty="0"/>
                        <a:t>7</a:t>
                      </a:r>
                      <a:r>
                        <a:rPr lang="ko-KR" altLang="en-US" sz="1600" dirty="0"/>
                        <a:t>가정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25,200,000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482444"/>
                  </a:ext>
                </a:extLst>
              </a:tr>
              <a:tr h="3652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긴급구호 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676188"/>
                  </a:ext>
                </a:extLst>
              </a:tr>
              <a:tr h="40966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152,480,000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65137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478563" y="246202"/>
            <a:ext cx="2125687" cy="5331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266,380,000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9B3D52-A0E7-4346-D1F2-C846FE813894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763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54079"/>
              </p:ext>
            </p:extLst>
          </p:nvPr>
        </p:nvGraphicFramePr>
        <p:xfrm>
          <a:off x="395536" y="1146792"/>
          <a:ext cx="8208714" cy="5328585"/>
        </p:xfrm>
        <a:graphic>
          <a:graphicData uri="http://schemas.openxmlformats.org/drawingml/2006/table">
            <a:tbl>
              <a:tblPr/>
              <a:tblGrid>
                <a:gridCol w="1234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7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7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52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239"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/>
                        <a:t>선교사업</a:t>
                      </a:r>
                      <a:endParaRPr lang="en-US" altLang="ko-KR" sz="1600" b="1" dirty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국내 선교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미래자립 교회 지원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춘천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담산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7,200,000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춘천 여름선교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438519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r>
                        <a:rPr lang="ko-KR" altLang="en-US" sz="1600" b="0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담산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여름선교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973579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신규 미래자립교회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4,800,000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해외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인도네시아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한근수선교사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캄보디아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이승찬선교사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2,400,000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이스라엘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이익환선교사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3,600,000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38243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기타국가 구호금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896860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북한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/>
                        <a:t>  </a:t>
                      </a:r>
                      <a:r>
                        <a:rPr lang="ko-KR" altLang="en-US" sz="1600" dirty="0" err="1"/>
                        <a:t>탈북신학생</a:t>
                      </a:r>
                      <a:r>
                        <a:rPr lang="ko-KR" altLang="en-US" sz="1600" dirty="0"/>
                        <a:t> 장학금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지역 선교</a:t>
                      </a:r>
                      <a:endParaRPr lang="en-US" altLang="ko-KR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/>
                        <a:t>  지역 </a:t>
                      </a:r>
                      <a:r>
                        <a:rPr lang="ko-KR" altLang="en-US" sz="1600" dirty="0" err="1"/>
                        <a:t>홍보비</a:t>
                      </a:r>
                      <a:endParaRPr lang="en-US" altLang="ko-KR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862692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/>
                        <a:t>  이웃과 함께 하는 음악회</a:t>
                      </a:r>
                      <a:endParaRPr lang="en-US" altLang="ko-KR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15,000,000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69664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  선교유적답사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회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차량대여 외</a:t>
                      </a:r>
                      <a:endParaRPr lang="en-US" altLang="ko-KR" sz="1600" dirty="0">
                        <a:solidFill>
                          <a:schemeClr val="tx1"/>
                        </a:solidFill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2,500,000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700764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교회 브랜딩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로고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공간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문서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온라인디자인</a:t>
                      </a: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등 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113662"/>
                  </a:ext>
                </a:extLst>
              </a:tr>
              <a:tr h="3552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effectLst/>
                        </a:rPr>
                        <a:t>113,900,000</a:t>
                      </a:r>
                      <a:endParaRPr lang="ko-KR" altLang="en-US" sz="1600" b="1" dirty="0">
                        <a:effectLst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406129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08AFEAD7-CF71-0215-E871-0B2F15DF17A7}"/>
              </a:ext>
            </a:extLst>
          </p:cNvPr>
          <p:cNvSpPr/>
          <p:nvPr/>
        </p:nvSpPr>
        <p:spPr>
          <a:xfrm>
            <a:off x="6300191" y="260350"/>
            <a:ext cx="2304059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266,380,000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2">
            <a:extLst>
              <a:ext uri="{FF2B5EF4-FFF2-40B4-BE49-F238E27FC236}">
                <a16:creationId xmlns:a16="http://schemas.microsoft.com/office/drawing/2014/main" id="{4D3AD268-EDE8-91B7-CAB6-A6DE850513AD}"/>
              </a:ext>
            </a:extLst>
          </p:cNvPr>
          <p:cNvSpPr txBox="1">
            <a:spLocks/>
          </p:cNvSpPr>
          <p:nvPr/>
        </p:nvSpPr>
        <p:spPr>
          <a:xfrm>
            <a:off x="0" y="260350"/>
            <a:ext cx="6732240" cy="504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</a:t>
            </a:r>
            <a:r>
              <a:rPr lang="ko-KR" altLang="en-US" sz="2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(2/2)</a:t>
            </a:r>
            <a:endParaRPr lang="ko-KR" altLang="en-US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825D9A-DF57-A105-1C7A-46DE2A044C31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614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25600" y="549871"/>
            <a:ext cx="7772399" cy="845665"/>
          </a:xfrm>
        </p:spPr>
        <p:txBody>
          <a:bodyPr/>
          <a:lstStyle/>
          <a:p>
            <a:pPr lvl="0">
              <a:defRPr/>
            </a:pPr>
            <a:r>
              <a:rPr lang="ko-KR" altLang="en-US" b="1" dirty="0" err="1"/>
              <a:t>프리즌</a:t>
            </a:r>
            <a:r>
              <a:rPr lang="ko-KR" altLang="en-US" b="1" dirty="0"/>
              <a:t> 리바이벌</a:t>
            </a:r>
            <a:r>
              <a:rPr lang="en-US" altLang="ko-KR" b="1" dirty="0"/>
              <a:t>-</a:t>
            </a:r>
            <a:r>
              <a:rPr lang="ko-KR" altLang="en-US" b="1" dirty="0"/>
              <a:t>담장안으로 보내는 복음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949" y="1499879"/>
            <a:ext cx="4467043" cy="400882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499993" y="1508385"/>
            <a:ext cx="4633734" cy="4017757"/>
          </a:xfrm>
          <a:prstGeom prst="rect">
            <a:avLst/>
          </a:prstGeom>
        </p:spPr>
      </p:pic>
      <p:sp>
        <p:nvSpPr>
          <p:cNvPr id="6" name="가로 글상자 5"/>
          <p:cNvSpPr txBox="1"/>
          <p:nvPr/>
        </p:nvSpPr>
        <p:spPr>
          <a:xfrm>
            <a:off x="867683" y="5805264"/>
            <a:ext cx="7288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ko-KR" altLang="en-US" sz="2400" b="1" dirty="0" err="1">
                <a:solidFill>
                  <a:srgbClr val="FF0000"/>
                </a:solidFill>
                <a:latin typeface="Calibri"/>
                <a:ea typeface="맑은 고딕" panose="020B0503020000020004" pitchFamily="50" charset="-127"/>
              </a:rPr>
              <a:t>프리즌</a:t>
            </a:r>
            <a:r>
              <a:rPr lang="ko-KR" altLang="en-US" sz="2400" b="1" dirty="0">
                <a:solidFill>
                  <a:srgbClr val="FF0000"/>
                </a:solidFill>
                <a:latin typeface="Calibri"/>
                <a:ea typeface="맑은 고딕" panose="020B0503020000020004" pitchFamily="50" charset="-127"/>
              </a:rPr>
              <a:t> 리바이벌 </a:t>
            </a:r>
            <a:r>
              <a:rPr lang="ko-KR" altLang="en-US" sz="2400" b="1" dirty="0" err="1">
                <a:solidFill>
                  <a:srgbClr val="FF0000"/>
                </a:solidFill>
                <a:latin typeface="Calibri"/>
                <a:ea typeface="맑은 고딕" panose="020B0503020000020004" pitchFamily="50" charset="-127"/>
              </a:rPr>
              <a:t>발런티어에</a:t>
            </a:r>
            <a:r>
              <a:rPr lang="ko-KR" altLang="en-US" sz="2400" b="1" dirty="0">
                <a:solidFill>
                  <a:srgbClr val="FF0000"/>
                </a:solidFill>
                <a:latin typeface="Calibri"/>
                <a:ea typeface="맑은 고딕" panose="020B0503020000020004" pitchFamily="50" charset="-127"/>
              </a:rPr>
              <a:t> 지원해 주세요</a:t>
            </a:r>
            <a:r>
              <a:rPr lang="en-US" altLang="ko-KR" sz="2400" b="1" dirty="0">
                <a:solidFill>
                  <a:srgbClr val="FF0000"/>
                </a:solidFill>
                <a:latin typeface="Calibri"/>
                <a:ea typeface="맑은 고딕" panose="020B0503020000020004" pitchFamily="50" charset="-127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9501267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8354" y="427612"/>
            <a:ext cx="9135646" cy="355371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4636" y="4221088"/>
            <a:ext cx="5166517" cy="21018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261234" y="4221088"/>
            <a:ext cx="3866218" cy="210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82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친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윤영선권사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5011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289" y="260350"/>
            <a:ext cx="5904904" cy="504825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28185" y="188813"/>
            <a:ext cx="2376066" cy="5763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50,800,000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AED08E9-CB14-4F67-B55E-C5B0E77C5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542727"/>
              </p:ext>
            </p:extLst>
          </p:nvPr>
        </p:nvGraphicFramePr>
        <p:xfrm>
          <a:off x="395289" y="1129986"/>
          <a:ext cx="8208962" cy="46752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6815">
                  <a:extLst>
                    <a:ext uri="{9D8B030D-6E8A-4147-A177-3AD203B41FA5}">
                      <a16:colId xmlns:a16="http://schemas.microsoft.com/office/drawing/2014/main" val="2520138348"/>
                    </a:ext>
                  </a:extLst>
                </a:gridCol>
                <a:gridCol w="2052430">
                  <a:extLst>
                    <a:ext uri="{9D8B030D-6E8A-4147-A177-3AD203B41FA5}">
                      <a16:colId xmlns:a16="http://schemas.microsoft.com/office/drawing/2014/main" val="1058834804"/>
                    </a:ext>
                  </a:extLst>
                </a:gridCol>
                <a:gridCol w="2661626">
                  <a:extLst>
                    <a:ext uri="{9D8B030D-6E8A-4147-A177-3AD203B41FA5}">
                      <a16:colId xmlns:a16="http://schemas.microsoft.com/office/drawing/2014/main" val="1591003839"/>
                    </a:ext>
                  </a:extLst>
                </a:gridCol>
                <a:gridCol w="1788091">
                  <a:extLst>
                    <a:ext uri="{9D8B030D-6E8A-4147-A177-3AD203B41FA5}">
                      <a16:colId xmlns:a16="http://schemas.microsoft.com/office/drawing/2014/main" val="36440558"/>
                    </a:ext>
                  </a:extLst>
                </a:gridCol>
              </a:tblGrid>
              <a:tr h="4721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세부사업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산출내역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예산액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640526"/>
                  </a:ext>
                </a:extLst>
              </a:tr>
              <a:tr h="47880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800" b="1" dirty="0" err="1"/>
                        <a:t>주일중식비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김밥 등 </a:t>
                      </a:r>
                      <a:r>
                        <a:rPr lang="ko-KR" altLang="en-US" sz="1600" b="0" dirty="0" err="1"/>
                        <a:t>구매비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2,800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*250</a:t>
                      </a:r>
                      <a:r>
                        <a:rPr lang="ko-KR" altLang="en-US" sz="1600" dirty="0"/>
                        <a:t>개</a:t>
                      </a:r>
                      <a:r>
                        <a:rPr lang="en-US" altLang="ko-KR" sz="1600" dirty="0"/>
                        <a:t>*50</a:t>
                      </a:r>
                      <a:r>
                        <a:rPr lang="ko-KR" altLang="en-US" sz="1600" dirty="0"/>
                        <a:t>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35,000,000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182556"/>
                  </a:ext>
                </a:extLst>
              </a:tr>
              <a:tr h="4788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(</a:t>
                      </a:r>
                      <a:r>
                        <a:rPr lang="ko-KR" altLang="en-US" sz="1600" b="0" dirty="0"/>
                        <a:t>김밥 판매대금</a:t>
                      </a:r>
                      <a:r>
                        <a:rPr lang="en-US" altLang="ko-KR" sz="1600" b="0" dirty="0"/>
                        <a:t>)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(300,000*12</a:t>
                      </a:r>
                      <a:r>
                        <a:rPr lang="ko-KR" altLang="en-US" sz="1600" dirty="0"/>
                        <a:t>월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(-3,800,000)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903125"/>
                  </a:ext>
                </a:extLst>
              </a:tr>
              <a:tr h="478805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r>
                        <a:rPr lang="ko-KR" altLang="en-US" sz="1800" b="1" dirty="0" err="1"/>
                        <a:t>주관행사비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부활절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678895"/>
                  </a:ext>
                </a:extLst>
              </a:tr>
              <a:tr h="4788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창립기념일 식사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10,000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*500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403294"/>
                  </a:ext>
                </a:extLst>
              </a:tr>
              <a:tr h="4788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추수감사절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644246"/>
                  </a:ext>
                </a:extLst>
              </a:tr>
              <a:tr h="4788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성탄절 간식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803928"/>
                  </a:ext>
                </a:extLst>
              </a:tr>
              <a:tr h="37009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endParaRPr lang="ko-KR" altLang="en-US" sz="18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/>
                        <a:t>어버이주일</a:t>
                      </a:r>
                      <a:r>
                        <a:rPr lang="ko-KR" altLang="en-US" sz="1600" b="0" dirty="0"/>
                        <a:t> 행사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효도상품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987963"/>
                  </a:ext>
                </a:extLst>
              </a:tr>
              <a:tr h="48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/>
                        <a:t>용역비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용역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450,000*12</a:t>
                      </a:r>
                      <a:r>
                        <a:rPr lang="ko-KR" altLang="en-US" sz="1600" dirty="0"/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128904"/>
                  </a:ext>
                </a:extLst>
              </a:tr>
              <a:tr h="48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계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/>
                        <a:t>50,800,000</a:t>
                      </a:r>
                      <a:endParaRPr lang="ko-KR" altLang="en-US" b="1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49688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41283BB-AA74-3957-BDCD-CE6C5E27686F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676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봉 사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류영선권사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8159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5984" y="260350"/>
            <a:ext cx="5756176" cy="504826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봉사부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56176" y="260350"/>
            <a:ext cx="2448075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24,700,000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648031"/>
              </p:ext>
            </p:extLst>
          </p:nvPr>
        </p:nvGraphicFramePr>
        <p:xfrm>
          <a:off x="395288" y="1125539"/>
          <a:ext cx="8208962" cy="530304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7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3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615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68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주차관리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주차용품비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250,000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*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500,000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방한용품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100,000*5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500,000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68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여름용품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50,000*4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227421309"/>
                  </a:ext>
                </a:extLst>
              </a:tr>
              <a:tr h="46568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하절기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얼음물</a:t>
                      </a: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80,000*10</a:t>
                      </a: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800,000</a:t>
                      </a: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3739870602"/>
                  </a:ext>
                </a:extLst>
              </a:tr>
              <a:tr h="4656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시설관리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chemeClr val="tx1"/>
                          </a:solidFill>
                        </a:rPr>
                        <a:t>설비 유지보수</a:t>
                      </a:r>
                      <a:endParaRPr lang="ko-KR" altLang="en-US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2,000,000*1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chemeClr val="tx1"/>
                          </a:solidFill>
                        </a:rPr>
                        <a:t>2,000,000</a:t>
                      </a:r>
                      <a:endParaRPr lang="en-US" altLang="ko-KR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584145931"/>
                  </a:ext>
                </a:extLst>
              </a:tr>
              <a:tr h="4656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>
                          <a:solidFill>
                            <a:srgbClr val="000000"/>
                          </a:solidFill>
                        </a:rPr>
                        <a:t>환경미화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청소용품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250,000*2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500,000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603858313"/>
                  </a:ext>
                </a:extLst>
              </a:tr>
              <a:tr h="46568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간식비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300,000*2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255868082"/>
                  </a:ext>
                </a:extLst>
              </a:tr>
              <a:tr h="4656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 err="1">
                          <a:solidFill>
                            <a:srgbClr val="000000"/>
                          </a:solidFill>
                        </a:rPr>
                        <a:t>행사비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전교인체육대회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연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봄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17,000,000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56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기타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회의비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50,000*52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2,600,000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56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 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24,700,000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F1E56F3-C9B7-4CA1-054F-B3A4CC2D8CFA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2655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재 정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서배선권사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512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07504" y="116632"/>
            <a:ext cx="5616624" cy="999237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재정부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866865"/>
              </p:ext>
            </p:extLst>
          </p:nvPr>
        </p:nvGraphicFramePr>
        <p:xfrm>
          <a:off x="395288" y="1150577"/>
          <a:ext cx="8208963" cy="458347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84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37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14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solidFill>
                            <a:srgbClr val="000000"/>
                          </a:solidFill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사례비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 err="1">
                          <a:solidFill>
                            <a:srgbClr val="000000"/>
                          </a:solidFill>
                        </a:rPr>
                        <a:t>김현섭목사외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3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13,780,000*12</a:t>
                      </a: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165,360,000 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목회활동비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 err="1">
                          <a:solidFill>
                            <a:srgbClr val="000000"/>
                          </a:solidFill>
                        </a:rPr>
                        <a:t>김현섭목사외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2,900,000*12</a:t>
                      </a: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34,800,000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4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격려금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6178" marR="6178" marT="617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/>
                </a:tc>
                <a:extLst>
                  <a:ext uri="{0D108BD9-81ED-4DB2-BD59-A6C34878D82A}">
                    <a16:rowId xmlns:a16="http://schemas.microsoft.com/office/drawing/2014/main" val="913492037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상여금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사례비의 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50%, 2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회 지급 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추석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설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7,800,000*2</a:t>
                      </a: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14,800,000</a:t>
                      </a: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153403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 보험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전임직원 건강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국민연금지원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800,000*12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9,600,000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97286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퇴직적립금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월 적립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3,000,000*12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36,000,000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제세공과금</a:t>
                      </a:r>
                      <a:endParaRPr lang="en-US" altLang="ko-KR" sz="1600" b="1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반기납부</a:t>
                      </a:r>
                      <a:endParaRPr lang="en-US" altLang="ko-KR" sz="1600" b="0" u="none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3,000,000*2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6,000,000</a:t>
                      </a:r>
                    </a:p>
                  </a:txBody>
                  <a:tcPr marL="6178" marR="6178" marT="617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062901"/>
                  </a:ext>
                </a:extLst>
              </a:tr>
              <a:tr h="5127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u="none" strike="noStrike" dirty="0">
                          <a:solidFill>
                            <a:schemeClr val="tx1"/>
                          </a:solidFill>
                        </a:rPr>
                        <a:t>276,560,000</a:t>
                      </a:r>
                    </a:p>
                  </a:txBody>
                  <a:tcPr marL="6178" marR="6178" marT="617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937259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940153" y="260350"/>
            <a:ext cx="2664098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276,560,000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FDD89-BB5E-30B5-0977-0E92D5AA3347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466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사 무 처</a:t>
            </a:r>
            <a:endParaRPr kumimoji="0" lang="en-US" altLang="ko-KR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목 회 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89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260350"/>
            <a:ext cx="5508104" cy="504825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사무처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963060"/>
              </p:ext>
            </p:extLst>
          </p:nvPr>
        </p:nvGraphicFramePr>
        <p:xfrm>
          <a:off x="395288" y="1125538"/>
          <a:ext cx="8208962" cy="567034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8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5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37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solidFill>
                            <a:srgbClr val="000000"/>
                          </a:solidFill>
                        </a:rPr>
                        <a:t>사업명</a:t>
                      </a: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건물임차료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예배당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강당 및 식당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분기별 지급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120,000,000 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2,300,000*12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27,600,000 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도서관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1,000,000*12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12,000,000 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7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관리비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사무실관리비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420,000*12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5,040,000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336304763"/>
                  </a:ext>
                </a:extLst>
              </a:tr>
              <a:tr h="28372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광열비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유류대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200,000*5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1,000,000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978215108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전기통신비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500,000*12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6,000,000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201785054"/>
                  </a:ext>
                </a:extLst>
              </a:tr>
              <a:tr h="2837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임차수선비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공기청정기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110,000*12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1,320,000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복사기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120,000*12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solidFill>
                            <a:schemeClr val="tx1"/>
                          </a:solidFill>
                        </a:rPr>
                        <a:t>1,440,000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비품 수선 및 유지비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72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차량유지비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유류비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2,000,000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1,000,000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37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도서인쇄비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주보대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20,000*52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1,040,000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달력제작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5,000x550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2,750,000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37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제세공과금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보험료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(11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월과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37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자동차세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800,000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8280882"/>
                  </a:ext>
                </a:extLst>
              </a:tr>
              <a:tr h="2837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소프트웨어</a:t>
                      </a:r>
                      <a:endParaRPr lang="en-US" altLang="ko-KR" sz="1500" b="1" u="none" strike="noStrike" dirty="0">
                        <a:solidFill>
                          <a:srgbClr val="000000"/>
                        </a:solidFill>
                      </a:endParaRPr>
                    </a:p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교적사용료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스마트요람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모바일교적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문자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770,000+726,000+120,000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1,616,000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35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홈페이지 사용료</a:t>
                      </a:r>
                      <a:endParaRPr lang="en-US" altLang="ko-KR" sz="1100" b="0" u="none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u="none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0" u="none" strike="noStrike" dirty="0">
                          <a:solidFill>
                            <a:srgbClr val="000000"/>
                          </a:solidFill>
                        </a:rPr>
                        <a:t>840,000</a:t>
                      </a: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101619"/>
                  </a:ext>
                </a:extLst>
              </a:tr>
              <a:tr h="2603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경상운영비</a:t>
                      </a: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비품구입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0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청소비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소모품 및 연</a:t>
                      </a:r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 왁스청소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52630579"/>
                  </a:ext>
                </a:extLst>
              </a:tr>
              <a:tr h="29865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합계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191,446,000</a:t>
                      </a: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12399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012160" y="260350"/>
            <a:ext cx="2592090" cy="5334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191,446,000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37214-A255-EF95-2FA6-3E55C60BE2CA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495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07500" y="260350"/>
            <a:ext cx="5544000" cy="498383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3100" dirty="0">
                <a:latin typeface="+mj-ea"/>
              </a:rPr>
              <a:t>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목회팀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2026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   </a:t>
            </a:r>
            <a:endParaRPr lang="ko-KR" alt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838880"/>
              </p:ext>
            </p:extLst>
          </p:nvPr>
        </p:nvGraphicFramePr>
        <p:xfrm>
          <a:off x="395288" y="1124744"/>
          <a:ext cx="8208961" cy="544277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8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3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1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6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8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rgbClr val="000000"/>
                          </a:solidFill>
                        </a:rPr>
                        <a:t>사업명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심방지원비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solidFill>
                            <a:srgbClr val="000000"/>
                          </a:solidFill>
                        </a:rPr>
                        <a:t>교구별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심방식사 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2,000,000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출산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개업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축하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선물 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1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주관행사비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직분자교육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장로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권사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집사 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070566308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solidFill>
                            <a:srgbClr val="000000"/>
                          </a:solidFill>
                        </a:rPr>
                        <a:t>목자리트릿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월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2,500,000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31887693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교역자수련회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연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1-2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98093113"/>
                  </a:ext>
                </a:extLst>
              </a:tr>
              <a:tr h="29512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목장운영비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목자교육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2,400,000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566261856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solidFill>
                            <a:schemeClr val="tx1"/>
                          </a:solidFill>
                        </a:rPr>
                        <a:t>목자격려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chemeClr val="tx1"/>
                          </a:solidFill>
                        </a:rPr>
                        <a:t>800,000*1</a:t>
                      </a:r>
                      <a:endParaRPr lang="ko-KR" altLang="en-US" sz="14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chemeClr val="tx1"/>
                          </a:solidFill>
                        </a:rPr>
                        <a:t>800,000</a:t>
                      </a:r>
                      <a:endParaRPr lang="en-US" altLang="ko-KR" sz="14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577783794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목장교재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매일성경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6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448983860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목장연합모임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연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5,000,000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91429514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solidFill>
                            <a:srgbClr val="000000"/>
                          </a:solidFill>
                        </a:rPr>
                        <a:t>목장야외모임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상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·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하반기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7,000,000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494621190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목장활성화지원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상반기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하반기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4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6,000,000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021097195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플리마켓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3775442403"/>
                  </a:ext>
                </a:extLst>
              </a:tr>
              <a:tr h="2951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경조비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축의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부의금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7,000,000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514744337"/>
                  </a:ext>
                </a:extLst>
              </a:tr>
              <a:tr h="2951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중보기도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solidFill>
                            <a:srgbClr val="000000"/>
                          </a:solidFill>
                        </a:rPr>
                        <a:t>중보기도팀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지원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300,000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*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3,000,000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949651443"/>
                  </a:ext>
                </a:extLst>
              </a:tr>
              <a:tr h="295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경상운영비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u="none" strike="noStrike" dirty="0" err="1">
                          <a:solidFill>
                            <a:srgbClr val="000000"/>
                          </a:solidFill>
                        </a:rPr>
                        <a:t>문구류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소모품 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50,000*10</a:t>
                      </a: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500,000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3823661248"/>
                  </a:ext>
                </a:extLst>
              </a:tr>
              <a:tr h="29512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경상운영비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목회도서비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400" b="0" u="none" strike="noStrike" dirty="0">
                          <a:solidFill>
                            <a:srgbClr val="000000"/>
                          </a:solidFill>
                        </a:rPr>
                        <a:t>2,500,000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59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000000"/>
                          </a:solidFill>
                        </a:rPr>
                        <a:t>합 계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45,200,000</a:t>
                      </a:r>
                    </a:p>
                  </a:txBody>
                  <a:tcPr marL="2954" marR="2954" marT="295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660232" y="266792"/>
            <a:ext cx="1944018" cy="498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45,200,000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042F3-5EE6-1EBD-C8EB-CE5412DD6B3B}"/>
              </a:ext>
            </a:extLst>
          </p:cNvPr>
          <p:cNvSpPr txBox="1"/>
          <p:nvPr/>
        </p:nvSpPr>
        <p:spPr>
          <a:xfrm>
            <a:off x="7468609" y="765175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536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707088" cy="717339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집행 및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076156"/>
              </p:ext>
            </p:extLst>
          </p:nvPr>
        </p:nvGraphicFramePr>
        <p:xfrm>
          <a:off x="318355" y="1140266"/>
          <a:ext cx="8507290" cy="5403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757898177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43098158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2904049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534915921"/>
                    </a:ext>
                  </a:extLst>
                </a:gridCol>
                <a:gridCol w="802434">
                  <a:extLst>
                    <a:ext uri="{9D8B030D-6E8A-4147-A177-3AD203B41FA5}">
                      <a16:colId xmlns:a16="http://schemas.microsoft.com/office/drawing/2014/main" val="1147809848"/>
                    </a:ext>
                  </a:extLst>
                </a:gridCol>
              </a:tblGrid>
              <a:tr h="678436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800" u="none" strike="noStrike" dirty="0">
                          <a:effectLst/>
                        </a:rPr>
                        <a:t>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집행</a:t>
                      </a:r>
                      <a:r>
                        <a:rPr lang="en-US" altLang="ko-KR" sz="14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b="1" i="0" u="none" strike="noStrike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집행율</a:t>
                      </a:r>
                      <a:r>
                        <a:rPr lang="en-US" altLang="ko-KR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  <a:endParaRPr lang="en-US" altLang="ko-KR" sz="1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2026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r>
                        <a:rPr lang="en-US" altLang="ko-KR" sz="1800" b="1" i="0" u="none" strike="noStrike" dirty="0"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800" b="1" i="0" u="none" strike="noStrike" dirty="0" err="1"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구성율</a:t>
                      </a:r>
                      <a:r>
                        <a:rPr lang="en-US" altLang="ko-KR" sz="1800" b="1" i="0" u="none" strike="noStrike" dirty="0">
                          <a:solidFill>
                            <a:srgbClr val="0066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예배부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109,600,000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99,415,130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90.7%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맑은 고딕"/>
                        </a:rPr>
                        <a:t>9.0%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교육부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191,956,444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457.0%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+mn-lt"/>
                        </a:rPr>
                        <a:t>12.8%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선교부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294,200,000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345,215,919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117.3%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266,380,000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맑은 고딕"/>
                        </a:rPr>
                        <a:t>21.8%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친교부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52,300,000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53,665,650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102.6%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50,800,000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+mn-lt"/>
                        </a:rPr>
                        <a:t>4.2%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봉사부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123,450,000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22,066,852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17.9%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24,700,000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맑은 고딕"/>
                        </a:rPr>
                        <a:t>2.0%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재정부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394,400,000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448,142,100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113.6%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276,560,000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맑은 고딕"/>
                        </a:rPr>
                        <a:t>22.6%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사무처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800" b="1" u="none" strike="noStrike" dirty="0" err="1">
                          <a:effectLst/>
                        </a:rPr>
                        <a:t>목회팀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252,726,000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/>
                        </a:rPr>
                        <a:t>273,759,170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맑은 고딕"/>
                        </a:rPr>
                        <a:t>108.3%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236,646,000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+mn-lt"/>
                        </a:rPr>
                        <a:t>19.4%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예비비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105,800,000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8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600" b="0" i="0" u="none" strike="noStrike" dirty="0">
                        <a:solidFill>
                          <a:srgbClr val="C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66FF"/>
                          </a:solidFill>
                          <a:effectLst/>
                          <a:latin typeface="맑은 고딕"/>
                        </a:rPr>
                        <a:t>8.2%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4989"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1,374,476,000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1,434,221,265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104.3%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1,221,086,000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A4442A8-730C-CACB-123E-7D084C69377F}"/>
              </a:ext>
            </a:extLst>
          </p:cNvPr>
          <p:cNvSpPr txBox="1"/>
          <p:nvPr/>
        </p:nvSpPr>
        <p:spPr>
          <a:xfrm>
            <a:off x="7726891" y="804270"/>
            <a:ext cx="123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376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-4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407804" cy="1935714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정관 개정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총회의장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9657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899592" y="291632"/>
            <a:ext cx="5527526" cy="811287"/>
          </a:xfrm>
        </p:spPr>
        <p:txBody>
          <a:bodyPr>
            <a:normAutofit lnSpcReduction="10000"/>
          </a:bodyPr>
          <a:lstStyle/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위치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</a:t>
            </a:r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662673"/>
              </p:ext>
            </p:extLst>
          </p:nvPr>
        </p:nvGraphicFramePr>
        <p:xfrm>
          <a:off x="467544" y="1196753"/>
          <a:ext cx="8136904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430">
                  <a:extLst>
                    <a:ext uri="{9D8B030D-6E8A-4147-A177-3AD203B41FA5}">
                      <a16:colId xmlns:a16="http://schemas.microsoft.com/office/drawing/2014/main" val="2162005416"/>
                    </a:ext>
                  </a:extLst>
                </a:gridCol>
                <a:gridCol w="6526474">
                  <a:extLst>
                    <a:ext uri="{9D8B030D-6E8A-4147-A177-3AD203B41FA5}">
                      <a16:colId xmlns:a16="http://schemas.microsoft.com/office/drawing/2014/main" val="2973341029"/>
                    </a:ext>
                  </a:extLst>
                </a:gridCol>
              </a:tblGrid>
              <a:tr h="16279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현재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교회는 예배장소와 행정본부를 두며</a:t>
                      </a:r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예배장소는 서울특별시 송파구 양재대로 </a:t>
                      </a:r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1278(</a:t>
                      </a:r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방이도 </a:t>
                      </a:r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89-22) </a:t>
                      </a:r>
                      <a:r>
                        <a:rPr lang="ko-KR" altLang="en-US" sz="2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보성중고등학교</a:t>
                      </a:r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내에 두는 것을 원칙으로 한다</a:t>
                      </a:r>
                      <a:r>
                        <a:rPr lang="en-US" altLang="ko-KR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20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667064"/>
                  </a:ext>
                </a:extLst>
              </a:tr>
              <a:tr h="1781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/>
                        <a:t>개정안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baseline="0" dirty="0"/>
                        <a:t>1. </a:t>
                      </a:r>
                      <a:r>
                        <a:rPr lang="ko-KR" altLang="en-US" sz="2000" b="0" baseline="0" dirty="0"/>
                        <a:t>본 교회는 예배장소와 행정본부를 두며</a:t>
                      </a:r>
                      <a:r>
                        <a:rPr lang="en-US" altLang="ko-KR" sz="2000" b="0" baseline="0" dirty="0"/>
                        <a:t>, </a:t>
                      </a:r>
                      <a:r>
                        <a:rPr lang="ko-KR" altLang="en-US" sz="2000" b="0" baseline="0" dirty="0"/>
                        <a:t>예배장소는 서울특별시 송파구 양재대로 </a:t>
                      </a:r>
                      <a:r>
                        <a:rPr lang="en-US" altLang="ko-KR" sz="2000" b="0" baseline="0" dirty="0"/>
                        <a:t>1278(</a:t>
                      </a:r>
                      <a:r>
                        <a:rPr lang="ko-KR" altLang="en-US" sz="2000" b="0" baseline="0" dirty="0"/>
                        <a:t>방이동 </a:t>
                      </a:r>
                      <a:r>
                        <a:rPr lang="en-US" altLang="ko-KR" sz="2000" b="0" baseline="0" dirty="0"/>
                        <a:t>89-22) </a:t>
                      </a:r>
                      <a:r>
                        <a:rPr lang="ko-KR" altLang="en-US" sz="2000" b="0" baseline="0" dirty="0" err="1"/>
                        <a:t>보성중고등학교</a:t>
                      </a:r>
                      <a:r>
                        <a:rPr lang="ko-KR" altLang="en-US" sz="2000" b="0" baseline="0" dirty="0"/>
                        <a:t> 내와 </a:t>
                      </a:r>
                      <a:r>
                        <a:rPr lang="ko-KR" altLang="en-US" sz="2000" b="0" baseline="0" dirty="0">
                          <a:solidFill>
                            <a:srgbClr val="FF0000"/>
                          </a:solidFill>
                        </a:rPr>
                        <a:t>행정본부는 강동구 강동대로 </a:t>
                      </a:r>
                      <a:r>
                        <a:rPr lang="en-US" altLang="ko-KR" sz="2000" b="0" baseline="0" dirty="0">
                          <a:solidFill>
                            <a:srgbClr val="FF0000"/>
                          </a:solidFill>
                        </a:rPr>
                        <a:t>245 </a:t>
                      </a:r>
                      <a:r>
                        <a:rPr lang="ko-KR" altLang="en-US" sz="2000" b="0" baseline="0" dirty="0" err="1">
                          <a:solidFill>
                            <a:srgbClr val="FF0000"/>
                          </a:solidFill>
                        </a:rPr>
                        <a:t>로얄빌딩</a:t>
                      </a:r>
                      <a:r>
                        <a:rPr lang="ko-KR" altLang="en-US" sz="2000" b="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ko-KR" sz="2000" b="0" baseline="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2000" b="0" baseline="0" dirty="0">
                          <a:solidFill>
                            <a:srgbClr val="FF0000"/>
                          </a:solidFill>
                        </a:rPr>
                        <a:t>층 </a:t>
                      </a:r>
                      <a:r>
                        <a:rPr lang="ko-KR" altLang="en-US" sz="2000" b="0" baseline="0" dirty="0"/>
                        <a:t>비전센터에 두는 것으로 한다</a:t>
                      </a:r>
                      <a:r>
                        <a:rPr lang="en-US" altLang="ko-KR" sz="2000" b="0" baseline="0" dirty="0"/>
                        <a:t>. </a:t>
                      </a:r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50064632"/>
                  </a:ext>
                </a:extLst>
              </a:tr>
              <a:tr h="17749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개정사유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 √ 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세무서에 </a:t>
                      </a: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“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 명의</a:t>
                      </a: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변경 신고와 함께 사무실 </a:t>
                      </a:r>
                      <a:endParaRPr lang="en-US" altLang="ko-KR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“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소재지</a:t>
                      </a: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”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 </a:t>
                      </a:r>
                      <a:r>
                        <a:rPr lang="ko-KR" altLang="en-US" sz="20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보성고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지층 사무실 </a:t>
                      </a: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호로 되어 </a:t>
                      </a:r>
                      <a:endParaRPr lang="en-US" altLang="ko-KR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있어 수정 신고를 위해 정관에 필히 수정된 </a:t>
                      </a:r>
                      <a:endParaRPr lang="en-US" altLang="ko-KR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내용이 필요함</a:t>
                      </a:r>
                      <a:endParaRPr lang="en-US" altLang="ko-KR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2488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025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460404"/>
              </p:ext>
            </p:extLst>
          </p:nvPr>
        </p:nvGraphicFramePr>
        <p:xfrm>
          <a:off x="539552" y="2132856"/>
          <a:ext cx="8208912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681">
                  <a:extLst>
                    <a:ext uri="{9D8B030D-6E8A-4147-A177-3AD203B41FA5}">
                      <a16:colId xmlns:a16="http://schemas.microsoft.com/office/drawing/2014/main" val="2162005416"/>
                    </a:ext>
                  </a:extLst>
                </a:gridCol>
                <a:gridCol w="6584231">
                  <a:extLst>
                    <a:ext uri="{9D8B030D-6E8A-4147-A177-3AD203B41FA5}">
                      <a16:colId xmlns:a16="http://schemas.microsoft.com/office/drawing/2014/main" val="2973341029"/>
                    </a:ext>
                  </a:extLst>
                </a:gridCol>
              </a:tblGrid>
              <a:tr h="11475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현재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⑦ </a:t>
                      </a:r>
                      <a:r>
                        <a:rPr lang="ko-KR" altLang="en-US" sz="2000" b="0" baseline="0" dirty="0"/>
                        <a:t>징계위원회는 해당 기소사건을 심리하여 결정하고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 </a:t>
                      </a:r>
                      <a:r>
                        <a:rPr lang="ko-KR" altLang="en-US" sz="2000" b="0" baseline="0" dirty="0"/>
                        <a:t>그 결정은 징계위원회의 재적인원의 </a:t>
                      </a:r>
                      <a:r>
                        <a:rPr lang="en-US" altLang="ko-KR" sz="2000" b="1" baseline="0" dirty="0">
                          <a:solidFill>
                            <a:srgbClr val="FF0000"/>
                          </a:solidFill>
                        </a:rPr>
                        <a:t>2/3</a:t>
                      </a:r>
                      <a:r>
                        <a:rPr lang="ko-KR" altLang="en-US" sz="2000" b="0" baseline="0" dirty="0"/>
                        <a:t>이상의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 </a:t>
                      </a:r>
                      <a:r>
                        <a:rPr lang="ko-KR" altLang="en-US" sz="2000" b="0" baseline="0" dirty="0"/>
                        <a:t>동의에 의한다</a:t>
                      </a:r>
                      <a:r>
                        <a:rPr lang="en-US" altLang="ko-KR" sz="2000" b="0" baseline="0" dirty="0"/>
                        <a:t>. </a:t>
                      </a:r>
                      <a:endParaRPr lang="ko-KR" altLang="en-US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667064"/>
                  </a:ext>
                </a:extLst>
              </a:tr>
              <a:tr h="11475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/>
                        <a:t>개정안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⑦ </a:t>
                      </a:r>
                      <a:r>
                        <a:rPr lang="ko-KR" altLang="en-US" sz="2000" b="0" baseline="0" dirty="0"/>
                        <a:t>징계위원회는 해당 기소사건을 심리하여 결정하고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 </a:t>
                      </a:r>
                      <a:r>
                        <a:rPr lang="ko-KR" altLang="en-US" sz="2000" b="0" baseline="0" dirty="0"/>
                        <a:t>그 결정은 징계위원회의 재적인원의 </a:t>
                      </a:r>
                      <a:r>
                        <a:rPr lang="en-US" altLang="ko-KR" sz="2000" b="1" baseline="0" dirty="0">
                          <a:solidFill>
                            <a:srgbClr val="FF0000"/>
                          </a:solidFill>
                        </a:rPr>
                        <a:t>3/5</a:t>
                      </a:r>
                      <a:r>
                        <a:rPr lang="ko-KR" altLang="en-US" sz="2000" b="0" baseline="0" dirty="0"/>
                        <a:t>이상의 </a:t>
                      </a:r>
                      <a:endParaRPr lang="en-US" altLang="ko-KR" sz="2000" b="0" baseline="0" dirty="0"/>
                    </a:p>
                    <a:p>
                      <a:pPr latinLnBrk="1"/>
                      <a:r>
                        <a:rPr lang="en-US" altLang="ko-KR" sz="2000" b="0" baseline="0" dirty="0"/>
                        <a:t>      </a:t>
                      </a:r>
                      <a:r>
                        <a:rPr lang="ko-KR" altLang="en-US" sz="2000" b="0" baseline="0" dirty="0"/>
                        <a:t>동의에 의한다</a:t>
                      </a:r>
                      <a:r>
                        <a:rPr lang="en-US" altLang="ko-KR" sz="2000" b="0" baseline="0" dirty="0"/>
                        <a:t>. </a:t>
                      </a:r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50064632"/>
                  </a:ext>
                </a:extLst>
              </a:tr>
              <a:tr h="13053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개정사유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1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√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행정감사 제안</a:t>
                      </a:r>
                      <a:endParaRPr lang="en-US" altLang="ko-KR" sz="2000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⑥항에서 </a:t>
                      </a:r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명의 징계위원이 구성되므로 의사결정의 </a:t>
                      </a:r>
                      <a:endParaRPr lang="en-US" altLang="ko-KR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명확성을 위해 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2/3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 </a:t>
                      </a:r>
                      <a:r>
                        <a:rPr lang="en-US" altLang="ko-KR" sz="2000" b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3/5</a:t>
                      </a:r>
                      <a:r>
                        <a:rPr lang="ko-KR" altLang="en-US" sz="20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으로 수정 함</a:t>
                      </a:r>
                      <a:endParaRPr lang="en-US" altLang="ko-KR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24885840"/>
                  </a:ext>
                </a:extLst>
              </a:tr>
            </a:tbl>
          </a:graphicData>
        </a:graphic>
      </p:graphicFrame>
      <p:sp>
        <p:nvSpPr>
          <p:cNvPr id="7" name="내용 개체 틀 5">
            <a:extLst>
              <a:ext uri="{FF2B5EF4-FFF2-40B4-BE49-F238E27FC236}">
                <a16:creationId xmlns:a16="http://schemas.microsoft.com/office/drawing/2014/main" id="{7CC2C56D-D76D-4AA2-AC5B-3516B2610D8F}"/>
              </a:ext>
            </a:extLst>
          </p:cNvPr>
          <p:cNvSpPr txBox="1">
            <a:spLocks/>
          </p:cNvSpPr>
          <p:nvPr/>
        </p:nvSpPr>
        <p:spPr>
          <a:xfrm>
            <a:off x="755576" y="548748"/>
            <a:ext cx="7886700" cy="907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30" indent="-171430" algn="l" defTabSz="685715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289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144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00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857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715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573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430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289" indent="-171430" algn="l" defTabSz="685715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⑦호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524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971600" y="764704"/>
            <a:ext cx="5527526" cy="811287"/>
          </a:xfrm>
        </p:spPr>
        <p:txBody>
          <a:bodyPr>
            <a:normAutofit fontScale="85000" lnSpcReduction="10000"/>
          </a:bodyPr>
          <a:lstStyle/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재정운용의 원칙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6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②항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257956"/>
              </p:ext>
            </p:extLst>
          </p:nvPr>
        </p:nvGraphicFramePr>
        <p:xfrm>
          <a:off x="467544" y="2132856"/>
          <a:ext cx="8280920" cy="3825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933">
                  <a:extLst>
                    <a:ext uri="{9D8B030D-6E8A-4147-A177-3AD203B41FA5}">
                      <a16:colId xmlns:a16="http://schemas.microsoft.com/office/drawing/2014/main" val="2162005416"/>
                    </a:ext>
                  </a:extLst>
                </a:gridCol>
                <a:gridCol w="6641987">
                  <a:extLst>
                    <a:ext uri="{9D8B030D-6E8A-4147-A177-3AD203B41FA5}">
                      <a16:colId xmlns:a16="http://schemas.microsoft.com/office/drawing/2014/main" val="2973341029"/>
                    </a:ext>
                  </a:extLst>
                </a:gridCol>
              </a:tblGrid>
              <a:tr h="11475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현재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 </a:t>
                      </a:r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~ 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매 회계연도별로 잉여자금이 남지 않도록 </a:t>
                      </a:r>
                      <a:endParaRPr lang="en-US" altLang="ko-KR" sz="2000" b="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재정을 운영하며</a:t>
                      </a:r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(zero base)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~</a:t>
                      </a:r>
                      <a:endParaRPr lang="ko-KR" altLang="en-US" sz="2000" b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667064"/>
                  </a:ext>
                </a:extLst>
              </a:tr>
              <a:tr h="13727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개정안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 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~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매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회계연도별로 잉여자금이 남지 않도록 </a:t>
                      </a:r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    </a:t>
                      </a:r>
                      <a:r>
                        <a:rPr lang="ko-KR" altLang="en-US" sz="2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재정을 운영하는 것을 원칙으로 하며</a:t>
                      </a:r>
                      <a:endParaRPr lang="en-US" altLang="ko-KR" sz="20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     </a:t>
                      </a: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(zero base)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~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0064632"/>
                  </a:ext>
                </a:extLst>
              </a:tr>
              <a:tr h="1305384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dirty="0" err="1">
                          <a:latin typeface="+mn-ea"/>
                          <a:ea typeface="+mn-ea"/>
                        </a:rPr>
                        <a:t>개정사유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√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행정감사 제안</a:t>
                      </a:r>
                      <a:endParaRPr lang="en-US" altLang="ko-KR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재정운용의 원칙을 좀 더 명확히 하기 위함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8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093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971600" y="764704"/>
            <a:ext cx="5527526" cy="811287"/>
          </a:xfrm>
        </p:spPr>
        <p:txBody>
          <a:bodyPr>
            <a:normAutofit lnSpcReduction="10000"/>
          </a:bodyPr>
          <a:lstStyle/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세금 등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2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48302"/>
              </p:ext>
            </p:extLst>
          </p:nvPr>
        </p:nvGraphicFramePr>
        <p:xfrm>
          <a:off x="683568" y="2132856"/>
          <a:ext cx="7992888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927">
                  <a:extLst>
                    <a:ext uri="{9D8B030D-6E8A-4147-A177-3AD203B41FA5}">
                      <a16:colId xmlns:a16="http://schemas.microsoft.com/office/drawing/2014/main" val="2162005416"/>
                    </a:ext>
                  </a:extLst>
                </a:gridCol>
                <a:gridCol w="6410961">
                  <a:extLst>
                    <a:ext uri="{9D8B030D-6E8A-4147-A177-3AD203B41FA5}">
                      <a16:colId xmlns:a16="http://schemas.microsoft.com/office/drawing/2014/main" val="2973341029"/>
                    </a:ext>
                  </a:extLst>
                </a:gridCol>
              </a:tblGrid>
              <a:tr h="1147508">
                <a:tc>
                  <a:txBody>
                    <a:bodyPr/>
                    <a:lstStyle/>
                    <a:p>
                      <a:pPr algn="ctr" latinLnBrk="1"/>
                      <a:endParaRPr lang="en-US" altLang="ko-KR" sz="2000" b="0" dirty="0"/>
                    </a:p>
                    <a:p>
                      <a:pPr algn="ctr"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현재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재정에 관한 세부규정은 운영위원회가 별도로 </a:t>
                      </a:r>
                      <a:endParaRPr lang="en-US" altLang="ko-KR" sz="2000" b="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의결하여 정하는 규칙에 의한다</a:t>
                      </a:r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. </a:t>
                      </a:r>
                      <a:endParaRPr lang="ko-KR" altLang="en-US" sz="20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67064"/>
                  </a:ext>
                </a:extLst>
              </a:tr>
              <a:tr h="1147508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개정안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2. </a:t>
                      </a:r>
                      <a:r>
                        <a:rPr lang="ko-KR" altLang="en-US" sz="2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세무재정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에 관한 세부규정은 운영위원회가 </a:t>
                      </a:r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별도로 의결하여 정하는 규칙에 의한다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. 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64632"/>
                  </a:ext>
                </a:extLst>
              </a:tr>
              <a:tr h="1305384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dirty="0" err="1">
                          <a:latin typeface="+mn-ea"/>
                          <a:ea typeface="+mn-ea"/>
                        </a:rPr>
                        <a:t>개정사유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√ </a:t>
                      </a: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행정감사 제안</a:t>
                      </a:r>
                      <a:endParaRPr lang="en-US" altLang="ko-KR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세금에 대한 조항이므로 세무재정에 대한 명시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8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636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05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신임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총회의장 선출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240436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06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취임인사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3995936" y="4581128"/>
            <a:ext cx="4752528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 총회의장</a:t>
            </a:r>
          </a:p>
        </p:txBody>
      </p:sp>
    </p:spTree>
    <p:extLst>
      <p:ext uri="{BB962C8B-B14F-4D97-AF65-F5344CB8AC3E}">
        <p14:creationId xmlns:p14="http://schemas.microsoft.com/office/powerpoint/2010/main" val="2521399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07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기타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안건</a:t>
            </a:r>
            <a:r>
              <a:rPr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토의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937333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그림 1">
            <a:extLst>
              <a:ext uri="{FF2B5EF4-FFF2-40B4-BE49-F238E27FC236}">
                <a16:creationId xmlns:a16="http://schemas.microsoft.com/office/drawing/2014/main" id="{5C0F7C8D-F54E-4F47-8C31-E23A2FC29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7F1CD02E-018C-45AB-BC17-B17FE09B8349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4BECFC-0081-4945-8F37-CEBD789FB332}"/>
              </a:ext>
            </a:extLst>
          </p:cNvPr>
          <p:cNvSpPr/>
          <p:nvPr/>
        </p:nvSpPr>
        <p:spPr>
          <a:xfrm>
            <a:off x="-38100" y="2204864"/>
            <a:ext cx="9180513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Shape 130">
            <a:extLst>
              <a:ext uri="{FF2B5EF4-FFF2-40B4-BE49-F238E27FC236}">
                <a16:creationId xmlns:a16="http://schemas.microsoft.com/office/drawing/2014/main" id="{4561B260-53C6-41C8-A591-345F4DDA9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25" y="2962275"/>
            <a:ext cx="51879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ctr">
              <a:lnSpc>
                <a:spcPct val="80000"/>
              </a:lnSpc>
              <a:defRPr/>
            </a:pPr>
            <a:r>
              <a:rPr kumimoji="0" lang="ko-KR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Calibri" pitchFamily="34" charset="0"/>
                <a:sym typeface="Montserrat-SemiBold"/>
              </a:rPr>
              <a:t>폐회기도</a:t>
            </a:r>
            <a:endParaRPr kumimoji="0" lang="ko-KR" altLang="ko-KR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Calibri" pitchFamily="34" charset="0"/>
              <a:sym typeface="Montserrat-SemiBold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5A1078C-BE9D-4704-A6FF-E0D9B6DA65F7}"/>
              </a:ext>
            </a:extLst>
          </p:cNvPr>
          <p:cNvSpPr/>
          <p:nvPr/>
        </p:nvSpPr>
        <p:spPr>
          <a:xfrm>
            <a:off x="0" y="0"/>
            <a:ext cx="9144000" cy="140811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50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96C08-45F9-4A74-9881-B448BB779D75}"/>
              </a:ext>
            </a:extLst>
          </p:cNvPr>
          <p:cNvSpPr txBox="1"/>
          <p:nvPr/>
        </p:nvSpPr>
        <p:spPr>
          <a:xfrm>
            <a:off x="2856911" y="380686"/>
            <a:ext cx="3707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spc="-225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포이에마의</a:t>
            </a:r>
            <a:r>
              <a:rPr kumimoji="0" lang="ko-KR" altLang="en-US" sz="4000" b="1" spc="-225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여정</a:t>
            </a:r>
          </a:p>
        </p:txBody>
      </p:sp>
      <p:sp>
        <p:nvSpPr>
          <p:cNvPr id="350" name="자유형: 도형 349">
            <a:extLst>
              <a:ext uri="{FF2B5EF4-FFF2-40B4-BE49-F238E27FC236}">
                <a16:creationId xmlns:a16="http://schemas.microsoft.com/office/drawing/2014/main" id="{FDC5B46A-1B08-4478-972D-EAFB636B3D12}"/>
              </a:ext>
            </a:extLst>
          </p:cNvPr>
          <p:cNvSpPr/>
          <p:nvPr/>
        </p:nvSpPr>
        <p:spPr>
          <a:xfrm>
            <a:off x="5199309" y="1798221"/>
            <a:ext cx="1602808" cy="2581704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18301" rIns="0" bIns="0" spcCol="1270"/>
          <a:lstStyle/>
          <a:p>
            <a:pPr defTabSz="1533373" eaLnBrk="1" fontAlgn="auto" latin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kumimoji="0" lang="ko-KR" altLang="en-US" sz="3450">
              <a:solidFill>
                <a:prstClr val="white"/>
              </a:solidFill>
            </a:endParaRPr>
          </a:p>
        </p:txBody>
      </p:sp>
      <p:pic>
        <p:nvPicPr>
          <p:cNvPr id="124933" name="그림 4">
            <a:extLst>
              <a:ext uri="{FF2B5EF4-FFF2-40B4-BE49-F238E27FC236}">
                <a16:creationId xmlns:a16="http://schemas.microsoft.com/office/drawing/2014/main" id="{5656DE81-300D-4D60-80E3-73503BC3D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6812" r="5048" b="8267"/>
          <a:stretch>
            <a:fillRect/>
          </a:stretch>
        </p:blipFill>
        <p:spPr bwMode="auto">
          <a:xfrm>
            <a:off x="2508250" y="2376488"/>
            <a:ext cx="35623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CEFC14-5D97-416B-8228-2C8F31C03AE9}"/>
              </a:ext>
            </a:extLst>
          </p:cNvPr>
          <p:cNvSpPr txBox="1"/>
          <p:nvPr/>
        </p:nvSpPr>
        <p:spPr>
          <a:xfrm>
            <a:off x="3837001" y="1798221"/>
            <a:ext cx="986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하나님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Trinity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83051-11C0-4322-8AE3-073EC2CAA656}"/>
              </a:ext>
            </a:extLst>
          </p:cNvPr>
          <p:cNvSpPr txBox="1"/>
          <p:nvPr/>
        </p:nvSpPr>
        <p:spPr>
          <a:xfrm>
            <a:off x="6070600" y="4333323"/>
            <a:ext cx="10085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자연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Nature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E3D178-1EE7-4D49-9DEB-E737ACF00B11}"/>
              </a:ext>
            </a:extLst>
          </p:cNvPr>
          <p:cNvSpPr txBox="1"/>
          <p:nvPr/>
        </p:nvSpPr>
        <p:spPr>
          <a:xfrm>
            <a:off x="4681026" y="5741988"/>
            <a:ext cx="12625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포이에마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Poiema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FFE2F-6AA2-45A6-89C2-A13CB5DB1FF3}"/>
              </a:ext>
            </a:extLst>
          </p:cNvPr>
          <p:cNvSpPr txBox="1"/>
          <p:nvPr/>
        </p:nvSpPr>
        <p:spPr>
          <a:xfrm>
            <a:off x="1619672" y="4639075"/>
            <a:ext cx="12552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이웃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neighbor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bbb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425059"/>
      </a:accent1>
      <a:accent2>
        <a:srgbClr val="C7905A"/>
      </a:accent2>
      <a:accent3>
        <a:srgbClr val="F3DFBA"/>
      </a:accent3>
      <a:accent4>
        <a:srgbClr val="F0CAB6"/>
      </a:accent4>
      <a:accent5>
        <a:srgbClr val="F08820"/>
      </a:accent5>
      <a:accent6>
        <a:srgbClr val="867A6C"/>
      </a:accent6>
      <a:hlink>
        <a:srgbClr val="3F3F3F"/>
      </a:hlink>
      <a:folHlink>
        <a:srgbClr val="3F3F3F"/>
      </a:folHlink>
    </a:clrScheme>
    <a:fontScheme name="200525">
      <a:majorFont>
        <a:latin typeface="Arial Black"/>
        <a:ea typeface="나눔스퀘어 Bold"/>
        <a:cs typeface=""/>
      </a:majorFont>
      <a:minorFont>
        <a:latin typeface="Arial"/>
        <a:ea typeface="나눔스퀘어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19938</TotalTime>
  <Words>3534</Words>
  <Application>Microsoft Office PowerPoint</Application>
  <PresentationFormat>화면 슬라이드 쇼(4:3)</PresentationFormat>
  <Paragraphs>1210</Paragraphs>
  <Slides>64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64</vt:i4>
      </vt:variant>
    </vt:vector>
  </HeadingPairs>
  <TitlesOfParts>
    <vt:vector size="80" baseType="lpstr">
      <vt:lpstr>Gill Sans</vt:lpstr>
      <vt:lpstr>굴림</vt:lpstr>
      <vt:lpstr>맑은 고딕</vt:lpstr>
      <vt:lpstr>Arial</vt:lpstr>
      <vt:lpstr>Arial Black</vt:lpstr>
      <vt:lpstr>Calibri</vt:lpstr>
      <vt:lpstr>Georgia</vt:lpstr>
      <vt:lpstr>Goudy Stout</vt:lpstr>
      <vt:lpstr>helvetica</vt:lpstr>
      <vt:lpstr>Open Sans Light</vt:lpstr>
      <vt:lpstr>Wingdings</vt:lpstr>
      <vt:lpstr>Office 테마</vt:lpstr>
      <vt:lpstr>1_Office 테마</vt:lpstr>
      <vt:lpstr>2_Office 테마</vt:lpstr>
      <vt:lpstr>3_Office 테마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예배부 2026년 예산 내역서 (1/2)</vt:lpstr>
      <vt:lpstr>PowerPoint 프레젠테이션</vt:lpstr>
      <vt:lpstr>PowerPoint 프레젠테이션</vt:lpstr>
      <vt:lpstr>PowerPoint 프레젠테이션</vt:lpstr>
      <vt:lpstr>교육부 2026년 예산 내역서</vt:lpstr>
      <vt:lpstr>PowerPoint 프레젠테이션</vt:lpstr>
      <vt:lpstr>PowerPoint 프레젠테이션</vt:lpstr>
      <vt:lpstr>PowerPoint 프레젠테이션</vt:lpstr>
      <vt:lpstr>   선교부 2026년 예산 내역서(1/2)</vt:lpstr>
      <vt:lpstr>PowerPoint 프레젠테이션</vt:lpstr>
      <vt:lpstr>프리즌 리바이벌-담장안으로 보내는 복음</vt:lpstr>
      <vt:lpstr>PowerPoint 프레젠테이션</vt:lpstr>
      <vt:lpstr>PowerPoint 프레젠테이션</vt:lpstr>
      <vt:lpstr>    친교부 2026년 예산 내역서</vt:lpstr>
      <vt:lpstr>PowerPoint 프레젠테이션</vt:lpstr>
      <vt:lpstr>  봉사부 2026년 예산 내역서</vt:lpstr>
      <vt:lpstr>PowerPoint 프레젠테이션</vt:lpstr>
      <vt:lpstr>  재정부 2026년 예산 내역서</vt:lpstr>
      <vt:lpstr>PowerPoint 프레젠테이션</vt:lpstr>
      <vt:lpstr>  사무처 2026년 예산 내역서</vt:lpstr>
      <vt:lpstr> 목회팀 2026년 예산 내역서    </vt:lpstr>
      <vt:lpstr>2025년 예산 집행 및 2026년 예산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정립</dc:creator>
  <cp:lastModifiedBy>Hanos Kim</cp:lastModifiedBy>
  <cp:revision>1150</cp:revision>
  <cp:lastPrinted>2026-01-17T22:28:31Z</cp:lastPrinted>
  <dcterms:created xsi:type="dcterms:W3CDTF">2016-01-06T02:46:53Z</dcterms:created>
  <dcterms:modified xsi:type="dcterms:W3CDTF">2026-01-20T05:28:39Z</dcterms:modified>
</cp:coreProperties>
</file>