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7" r:id="rId2"/>
    <p:sldId id="1270" r:id="rId3"/>
    <p:sldId id="411" r:id="rId4"/>
    <p:sldId id="446" r:id="rId5"/>
    <p:sldId id="464" r:id="rId6"/>
    <p:sldId id="477" r:id="rId7"/>
    <p:sldId id="447" r:id="rId8"/>
    <p:sldId id="430" r:id="rId9"/>
    <p:sldId id="501" r:id="rId10"/>
    <p:sldId id="428" r:id="rId11"/>
    <p:sldId id="503" r:id="rId12"/>
    <p:sldId id="424" r:id="rId13"/>
    <p:sldId id="448" r:id="rId14"/>
    <p:sldId id="502" r:id="rId15"/>
    <p:sldId id="410" r:id="rId16"/>
    <p:sldId id="1267" r:id="rId17"/>
    <p:sldId id="504" r:id="rId18"/>
    <p:sldId id="1273" r:id="rId19"/>
    <p:sldId id="1271" r:id="rId20"/>
    <p:sldId id="1233" r:id="rId21"/>
    <p:sldId id="1275" r:id="rId22"/>
    <p:sldId id="1276" r:id="rId23"/>
    <p:sldId id="1251" r:id="rId24"/>
    <p:sldId id="512" r:id="rId25"/>
    <p:sldId id="513" r:id="rId26"/>
    <p:sldId id="1252" r:id="rId27"/>
    <p:sldId id="515" r:id="rId28"/>
    <p:sldId id="1268" r:id="rId29"/>
    <p:sldId id="1253" r:id="rId30"/>
    <p:sldId id="469" r:id="rId31"/>
    <p:sldId id="1254" r:id="rId32"/>
    <p:sldId id="373" r:id="rId33"/>
    <p:sldId id="1257" r:id="rId34"/>
    <p:sldId id="514" r:id="rId35"/>
    <p:sldId id="1256" r:id="rId36"/>
    <p:sldId id="459" r:id="rId37"/>
    <p:sldId id="1255" r:id="rId38"/>
    <p:sldId id="458" r:id="rId39"/>
    <p:sldId id="368" r:id="rId40"/>
    <p:sldId id="463" r:id="rId41"/>
    <p:sldId id="1272" r:id="rId4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 JIYEON" initials="SJ" lastIdx="35" clrIdx="0">
    <p:extLst>
      <p:ext uri="{19B8F6BF-5375-455C-9EA6-DF929625EA0E}">
        <p15:presenceInfo xmlns:p15="http://schemas.microsoft.com/office/powerpoint/2012/main" userId="ca6ad4fc70870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9F4"/>
    <a:srgbClr val="CFDDED"/>
    <a:srgbClr val="D5E1EF"/>
    <a:srgbClr val="E3EBF5"/>
    <a:srgbClr val="FF0066"/>
    <a:srgbClr val="FF00FF"/>
    <a:srgbClr val="0066FF"/>
    <a:srgbClr val="CC00FF"/>
    <a:srgbClr val="FFFF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3AF5E-4131-514A-9215-DB319BB6781D}" v="5" dt="2020-01-12T05:54:41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4"/>
    <p:restoredTop sz="95878" autoAdjust="0"/>
  </p:normalViewPr>
  <p:slideViewPr>
    <p:cSldViewPr>
      <p:cViewPr varScale="1">
        <p:scale>
          <a:sx n="107" d="100"/>
          <a:sy n="107" d="100"/>
        </p:scale>
        <p:origin x="7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및 헌금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Lbls>
            <c:dLbl>
              <c:idx val="3"/>
              <c:tx>
                <c:rich>
                  <a:bodyPr/>
                  <a:lstStyle/>
                  <a:p>
                    <a:fld id="{E1CBD61C-BFDD-4A8B-B632-1657C1D2296A}" type="VALUE">
                      <a:rPr lang="en-US" altLang="ko-KR" smtClean="0"/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83A-4192-9F79-CFEF2454F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2023 잔액</c:v>
                </c:pt>
                <c:pt idx="1">
                  <c:v>2024 잔액</c:v>
                </c:pt>
                <c:pt idx="2">
                  <c:v>2023 순수헌금</c:v>
                </c:pt>
                <c:pt idx="3">
                  <c:v>2024 순수헌금</c:v>
                </c:pt>
              </c:strCache>
            </c:strRef>
          </c:cat>
          <c:val>
            <c:numRef>
              <c:f>Sheet1!$B$2:$B$5</c:f>
              <c:numCache>
                <c:formatCode>#,##0_);[Red]\(#,##0\)</c:formatCode>
                <c:ptCount val="4"/>
                <c:pt idx="0" formatCode="#,##0">
                  <c:v>1632607415</c:v>
                </c:pt>
                <c:pt idx="1">
                  <c:v>1484371425</c:v>
                </c:pt>
                <c:pt idx="2" formatCode="#,##0">
                  <c:v>1226831670</c:v>
                </c:pt>
                <c:pt idx="3" formatCode="#,##0">
                  <c:v>1140332868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2-D84F-A632-CF357520C6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4098816"/>
        <c:axId val="274097280"/>
      </c:barChart>
      <c:valAx>
        <c:axId val="2740972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74098816"/>
        <c:crosses val="autoZero"/>
        <c:crossBetween val="between"/>
      </c:valAx>
      <c:catAx>
        <c:axId val="27409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ko-KR"/>
          </a:p>
        </c:txPr>
        <c:crossAx val="2740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677691549754942E-2"/>
          <c:y val="5.6692986497248379E-3"/>
          <c:w val="0.9681957013883703"/>
          <c:h val="0.8529761139502244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C-DB4B-BCD5-CE8088B6F9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C-DB4B-BCD5-CE8088B6F9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CC-DB4B-BCD5-CE8088B6F9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CC-DB4B-BCD5-CE8088B6F9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CC-DB4B-BCD5-CE8088B6F90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CC-DB4B-BCD5-CE8088B6F90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0CC-DB4B-BCD5-CE8088B6F902}"/>
              </c:ext>
            </c:extLst>
          </c:dPt>
          <c:dLbls>
            <c:dLbl>
              <c:idx val="2"/>
              <c:layout>
                <c:manualLayout>
                  <c:x val="-5.3006552016504004E-17"/>
                  <c:y val="-5.3858337172386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CC-DB4B-BCD5-CE8088B6F902}"/>
                </c:ext>
              </c:extLst>
            </c:dLbl>
            <c:dLbl>
              <c:idx val="3"/>
              <c:layout>
                <c:manualLayout>
                  <c:x val="1.4456499368921518E-3"/>
                  <c:y val="-0.14173246624312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CC-DB4B-BCD5-CE8088B6F902}"/>
                </c:ext>
              </c:extLst>
            </c:dLbl>
            <c:dLbl>
              <c:idx val="4"/>
              <c:layout>
                <c:manualLayout>
                  <c:x val="-1.0601310403300801E-16"/>
                  <c:y val="-0.204094751390094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CC-DB4B-BCD5-CE8088B6F902}"/>
                </c:ext>
              </c:extLst>
            </c:dLbl>
            <c:dLbl>
              <c:idx val="5"/>
              <c:layout>
                <c:manualLayout>
                  <c:x val="-4.3369498106768795E-3"/>
                  <c:y val="-7.9370181096147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CC-DB4B-BCD5-CE8088B6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십일조헌금</c:v>
                </c:pt>
                <c:pt idx="1">
                  <c:v>선교헌금</c:v>
                </c:pt>
                <c:pt idx="2">
                  <c:v>절기헌금</c:v>
                </c:pt>
                <c:pt idx="3">
                  <c:v>주일헌금</c:v>
                </c:pt>
                <c:pt idx="4">
                  <c:v>감사헌금</c:v>
                </c:pt>
                <c:pt idx="5">
                  <c:v>구제헌금</c:v>
                </c:pt>
                <c:pt idx="6">
                  <c:v>교회학교 외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689286203</c:v>
                </c:pt>
                <c:pt idx="1">
                  <c:v>41941670</c:v>
                </c:pt>
                <c:pt idx="2">
                  <c:v>94442000</c:v>
                </c:pt>
                <c:pt idx="3">
                  <c:v>100773201</c:v>
                </c:pt>
                <c:pt idx="4">
                  <c:v>180214294</c:v>
                </c:pt>
                <c:pt idx="5">
                  <c:v>25153000</c:v>
                </c:pt>
                <c:pt idx="6">
                  <c:v>8522500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DE42-8055-B7B90D24F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6738432"/>
        <c:axId val="276739968"/>
      </c:barChart>
      <c:catAx>
        <c:axId val="2767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739968"/>
        <c:crosses val="autoZero"/>
        <c:auto val="1"/>
        <c:lblAlgn val="ctr"/>
        <c:lblOffset val="100"/>
        <c:noMultiLvlLbl val="0"/>
      </c:catAx>
      <c:valAx>
        <c:axId val="276739968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2767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6208173191757318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신년감사</c:v>
                </c:pt>
                <c:pt idx="1">
                  <c:v>부활절</c:v>
                </c:pt>
                <c:pt idx="2">
                  <c:v>맥추감사</c:v>
                </c:pt>
                <c:pt idx="3">
                  <c:v>추수감사</c:v>
                </c:pt>
                <c:pt idx="4">
                  <c:v>성탄감사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7854000</c:v>
                </c:pt>
                <c:pt idx="1">
                  <c:v>27009000</c:v>
                </c:pt>
                <c:pt idx="2">
                  <c:v>13798000</c:v>
                </c:pt>
                <c:pt idx="3">
                  <c:v>29015000</c:v>
                </c:pt>
                <c:pt idx="4">
                  <c:v>16766000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8456835481363569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dLbl>
              <c:idx val="2"/>
              <c:layout>
                <c:manualLayout>
                  <c:x val="2.2489063867016114E-3"/>
                  <c:y val="-7.7459566728158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37E-4EA2-814E-F4F4DEA6DCFE}"/>
                </c:ext>
              </c:extLst>
            </c:dLbl>
            <c:dLbl>
              <c:idx val="3"/>
              <c:layout>
                <c:manualLayout>
                  <c:x val="1.3888888888888889E-3"/>
                  <c:y val="-5.3684824931672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E8-4886-A359-B1DA0F8B56CC}"/>
                </c:ext>
              </c:extLst>
            </c:dLbl>
            <c:dLbl>
              <c:idx val="4"/>
              <c:layout>
                <c:manualLayout>
                  <c:x val="-4.1666666666666154E-3"/>
                  <c:y val="-0.14345599738119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E8-4886-A359-B1DA0F8B56CC}"/>
                </c:ext>
              </c:extLst>
            </c:dLbl>
            <c:dLbl>
              <c:idx val="5"/>
              <c:layout>
                <c:manualLayout>
                  <c:x val="0"/>
                  <c:y val="-0.1285106493784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4C0-446A-8BC0-4E819192C16B}"/>
                </c:ext>
              </c:extLst>
            </c:dLbl>
            <c:dLbl>
              <c:idx val="6"/>
              <c:layout>
                <c:manualLayout>
                  <c:x val="-2.7777777777777779E-3"/>
                  <c:y val="-7.1727998690597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4C0-446A-8BC0-4E819192C16B}"/>
                </c:ext>
              </c:extLst>
            </c:dLbl>
            <c:dLbl>
              <c:idx val="7"/>
              <c:layout>
                <c:manualLayout>
                  <c:x val="-5.5555555555556572E-3"/>
                  <c:y val="-3.006350196173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4C0-446A-8BC0-4E819192C1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Sheet1!$A$8:$A$17</c:f>
              <c:strCache>
                <c:ptCount val="9"/>
                <c:pt idx="1">
                  <c:v>재정부</c:v>
                </c:pt>
                <c:pt idx="2">
                  <c:v>선교부</c:v>
                </c:pt>
                <c:pt idx="3">
                  <c:v>사무처</c:v>
                </c:pt>
                <c:pt idx="4">
                  <c:v>예배부 </c:v>
                </c:pt>
                <c:pt idx="5">
                  <c:v>친교부</c:v>
                </c:pt>
                <c:pt idx="6">
                  <c:v>목회팀</c:v>
                </c:pt>
                <c:pt idx="7">
                  <c:v>교육부</c:v>
                </c:pt>
                <c:pt idx="8">
                  <c:v>봉사부</c:v>
                </c:pt>
              </c:strCache>
            </c:strRef>
          </c:cat>
          <c:val>
            <c:numRef>
              <c:f>Sheet1!$B$8:$B$17</c:f>
              <c:numCache>
                <c:formatCode>#,##0</c:formatCode>
                <c:ptCount val="10"/>
                <c:pt idx="1">
                  <c:v>369902700</c:v>
                </c:pt>
                <c:pt idx="2">
                  <c:v>274055826</c:v>
                </c:pt>
                <c:pt idx="3">
                  <c:v>218895121</c:v>
                </c:pt>
                <c:pt idx="4">
                  <c:v>102683760</c:v>
                </c:pt>
                <c:pt idx="5">
                  <c:v>49969600</c:v>
                </c:pt>
                <c:pt idx="6">
                  <c:v>37212262</c:v>
                </c:pt>
                <c:pt idx="7">
                  <c:v>34309507</c:v>
                </c:pt>
                <c:pt idx="8">
                  <c:v>16768000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89-5740-83C9-F7C6CD5B2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89-5740-83C9-F7C6CD5B2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89-5740-83C9-F7C6CD5B2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89-5740-83C9-F7C6CD5B263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89-5740-83C9-F7C6CD5B26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성가대</c:v>
                </c:pt>
                <c:pt idx="1">
                  <c:v>경상운영비</c:v>
                </c:pt>
                <c:pt idx="2">
                  <c:v>예배비</c:v>
                </c:pt>
                <c:pt idx="3">
                  <c:v>새가족팀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87550970</c:v>
                </c:pt>
                <c:pt idx="1">
                  <c:v>9779010</c:v>
                </c:pt>
                <c:pt idx="2">
                  <c:v>4057000</c:v>
                </c:pt>
                <c:pt idx="3">
                  <c:v>1296780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F-9F47-9ED1-E1FA7C2B04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474944"/>
        <c:axId val="177489024"/>
      </c:barChart>
      <c:catAx>
        <c:axId val="1774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489024"/>
        <c:crosses val="autoZero"/>
        <c:auto val="1"/>
        <c:lblAlgn val="ctr"/>
        <c:lblOffset val="100"/>
        <c:noMultiLvlLbl val="0"/>
      </c:catAx>
      <c:valAx>
        <c:axId val="17748902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747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교육부지출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     하늘씨앗</c:v>
                </c:pt>
                <c:pt idx="1">
                  <c:v>     하늘가지</c:v>
                </c:pt>
                <c:pt idx="2">
                  <c:v>     하늘줄기</c:v>
                </c:pt>
                <c:pt idx="3">
                  <c:v>     하늘나무</c:v>
                </c:pt>
                <c:pt idx="4">
                  <c:v>     하늘정원</c:v>
                </c:pt>
                <c:pt idx="5">
                  <c:v>     경상운영비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5936150</c:v>
                </c:pt>
                <c:pt idx="1">
                  <c:v>13395720</c:v>
                </c:pt>
                <c:pt idx="2">
                  <c:v>10424537</c:v>
                </c:pt>
                <c:pt idx="3">
                  <c:v>1160900</c:v>
                </c:pt>
                <c:pt idx="4">
                  <c:v>1467700</c:v>
                </c:pt>
                <c:pt idx="5">
                  <c:v>1924500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00997021836284E-2"/>
          <c:y val="2.6549773333923329E-2"/>
          <c:w val="0.96870867394662241"/>
          <c:h val="0.794681752884326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D5A-4546-9778-029D09C7CE98}"/>
                </c:ext>
              </c:extLst>
            </c:dLbl>
            <c:dLbl>
              <c:idx val="1"/>
              <c:layout>
                <c:manualLayout>
                  <c:x val="-1.4223330024262537E-3"/>
                  <c:y val="-6.63744333348083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5A-4546-9778-029D09C7CE98}"/>
                </c:ext>
              </c:extLst>
            </c:dLbl>
            <c:dLbl>
              <c:idx val="2"/>
              <c:layout>
                <c:manualLayout>
                  <c:x val="-1.4223534558180737E-3"/>
                  <c:y val="-4.04160874139340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A-4546-9778-029D09C7CE98}"/>
                </c:ext>
              </c:extLst>
            </c:dLbl>
            <c:dLbl>
              <c:idx val="3"/>
              <c:layout>
                <c:manualLayout>
                  <c:x val="1.4223330024262537E-3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5A-4546-9778-029D09C7CE98}"/>
                </c:ext>
              </c:extLst>
            </c:dLbl>
            <c:dLbl>
              <c:idx val="4"/>
              <c:layout>
                <c:manualLayout>
                  <c:x val="2.7777777777777779E-3"/>
                  <c:y val="-3.62023173240403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5A-4546-9778-029D09C7CE98}"/>
                </c:ext>
              </c:extLst>
            </c:dLbl>
            <c:dLbl>
              <c:idx val="5"/>
              <c:layout>
                <c:manualLayout>
                  <c:x val="-1.0430321525828207E-16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5A-4546-9778-029D09C7C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     구제사업</c:v>
                </c:pt>
                <c:pt idx="1">
                  <c:v>     국내선교</c:v>
                </c:pt>
                <c:pt idx="2">
                  <c:v>     해외선교</c:v>
                </c:pt>
                <c:pt idx="3">
                  <c:v>     방송선교</c:v>
                </c:pt>
                <c:pt idx="4">
                  <c:v>     인재양성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135000000</c:v>
                </c:pt>
                <c:pt idx="1">
                  <c:v>52835769</c:v>
                </c:pt>
                <c:pt idx="2">
                  <c:v>39509000</c:v>
                </c:pt>
                <c:pt idx="3">
                  <c:v>20000300</c:v>
                </c:pt>
                <c:pt idx="4">
                  <c:v>26710757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친교부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7-E84B-A332-DDBD62630A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7-E84B-A332-DDBD62630A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7-E84B-A332-DDBD62630A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7-E84B-A332-DDBD62630A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     주일중식비</c:v>
                </c:pt>
                <c:pt idx="1">
                  <c:v>     주관행사비</c:v>
                </c:pt>
                <c:pt idx="2">
                  <c:v>     용역비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35265500</c:v>
                </c:pt>
                <c:pt idx="1">
                  <c:v>9554100</c:v>
                </c:pt>
                <c:pt idx="2">
                  <c:v>5150000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0-964C-B93F-31114BF922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344896"/>
        <c:axId val="177346432"/>
      </c:barChart>
      <c:catAx>
        <c:axId val="1773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346432"/>
        <c:crosses val="autoZero"/>
        <c:auto val="1"/>
        <c:lblAlgn val="ctr"/>
        <c:lblOffset val="100"/>
        <c:noMultiLvlLbl val="0"/>
      </c:catAx>
      <c:valAx>
        <c:axId val="177346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34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19-40CD-AB4A-35CCF08F6A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0AC75B0-746D-4AFB-A426-E6ACC6AB418F}" type="VALUE">
                      <a:rPr lang="en-US" altLang="ko-KR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519-40CD-AB4A-35CCF08F6A9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A7DBD6C-DDAE-42A6-95FB-0C679D7C4703}" type="VALUE">
                      <a:rPr lang="en-US" altLang="ko-KR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18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202533051883124"/>
                      <c:h val="6.991996494679089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19-40CD-AB4A-35CCF08F6A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주관행사비</c:v>
                </c:pt>
                <c:pt idx="1">
                  <c:v>경상운영비</c:v>
                </c:pt>
              </c:strCache>
            </c:strRef>
          </c:cat>
          <c:val>
            <c:numRef>
              <c:f>Sheet1!$B$3:$B$4</c:f>
              <c:numCache>
                <c:formatCode>#,##0_);[Red]\(#,##0\)</c:formatCode>
                <c:ptCount val="2"/>
                <c:pt idx="0">
                  <c:v>10666700</c:v>
                </c:pt>
                <c:pt idx="1">
                  <c:v>6101300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19-40CD-AB4A-35CCF08F6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1187124463"/>
        <c:axId val="1187108623"/>
      </c:barChart>
      <c:catAx>
        <c:axId val="1187124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08623"/>
        <c:crosses val="autoZero"/>
        <c:auto val="1"/>
        <c:lblAlgn val="ctr"/>
        <c:lblOffset val="100"/>
        <c:noMultiLvlLbl val="0"/>
      </c:catAx>
      <c:valAx>
        <c:axId val="118710862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crossAx val="1187124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81069553805776"/>
          <c:y val="0"/>
          <c:w val="0.89818930446194223"/>
          <c:h val="0.7545177925151987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사무처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3D-5045-A4B9-6B4A0C9793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D-5045-A4B9-6B4A0C9793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3D-5045-A4B9-6B4A0C9793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3D-5045-A4B9-6B4A0C9793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3D-5045-A4B9-6B4A0C9793C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3D-5045-A4B9-6B4A0C9793C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3D-5045-A4B9-6B4A0C9793C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6B8-3B4E-8723-7DC6147744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3D-5045-A4B9-6B4A0C9793C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3D-5045-A4B9-6B4A0C9793C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3D-5045-A4B9-6B4A0C9793C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3D-5045-A4B9-6B4A0C9793C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3D-5045-A4B9-6B4A0C9793C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3D-5045-A4B9-6B4A0C9793C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6B8-3B4E-8723-7DC614774408}"/>
              </c:ext>
            </c:extLst>
          </c:dPt>
          <c:dLbls>
            <c:dLbl>
              <c:idx val="1"/>
              <c:layout>
                <c:manualLayout>
                  <c:x val="-5.5555555555555558E-3"/>
                  <c:y val="-0.11194722454006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302777777777778"/>
                      <c:h val="5.9402678662181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3D-5045-A4B9-6B4A0C9793CE}"/>
                </c:ext>
              </c:extLst>
            </c:dLbl>
            <c:dLbl>
              <c:idx val="2"/>
              <c:layout>
                <c:manualLayout>
                  <c:x val="-1.5277777777777777E-2"/>
                  <c:y val="-0.112334770831608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3D-5045-A4B9-6B4A0C9793CE}"/>
                </c:ext>
              </c:extLst>
            </c:dLbl>
            <c:dLbl>
              <c:idx val="3"/>
              <c:layout>
                <c:manualLayout>
                  <c:x val="-1.319433508311461E-2"/>
                  <c:y val="-8.69395855780530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600" dirty="0"/>
                      <a:t>12,153,291</a:t>
                    </a:r>
                    <a:endParaRPr lang="en-US" alt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322222222222221"/>
                      <c:h val="5.855835758201807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33D-5045-A4B9-6B4A0C9793CE}"/>
                </c:ext>
              </c:extLst>
            </c:dLbl>
            <c:dLbl>
              <c:idx val="4"/>
              <c:layout>
                <c:manualLayout>
                  <c:x val="-5.610236220472441E-5"/>
                  <c:y val="-7.8753129930399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3D-5045-A4B9-6B4A0C9793CE}"/>
                </c:ext>
              </c:extLst>
            </c:dLbl>
            <c:dLbl>
              <c:idx val="5"/>
              <c:layout>
                <c:manualLayout>
                  <c:x val="4.1666666666665651E-3"/>
                  <c:y val="-5.7922911046639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3D-5045-A4B9-6B4A0C9793CE}"/>
                </c:ext>
              </c:extLst>
            </c:dLbl>
            <c:dLbl>
              <c:idx val="6"/>
              <c:layout>
                <c:manualLayout>
                  <c:x val="1.8236001749771363E-4"/>
                  <c:y val="-3.4520437176566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014577865266842"/>
                      <c:h val="5.6957053800428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33D-5045-A4B9-6B4A0C9793CE}"/>
                </c:ext>
              </c:extLst>
            </c:dLbl>
            <c:dLbl>
              <c:idx val="7"/>
              <c:layout>
                <c:manualLayout>
                  <c:x val="5.4313210848643918E-3"/>
                  <c:y val="6.359035599657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B8-3B4E-8723-7DC614774408}"/>
                </c:ext>
              </c:extLst>
            </c:dLbl>
            <c:dLbl>
              <c:idx val="8"/>
              <c:layout>
                <c:manualLayout>
                  <c:x val="0"/>
                  <c:y val="-9.28849540124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3D-5045-A4B9-6B4A0C9793CE}"/>
                </c:ext>
              </c:extLst>
            </c:dLbl>
            <c:dLbl>
              <c:idx val="9"/>
              <c:layout>
                <c:manualLayout>
                  <c:x val="-7.1888670166229225E-3"/>
                  <c:y val="-7.8562045115554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3D-5045-A4B9-6B4A0C9793CE}"/>
                </c:ext>
              </c:extLst>
            </c:dLbl>
            <c:dLbl>
              <c:idx val="11"/>
              <c:layout>
                <c:manualLayout>
                  <c:x val="-4.2688243388869429E-3"/>
                  <c:y val="-0.12902610943106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3D-5045-A4B9-6B4A0C9793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norm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          강당임차료</c:v>
                </c:pt>
                <c:pt idx="1">
                  <c:v>          사무실임차료 및 관리비</c:v>
                </c:pt>
                <c:pt idx="2">
                  <c:v>          차량유지비</c:v>
                </c:pt>
                <c:pt idx="3">
                  <c:v>          사무 운영비</c:v>
                </c:pt>
                <c:pt idx="4">
                  <c:v>          경상운영비</c:v>
                </c:pt>
                <c:pt idx="5">
                  <c:v>          장비 및 유지비</c:v>
                </c:pt>
                <c:pt idx="6">
                  <c:v>          비품 및 소모품비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121200300</c:v>
                </c:pt>
                <c:pt idx="1">
                  <c:v>38155600</c:v>
                </c:pt>
                <c:pt idx="2">
                  <c:v>20212161</c:v>
                </c:pt>
                <c:pt idx="3">
                  <c:v>18228000</c:v>
                </c:pt>
                <c:pt idx="4">
                  <c:v>11979370</c:v>
                </c:pt>
                <c:pt idx="5">
                  <c:v>6234100</c:v>
                </c:pt>
                <c:pt idx="6">
                  <c:v>2885590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3D-5045-A4B9-6B4A0C9793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384256"/>
        <c:axId val="176394240"/>
      </c:barChart>
      <c:catAx>
        <c:axId val="1763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18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94240"/>
        <c:crosses val="autoZero"/>
        <c:auto val="1"/>
        <c:lblAlgn val="ctr"/>
        <c:lblOffset val="100"/>
        <c:noMultiLvlLbl val="0"/>
      </c:catAx>
      <c:valAx>
        <c:axId val="176394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638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82496844613279E-3"/>
          <c:y val="0"/>
          <c:w val="0.98409785069418798"/>
          <c:h val="0.8780248981032343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5-5F49-AFED-5A82B5EB0A0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5-5F49-AFED-5A82B5EB0A0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5-5F49-AFED-5A82B5EB0A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5-5F49-AFED-5A82B5EB0A0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75-5F49-AFED-5A82B5EB0A0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75-5F49-AFED-5A82B5EB0A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75-5F49-AFED-5A82B5EB0A0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75-5F49-AFED-5A82B5EB0A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775-5F49-AFED-5A82B5EB0A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경상운영비</c:v>
                </c:pt>
                <c:pt idx="1">
                  <c:v>주관행사비</c:v>
                </c:pt>
                <c:pt idx="2">
                  <c:v>경조비</c:v>
                </c:pt>
                <c:pt idx="3">
                  <c:v>도서구입비</c:v>
                </c:pt>
                <c:pt idx="4">
                  <c:v>심방비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13745612</c:v>
                </c:pt>
                <c:pt idx="1">
                  <c:v>12264160</c:v>
                </c:pt>
                <c:pt idx="2">
                  <c:v>7845000</c:v>
                </c:pt>
                <c:pt idx="3">
                  <c:v>2450090</c:v>
                </c:pt>
                <c:pt idx="4">
                  <c:v>907400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E94F-A893-723656301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845568"/>
        <c:axId val="176847104"/>
      </c:barChart>
      <c:catAx>
        <c:axId val="1768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847104"/>
        <c:crosses val="autoZero"/>
        <c:auto val="1"/>
        <c:lblAlgn val="ctr"/>
        <c:lblOffset val="100"/>
        <c:noMultiLvlLbl val="0"/>
      </c:catAx>
      <c:valAx>
        <c:axId val="17684710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68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128060856317933E-2"/>
          <c:y val="3.7516641239815039E-2"/>
          <c:w val="0.95806765564439555"/>
          <c:h val="0.850379827272464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E-1846-9758-FE14A5602C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E-1846-9758-FE14A5602C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E-1846-9758-FE14A5602CA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E-1846-9758-FE14A5602CA5}"/>
              </c:ext>
            </c:extLst>
          </c:dPt>
          <c:dLbls>
            <c:dLbl>
              <c:idx val="0"/>
              <c:layout>
                <c:manualLayout>
                  <c:x val="-1.38583607872554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BE-1846-9758-FE14A5602CA5}"/>
                </c:ext>
              </c:extLst>
            </c:dLbl>
            <c:dLbl>
              <c:idx val="1"/>
              <c:layout>
                <c:manualLayout>
                  <c:x val="-1.3858360787255284E-3"/>
                  <c:y val="-2.5616545195384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E-1846-9758-FE14A5602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목회자사례비</c:v>
                </c:pt>
                <c:pt idx="1">
                  <c:v>목회활동비</c:v>
                </c:pt>
                <c:pt idx="2">
                  <c:v>퇴직급여충당금</c:v>
                </c:pt>
              </c:strCache>
            </c:strRef>
          </c:cat>
          <c:val>
            <c:numRef>
              <c:f>Sheet1!$B$2:$B$4</c:f>
              <c:numCache>
                <c:formatCode>_(* #,##0_);_(* \(#,##0\);_(* "-"_);_(@_)</c:formatCode>
                <c:ptCount val="3"/>
                <c:pt idx="0">
                  <c:v>283502100</c:v>
                </c:pt>
                <c:pt idx="1">
                  <c:v>50400600</c:v>
                </c:pt>
                <c:pt idx="2">
                  <c:v>36000000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F-024E-9D5B-3C0AFDFBCD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062080"/>
        <c:axId val="178063616"/>
      </c:barChart>
      <c:catAx>
        <c:axId val="1780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063616"/>
        <c:crosses val="autoZero"/>
        <c:auto val="1"/>
        <c:lblAlgn val="ctr"/>
        <c:lblOffset val="100"/>
        <c:noMultiLvlLbl val="0"/>
      </c:catAx>
      <c:valAx>
        <c:axId val="178063616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80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열1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7F-4448-9C96-660A54C389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2FF-814B-8242-2C8E5F59EA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FF-814B-8242-2C8E5F59EA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2FF-814B-8242-2C8E5F59EA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FF-814B-8242-2C8E5F59EA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7F-4448-9C96-660A54C3894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/>
                      <a:t>350,000,000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37F-4448-9C96-660A54C3894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 110,000,000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2FF-814B-8242-2C8E5F59EAC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dirty="0"/>
                      <a:t> 100,000,000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FF-814B-8242-2C8E5F59EA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교역자</c:v>
                </c:pt>
                <c:pt idx="1">
                  <c:v>사무실 및 도서관 보증금</c:v>
                </c:pt>
                <c:pt idx="2">
                  <c:v>강당 보증금</c:v>
                </c:pt>
                <c:pt idx="3">
                  <c:v>단기대여금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350000000</c:v>
                </c:pt>
                <c:pt idx="1">
                  <c:v>210000000</c:v>
                </c:pt>
                <c:pt idx="2">
                  <c:v>110000000</c:v>
                </c:pt>
                <c:pt idx="3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FF-814B-8242-2C8E5F59EA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104960"/>
        <c:axId val="178106752"/>
      </c:barChart>
      <c:catAx>
        <c:axId val="17810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106752"/>
        <c:crosses val="autoZero"/>
        <c:auto val="1"/>
        <c:lblAlgn val="ctr"/>
        <c:lblOffset val="100"/>
        <c:noMultiLvlLbl val="0"/>
      </c:catAx>
      <c:valAx>
        <c:axId val="178106752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one"/>
        <c:crossAx val="1781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</cdr:y>
    </cdr:from>
    <cdr:to>
      <cdr:x>0.97541</cdr:x>
      <cdr:y>0.08244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272808" y="-1397000"/>
          <a:ext cx="1296135" cy="42871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0.84746</cdr:x>
      <cdr:y>0.05379</cdr:y>
    </cdr:from>
    <cdr:to>
      <cdr:x>1</cdr:x>
      <cdr:y>0.12691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200803" y="294394"/>
          <a:ext cx="129614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0.84746</cdr:x>
      <cdr:y>0.05379</cdr:y>
    </cdr:from>
    <cdr:to>
      <cdr:x>1</cdr:x>
      <cdr:y>0.12691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200803" y="294394"/>
          <a:ext cx="129614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0.85366</cdr:x>
      <cdr:y>0</cdr:y>
    </cdr:from>
    <cdr:to>
      <cdr:x>1</cdr:x>
      <cdr:y>0.07771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560840" y="0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0.84037</cdr:x>
      <cdr:y>0.04841</cdr:y>
    </cdr:from>
    <cdr:to>
      <cdr:x>0.99632</cdr:x>
      <cdr:y>0.13389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701277" y="288032"/>
          <a:ext cx="1429148" cy="5085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C8CC0-A795-4CC7-BAAA-B167E67724BA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2E5C-34D7-4633-9529-0F92F4B6E4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01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451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760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514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599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4001A5-68AC-465B-8BC6-285C8995DD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799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416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777931-2A92-4CB6-9BE8-71E9F3AB9E6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5555366-3B5C-47B8-AD05-F2AB8E7B0E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050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570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110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38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E7D4C67-CD9B-4FAF-ABD1-CF6BE29465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64BF6B-3C45-45B9-9E87-EFAFAF262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C71A63-D552-49B3-AF7E-891854F2A6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39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4601DF-6FC6-4583-8704-59227C5BB77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5872476-5382-4075-B1B0-B56ABA0E4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0180F6-3327-48CA-A1CC-1FFF6DA692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62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95783F-C27E-4B92-9D71-3D9C1B0184A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BC85F4-C875-4DA6-B10A-5539084C6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DB4BD08-0D3B-4F74-A1E6-E342D15FB1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81296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FF003B-0441-4E0D-8709-DDCF9AD8CC8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5237E4-7BFF-45C0-B82C-B143FFD2A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8E95D6-181B-4459-9010-284FEB1997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8737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724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070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82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415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82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110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383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4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8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42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24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8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95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57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39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78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FA1-5700-4E14-9E78-3C4A141DD1FE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1661-71A7-43E0-A77C-E8C7FF51B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947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35441-AFA9-4890-91BF-91C96B68EB83}" type="datetimeFigureOut">
              <a:rPr lang="ko-KR" altLang="en-US" smtClean="0"/>
              <a:pPr/>
              <a:t>2025-01-16(Thu)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9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1"/>
          <p:cNvSpPr>
            <a:spLocks noGrp="1"/>
          </p:cNvSpPr>
          <p:nvPr>
            <p:ph type="subTitle" idx="4294967295"/>
          </p:nvPr>
        </p:nvSpPr>
        <p:spPr>
          <a:xfrm>
            <a:off x="1331640" y="4370153"/>
            <a:ext cx="6400800" cy="112553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교인총회장 </a:t>
            </a:r>
            <a:endParaRPr lang="en-US" altLang="ko-K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None/>
            </a:pPr>
            <a:r>
              <a:rPr lang="en-US" altLang="ko-KR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2025.01.12</a:t>
            </a:r>
            <a:r>
              <a:rPr lang="ko-KR" altLang="en-US" sz="4400" dirty="0">
                <a:latin typeface="+mj-ea"/>
                <a:ea typeface="+mj-ea"/>
              </a:rPr>
              <a:t> </a:t>
            </a:r>
          </a:p>
        </p:txBody>
      </p:sp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864704" y="1340768"/>
            <a:ext cx="7414592" cy="2016224"/>
          </a:xfrm>
        </p:spPr>
        <p:txBody>
          <a:bodyPr>
            <a:noAutofit/>
          </a:bodyPr>
          <a:lstStyle/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결산</a:t>
            </a:r>
            <a:b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</a:br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</a:t>
            </a:r>
          </a:p>
        </p:txBody>
      </p:sp>
    </p:spTree>
    <p:extLst>
      <p:ext uri="{BB962C8B-B14F-4D97-AF65-F5344CB8AC3E}">
        <p14:creationId xmlns:p14="http://schemas.microsoft.com/office/powerpoint/2010/main" val="1333822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1"/>
          <p:cNvSpPr>
            <a:spLocks noGrp="1"/>
          </p:cNvSpPr>
          <p:nvPr>
            <p:ph type="subTitle" idx="4294967295"/>
          </p:nvPr>
        </p:nvSpPr>
        <p:spPr>
          <a:xfrm>
            <a:off x="1331640" y="4370153"/>
            <a:ext cx="6400800" cy="11255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재장부장 </a:t>
            </a:r>
            <a:r>
              <a:rPr lang="ko-KR" alt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류흥렬장로</a:t>
            </a:r>
            <a:endParaRPr lang="ko-KR" altLang="en-US" sz="4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864704" y="1340768"/>
            <a:ext cx="7414592" cy="2016224"/>
          </a:xfrm>
        </p:spPr>
        <p:txBody>
          <a:bodyPr>
            <a:noAutofit/>
          </a:bodyPr>
          <a:lstStyle/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결산보고</a:t>
            </a:r>
          </a:p>
        </p:txBody>
      </p:sp>
    </p:spTree>
    <p:extLst>
      <p:ext uri="{BB962C8B-B14F-4D97-AF65-F5344CB8AC3E}">
        <p14:creationId xmlns:p14="http://schemas.microsoft.com/office/powerpoint/2010/main" val="209095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2167328768"/>
              </p:ext>
            </p:extLst>
          </p:nvPr>
        </p:nvGraphicFramePr>
        <p:xfrm>
          <a:off x="0" y="116632"/>
          <a:ext cx="9108504" cy="66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00AAD0-CBB8-7158-7496-2296576EF6D5}"/>
              </a:ext>
            </a:extLst>
          </p:cNvPr>
          <p:cNvSpPr txBox="1"/>
          <p:nvPr/>
        </p:nvSpPr>
        <p:spPr>
          <a:xfrm>
            <a:off x="7092280" y="7647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010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2160" y="404664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1,140,332,868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5F2C7-4D93-7241-93EB-30D12F22A18D}"/>
              </a:ext>
            </a:extLst>
          </p:cNvPr>
          <p:cNvSpPr txBox="1"/>
          <p:nvPr/>
        </p:nvSpPr>
        <p:spPr>
          <a:xfrm>
            <a:off x="614805" y="406405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헌 금 내 역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" name="차트 19">
            <a:extLst>
              <a:ext uri="{FF2B5EF4-FFF2-40B4-BE49-F238E27FC236}">
                <a16:creationId xmlns:a16="http://schemas.microsoft.com/office/drawing/2014/main" id="{2AC31D69-9387-5144-878B-23848C1E0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999417"/>
              </p:ext>
            </p:extLst>
          </p:nvPr>
        </p:nvGraphicFramePr>
        <p:xfrm>
          <a:off x="107504" y="1340768"/>
          <a:ext cx="8784976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214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9857701"/>
              </p:ext>
            </p:extLst>
          </p:nvPr>
        </p:nvGraphicFramePr>
        <p:xfrm>
          <a:off x="0" y="836712"/>
          <a:ext cx="9036495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542797" y="476672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절 기 헌 금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6084168" y="296652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94,442,000</a:t>
            </a:r>
          </a:p>
        </p:txBody>
      </p:sp>
    </p:spTree>
    <p:extLst>
      <p:ext uri="{BB962C8B-B14F-4D97-AF65-F5344CB8AC3E}">
        <p14:creationId xmlns:p14="http://schemas.microsoft.com/office/powerpoint/2010/main" val="272517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017001"/>
              </p:ext>
            </p:extLst>
          </p:nvPr>
        </p:nvGraphicFramePr>
        <p:xfrm>
          <a:off x="0" y="943852"/>
          <a:ext cx="9144000" cy="5914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683568" y="288504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 출 내 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6084168" y="296652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1,103,796,776</a:t>
            </a:r>
          </a:p>
        </p:txBody>
      </p:sp>
    </p:spTree>
    <p:extLst>
      <p:ext uri="{BB962C8B-B14F-4D97-AF65-F5344CB8AC3E}">
        <p14:creationId xmlns:p14="http://schemas.microsoft.com/office/powerpoint/2010/main" val="206174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2160" y="476672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102,683,760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239A-EEDA-3E46-A417-8FC241318C48}"/>
              </a:ext>
            </a:extLst>
          </p:cNvPr>
          <p:cNvSpPr txBox="1"/>
          <p:nvPr/>
        </p:nvSpPr>
        <p:spPr>
          <a:xfrm>
            <a:off x="3787170" y="441485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예배부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A26C0F96-1F5E-7E42-B694-08D89027F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958676"/>
              </p:ext>
            </p:extLst>
          </p:nvPr>
        </p:nvGraphicFramePr>
        <p:xfrm>
          <a:off x="107504" y="1581666"/>
          <a:ext cx="9036496" cy="5159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6D5C72-6D5C-AC67-09BE-74076C24BB93}"/>
              </a:ext>
            </a:extLst>
          </p:cNvPr>
          <p:cNvSpPr txBox="1"/>
          <p:nvPr/>
        </p:nvSpPr>
        <p:spPr>
          <a:xfrm>
            <a:off x="7668344" y="121233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90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270809964"/>
              </p:ext>
            </p:extLst>
          </p:nvPr>
        </p:nvGraphicFramePr>
        <p:xfrm>
          <a:off x="107504" y="1268760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6084168" y="476672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34,309,507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19591-BDCC-9C42-97B0-EA91F1103ECF}"/>
              </a:ext>
            </a:extLst>
          </p:cNvPr>
          <p:cNvSpPr txBox="1"/>
          <p:nvPr/>
        </p:nvSpPr>
        <p:spPr>
          <a:xfrm>
            <a:off x="3751166" y="47667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668344" y="117929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0022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1314923955"/>
              </p:ext>
            </p:extLst>
          </p:nvPr>
        </p:nvGraphicFramePr>
        <p:xfrm>
          <a:off x="0" y="44624"/>
          <a:ext cx="9144000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596336" y="108409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AE820-A953-402B-806B-EC72B2E13208}"/>
              </a:ext>
            </a:extLst>
          </p:cNvPr>
          <p:cNvSpPr txBox="1"/>
          <p:nvPr/>
        </p:nvSpPr>
        <p:spPr>
          <a:xfrm>
            <a:off x="3787170" y="28112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선교부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2D89BD-0DEB-411B-AC7C-78B90DC7B085}"/>
              </a:ext>
            </a:extLst>
          </p:cNvPr>
          <p:cNvSpPr/>
          <p:nvPr/>
        </p:nvSpPr>
        <p:spPr>
          <a:xfrm>
            <a:off x="6012160" y="281126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274,055,826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2491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930800135"/>
              </p:ext>
            </p:extLst>
          </p:nvPr>
        </p:nvGraphicFramePr>
        <p:xfrm>
          <a:off x="18147" y="1340768"/>
          <a:ext cx="903649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/>
          <p:cNvSpPr/>
          <p:nvPr/>
        </p:nvSpPr>
        <p:spPr>
          <a:xfrm>
            <a:off x="6084168" y="404664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49,969,600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751166" y="4046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친교부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3824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751166" y="4046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D37EB2-84F0-45AD-9AD1-B9AB07C6E1AB}"/>
              </a:ext>
            </a:extLst>
          </p:cNvPr>
          <p:cNvSpPr/>
          <p:nvPr/>
        </p:nvSpPr>
        <p:spPr>
          <a:xfrm>
            <a:off x="6084168" y="618947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16,768,000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BC4BBEB3-7DD7-4CF9-83BC-29FDEAA8F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7222073"/>
              </p:ext>
            </p:extLst>
          </p:nvPr>
        </p:nvGraphicFramePr>
        <p:xfrm>
          <a:off x="0" y="1376600"/>
          <a:ext cx="9108504" cy="536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9233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704150647"/>
              </p:ext>
            </p:extLst>
          </p:nvPr>
        </p:nvGraphicFramePr>
        <p:xfrm>
          <a:off x="0" y="21586"/>
          <a:ext cx="9144000" cy="683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9A9606-50C3-C843-BA80-D6F6A967AFDC}"/>
              </a:ext>
            </a:extLst>
          </p:cNvPr>
          <p:cNvSpPr txBox="1"/>
          <p:nvPr/>
        </p:nvSpPr>
        <p:spPr>
          <a:xfrm>
            <a:off x="3923928" y="36175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사무처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69694-F4AC-32D1-9043-C15A8671EF28}"/>
              </a:ext>
            </a:extLst>
          </p:cNvPr>
          <p:cNvSpPr txBox="1"/>
          <p:nvPr/>
        </p:nvSpPr>
        <p:spPr>
          <a:xfrm>
            <a:off x="7668344" y="102500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4CDAA37-EB67-4246-AAB7-86C5765364A5}"/>
              </a:ext>
            </a:extLst>
          </p:cNvPr>
          <p:cNvSpPr/>
          <p:nvPr/>
        </p:nvSpPr>
        <p:spPr>
          <a:xfrm>
            <a:off x="6012160" y="328749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218,895,121</a:t>
            </a:r>
          </a:p>
        </p:txBody>
      </p:sp>
    </p:spTree>
    <p:extLst>
      <p:ext uri="{BB962C8B-B14F-4D97-AF65-F5344CB8AC3E}">
        <p14:creationId xmlns:p14="http://schemas.microsoft.com/office/powerpoint/2010/main" val="4132560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084168" y="18864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37,212,262</a:t>
            </a:r>
            <a:endParaRPr lang="ko-KR" altLang="en-US" sz="2800" b="1" dirty="0"/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837BFAEA-BD41-1E45-8DA4-1EADAD0D6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988489"/>
              </p:ext>
            </p:extLst>
          </p:nvPr>
        </p:nvGraphicFramePr>
        <p:xfrm>
          <a:off x="0" y="1321510"/>
          <a:ext cx="9144000" cy="5536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F6425A-D2A1-7743-BDB5-37E91B1BB830}"/>
              </a:ext>
            </a:extLst>
          </p:cNvPr>
          <p:cNvSpPr txBox="1"/>
          <p:nvPr/>
        </p:nvSpPr>
        <p:spPr>
          <a:xfrm>
            <a:off x="3203848" y="307970"/>
            <a:ext cx="1893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 회 팀</a:t>
            </a:r>
            <a:endParaRPr kumimoji="1"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EE4BC-59BA-38E8-0C17-2618355CCB01}"/>
              </a:ext>
            </a:extLst>
          </p:cNvPr>
          <p:cNvSpPr txBox="1"/>
          <p:nvPr/>
        </p:nvSpPr>
        <p:spPr>
          <a:xfrm>
            <a:off x="7668344" y="95217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576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940152" y="402923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369,902,700</a:t>
            </a:r>
            <a:endParaRPr lang="ko-KR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EC7A4-3A5B-3441-B364-15DD49AB2761}"/>
              </a:ext>
            </a:extLst>
          </p:cNvPr>
          <p:cNvSpPr txBox="1"/>
          <p:nvPr/>
        </p:nvSpPr>
        <p:spPr>
          <a:xfrm>
            <a:off x="3923928" y="40292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재정부</a:t>
            </a: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F865CE0C-D02E-AF49-9F1D-B659FCB597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5787119"/>
              </p:ext>
            </p:extLst>
          </p:nvPr>
        </p:nvGraphicFramePr>
        <p:xfrm>
          <a:off x="-31712" y="764704"/>
          <a:ext cx="916414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862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1427645615"/>
              </p:ext>
            </p:extLst>
          </p:nvPr>
        </p:nvGraphicFramePr>
        <p:xfrm>
          <a:off x="107504" y="1268760"/>
          <a:ext cx="88569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6372200" y="491176"/>
            <a:ext cx="252028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/>
              <a:t>770,000,000</a:t>
            </a:r>
            <a:endParaRPr lang="ko-KR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3303E-B1F4-2349-B6AA-D5A46D659489}"/>
              </a:ext>
            </a:extLst>
          </p:cNvPr>
          <p:cNvSpPr txBox="1"/>
          <p:nvPr/>
        </p:nvSpPr>
        <p:spPr>
          <a:xfrm>
            <a:off x="110662" y="492917"/>
            <a:ext cx="5780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고정자산내역 </a:t>
            </a:r>
            <a:r>
              <a:rPr kumimoji="1"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대여 및 보증금</a:t>
            </a:r>
            <a:r>
              <a:rPr kumimoji="1"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5E17B-75CC-15E1-BB45-7FF459F45808}"/>
              </a:ext>
            </a:extLst>
          </p:cNvPr>
          <p:cNvSpPr txBox="1"/>
          <p:nvPr/>
        </p:nvSpPr>
        <p:spPr>
          <a:xfrm>
            <a:off x="7740352" y="126772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7738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id="{CB733FE2-6A45-48E4-B4E0-0889187E72E6}"/>
              </a:ext>
            </a:extLst>
          </p:cNvPr>
          <p:cNvSpPr txBox="1">
            <a:spLocks/>
          </p:cNvSpPr>
          <p:nvPr/>
        </p:nvSpPr>
        <p:spPr>
          <a:xfrm>
            <a:off x="646930" y="2892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(12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24:00)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내용 개체 틀 7">
            <a:extLst>
              <a:ext uri="{FF2B5EF4-FFF2-40B4-BE49-F238E27FC236}">
                <a16:creationId xmlns:a16="http://schemas.microsoft.com/office/drawing/2014/main" id="{67DEDBB3-722E-40B3-9606-24237E600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9185190"/>
              </p:ext>
            </p:extLst>
          </p:nvPr>
        </p:nvGraphicFramePr>
        <p:xfrm>
          <a:off x="395536" y="1124744"/>
          <a:ext cx="8352927" cy="554461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15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계좌별칭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140-008-409450</a:t>
                      </a:r>
                      <a:r>
                        <a:rPr lang="ko-KR" altLang="en-US" sz="2000" dirty="0"/>
                        <a:t> </a:t>
                      </a:r>
                      <a:endParaRPr lang="en-US" altLang="ko-K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보통예금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165,715,111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861988-04-046139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36204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861988-04-046647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861901-04-134752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보통예금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140-010-770719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목회팀</a:t>
                      </a:r>
                      <a:r>
                        <a:rPr lang="ko-KR" altLang="en-US" sz="2000" dirty="0"/>
                        <a:t> 외 </a:t>
                      </a:r>
                      <a:r>
                        <a:rPr lang="en-US" altLang="ko-KR" sz="2000" dirty="0"/>
                        <a:t>9</a:t>
                      </a:r>
                      <a:r>
                        <a:rPr lang="ko-KR" altLang="en-US" sz="2000" dirty="0"/>
                        <a:t>부서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18,656,314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40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잔액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1,484,371,425</a:t>
                      </a:r>
                      <a:endParaRPr lang="ko-KR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864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D9A75-B251-481E-8E7E-7B43F8E1C8BA}"/>
              </a:ext>
            </a:extLst>
          </p:cNvPr>
          <p:cNvSpPr txBox="1">
            <a:spLocks/>
          </p:cNvSpPr>
          <p:nvPr/>
        </p:nvSpPr>
        <p:spPr>
          <a:xfrm>
            <a:off x="457200" y="685524"/>
            <a:ext cx="8229600" cy="7780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결산보고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CCA507B-DF71-4F86-95ED-FE1B8E46B42D}"/>
              </a:ext>
            </a:extLst>
          </p:cNvPr>
          <p:cNvGraphicFramePr>
            <a:graphicFrameLocks noGrp="1"/>
          </p:cNvGraphicFramePr>
          <p:nvPr/>
        </p:nvGraphicFramePr>
        <p:xfrm>
          <a:off x="215353" y="2492896"/>
          <a:ext cx="8713293" cy="272442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52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0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4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dirty="0"/>
                        <a:t>수입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지출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잔액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헌금 </a:t>
                      </a:r>
                      <a:r>
                        <a:rPr lang="en-US" altLang="ko-KR" sz="1800" dirty="0"/>
                        <a:t>          1,140,332,868 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부서지출  </a:t>
                      </a:r>
                      <a:r>
                        <a:rPr lang="en-US" altLang="ko-KR" sz="1800" dirty="0"/>
                        <a:t>1,103,796,776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보통예금         </a:t>
                      </a:r>
                      <a:r>
                        <a:rPr lang="en-US" altLang="ko-KR" sz="1800" dirty="0"/>
                        <a:t>384,371,425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이월           </a:t>
                      </a:r>
                      <a:r>
                        <a:rPr lang="en-US" altLang="ko-KR" sz="1800" dirty="0"/>
                        <a:t>1,632,607,415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자본지출    </a:t>
                      </a:r>
                      <a:r>
                        <a:rPr lang="en-US" altLang="ko-KR" sz="1800" dirty="0"/>
                        <a:t>220,000,000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/>
                        <a:t>거치식예금</a:t>
                      </a:r>
                      <a:r>
                        <a:rPr lang="ko-KR" altLang="en-US" sz="1800" baseline="0" dirty="0"/>
                        <a:t>  </a:t>
                      </a:r>
                      <a:r>
                        <a:rPr lang="ko-KR" altLang="en-US" sz="1800" dirty="0"/>
                        <a:t>  </a:t>
                      </a:r>
                      <a:r>
                        <a:rPr lang="en-US" altLang="ko-KR" sz="1800" dirty="0"/>
                        <a:t>1,100,000,000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err="1"/>
                        <a:t>자본수입외</a:t>
                      </a:r>
                      <a:r>
                        <a:rPr lang="ko-KR" altLang="en-US" sz="1800" dirty="0"/>
                        <a:t>      </a:t>
                      </a:r>
                      <a:r>
                        <a:rPr lang="en-US" altLang="ko-KR" sz="1800" dirty="0"/>
                        <a:t>35,227,918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총수입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2,808,168,201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총지출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1,323,796,776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1,484,371,425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1F8752-BE6C-4C5D-9897-DCDE2970A27B}"/>
              </a:ext>
            </a:extLst>
          </p:cNvPr>
          <p:cNvSpPr txBox="1"/>
          <p:nvPr/>
        </p:nvSpPr>
        <p:spPr>
          <a:xfrm>
            <a:off x="107179" y="1691307"/>
            <a:ext cx="5544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현재 교회 재정현황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3240CA-35AF-4440-9CE3-8ED11020A01A}"/>
              </a:ext>
            </a:extLst>
          </p:cNvPr>
          <p:cNvSpPr txBox="1"/>
          <p:nvPr/>
        </p:nvSpPr>
        <p:spPr>
          <a:xfrm>
            <a:off x="7668344" y="20608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DE1D51-CF5A-529B-CA06-DE61226AC957}"/>
              </a:ext>
            </a:extLst>
          </p:cNvPr>
          <p:cNvSpPr/>
          <p:nvPr/>
        </p:nvSpPr>
        <p:spPr>
          <a:xfrm>
            <a:off x="0" y="0"/>
            <a:ext cx="9144000" cy="520345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075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6448" y="119373"/>
            <a:ext cx="6707088" cy="1143000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집행 및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259806"/>
              </p:ext>
            </p:extLst>
          </p:nvPr>
        </p:nvGraphicFramePr>
        <p:xfrm>
          <a:off x="323528" y="1372209"/>
          <a:ext cx="8507289" cy="5009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1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1757898177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3430981586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2534915921"/>
                    </a:ext>
                  </a:extLst>
                </a:gridCol>
              </a:tblGrid>
              <a:tr h="628939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800" u="none" strike="noStrike" dirty="0">
                          <a:effectLst/>
                        </a:rPr>
                        <a:t>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집행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예배부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102,683,760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111,100,000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교육부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34,309,507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선교부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204,786,000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274,055,826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친교부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49,969,600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봉사부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17,410,000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16,768,000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123,450,000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사무처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800" b="1" u="none" strike="noStrike" dirty="0" err="1">
                          <a:effectLst/>
                        </a:rPr>
                        <a:t>목회팀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255,526,000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256,107,383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재정부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358,200,000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369,902,700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394,400,000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예비비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1,104,322,000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1,103,796,776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1,375,976,000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956F44-DB50-5911-9E45-D5E2223CD6D0}"/>
              </a:ext>
            </a:extLst>
          </p:cNvPr>
          <p:cNvSpPr txBox="1"/>
          <p:nvPr/>
        </p:nvSpPr>
        <p:spPr>
          <a:xfrm>
            <a:off x="7164288" y="855625"/>
            <a:ext cx="166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10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1"/>
          <p:cNvSpPr>
            <a:spLocks noGrp="1"/>
          </p:cNvSpPr>
          <p:nvPr>
            <p:ph type="subTitle" idx="4294967295"/>
          </p:nvPr>
        </p:nvSpPr>
        <p:spPr>
          <a:xfrm>
            <a:off x="1331640" y="4370153"/>
            <a:ext cx="6400800" cy="11255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각 부서 부장</a:t>
            </a:r>
            <a:endParaRPr lang="ko-KR" altLang="en-US" sz="4400" dirty="0">
              <a:latin typeface="+mj-ea"/>
              <a:ea typeface="+mj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864704" y="1340768"/>
            <a:ext cx="7414592" cy="2016224"/>
          </a:xfrm>
        </p:spPr>
        <p:txBody>
          <a:bodyPr>
            <a:noAutofit/>
          </a:bodyPr>
          <a:lstStyle/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예산심의</a:t>
            </a:r>
          </a:p>
        </p:txBody>
      </p:sp>
    </p:spTree>
    <p:extLst>
      <p:ext uri="{BB962C8B-B14F-4D97-AF65-F5344CB8AC3E}">
        <p14:creationId xmlns:p14="http://schemas.microsoft.com/office/powerpoint/2010/main" val="995144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 배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이종기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84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157960"/>
            <a:ext cx="6408712" cy="118280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732240" y="260648"/>
            <a:ext cx="2232248" cy="854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251520" y="1424998"/>
          <a:ext cx="8604956" cy="51723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5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예배준비비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강단 화분 및 절기 꽃꽂이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성찬 비용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150,000*2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주일 아침 회의비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100,000*52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64407660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담요 및 유니폼 세탁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찬양대 간담회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(80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*30,000)*2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4022678066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교재 및 운영비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687688137"/>
                  </a:ext>
                </a:extLst>
              </a:tr>
              <a:tr h="2873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자료구입비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 1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2873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u="none" strike="noStrike" dirty="0" err="1"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15,000*50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악보집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 및 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찬양교육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초청강의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음악회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부활절칸타타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225049012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4676150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73978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10A685-494F-68DC-5BFA-7B6DD266998C}"/>
              </a:ext>
            </a:extLst>
          </p:cNvPr>
          <p:cNvSpPr txBox="1"/>
          <p:nvPr/>
        </p:nvSpPr>
        <p:spPr>
          <a:xfrm>
            <a:off x="7452320" y="11154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290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79512" y="332259"/>
            <a:ext cx="7772400" cy="11525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04248" y="404664"/>
            <a:ext cx="2154569" cy="7967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79512" y="1732660"/>
          <a:ext cx="8784976" cy="22766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2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방송실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13,200,000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방송장비 구입 및 수리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7,000,000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3,000,000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0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109,600,000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5590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0290A4-5F66-7E57-9799-5FB7DA2AF0DD}"/>
              </a:ext>
            </a:extLst>
          </p:cNvPr>
          <p:cNvSpPr txBox="1"/>
          <p:nvPr/>
        </p:nvSpPr>
        <p:spPr>
          <a:xfrm>
            <a:off x="7596336" y="12687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857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 육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최인욱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555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23528" y="-93051"/>
            <a:ext cx="8640960" cy="1233519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교육부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42,000,000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sz="3200" dirty="0">
                <a:latin typeface="+mj-ea"/>
              </a:rPr>
              <a:t>  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400057"/>
              </p:ext>
            </p:extLst>
          </p:nvPr>
        </p:nvGraphicFramePr>
        <p:xfrm>
          <a:off x="683568" y="933684"/>
          <a:ext cx="7920880" cy="5837685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9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1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자녀교육세미나 지원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가족소풍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교사대학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주일학교 졸업식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가족캠프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교육부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젊은교구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1,500,000(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하늘씨앗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),</a:t>
                      </a:r>
                      <a:r>
                        <a:rPr lang="ko-KR" altLang="en-US" sz="1050" b="0" i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 하늘가지</a:t>
                      </a:r>
                      <a:r>
                        <a:rPr lang="en-US" altLang="ko-KR" sz="1050" b="0" i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(2,000,000)</a:t>
                      </a:r>
                      <a:endParaRPr lang="en-US" altLang="ko-KR" sz="105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1" hangingPunct="1"/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통합목장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1,300,000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217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하늘씨앗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(3-7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</a:t>
                      </a:r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추수감사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달리다굼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말씀암송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교안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10,000*10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음료 및 간식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250,000*4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교사회의비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10000x6x12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720,000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비품비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소모품비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217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하늘가지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초등부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en-US" altLang="ko-KR" sz="1000" b="0" i="0" u="none" strike="sng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달란트잔치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 등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교사교육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*1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 및 아동 심방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64814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21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하늘줄기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청소년부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M.T,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수능응원 등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제자훈련 및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비전트립</a:t>
                      </a:r>
                      <a:endParaRPr lang="ko-KR" altLang="en-US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훈련 교재 및 비전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트립</a:t>
                      </a:r>
                      <a:endParaRPr lang="en-US" altLang="ko-KR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부순서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캠페인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교재비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성경공부 교재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분기별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50,000*10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 및 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5652120" y="156656"/>
            <a:ext cx="246627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C15493-728C-D169-431A-E398FFE48E80}"/>
              </a:ext>
            </a:extLst>
          </p:cNvPr>
          <p:cNvSpPr txBox="1"/>
          <p:nvPr/>
        </p:nvSpPr>
        <p:spPr>
          <a:xfrm>
            <a:off x="7991872" y="45045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134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11560" y="1412777"/>
          <a:ext cx="7920879" cy="4248471"/>
        </p:xfrm>
        <a:graphic>
          <a:graphicData uri="http://schemas.openxmlformats.org/drawingml/2006/table">
            <a:tbl>
              <a:tblPr/>
              <a:tblGrid>
                <a:gridCol w="161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2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268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하늘나무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(20-34)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0525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특별강의 또는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생일축하 및 새가족환영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리더양육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150,000x2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청년부 사무비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26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특별활동 및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400,000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봉사활동 지원비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연말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9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5436096" y="398672"/>
            <a:ext cx="2520278" cy="732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63513-108A-9A40-A7E0-22C70CAE9EB0}"/>
              </a:ext>
            </a:extLst>
          </p:cNvPr>
          <p:cNvSpPr txBox="1"/>
          <p:nvPr/>
        </p:nvSpPr>
        <p:spPr>
          <a:xfrm>
            <a:off x="251520" y="472315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교육부</a:t>
            </a:r>
            <a:r>
              <a:rPr kumimoji="1" lang="ko-KR" altLang="en-US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예산 내역서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ko-KR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계속</a:t>
            </a:r>
            <a:r>
              <a:rPr kumimoji="1" lang="en-US" altLang="ko-K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   </a:t>
            </a:r>
            <a:r>
              <a:rPr kumimoji="1"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42,000,000</a:t>
            </a:r>
            <a:endParaRPr kumimoji="1"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19C97-47BB-4725-B63B-9EEEF6437325}"/>
              </a:ext>
            </a:extLst>
          </p:cNvPr>
          <p:cNvSpPr txBox="1"/>
          <p:nvPr/>
        </p:nvSpPr>
        <p:spPr>
          <a:xfrm>
            <a:off x="8022150" y="69908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021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왕길완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593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998760"/>
              </p:ext>
            </p:extLst>
          </p:nvPr>
        </p:nvGraphicFramePr>
        <p:xfrm>
          <a:off x="251520" y="1556792"/>
          <a:ext cx="8534399" cy="4564799"/>
        </p:xfrm>
        <a:graphic>
          <a:graphicData uri="http://schemas.openxmlformats.org/drawingml/2006/table">
            <a:tbl>
              <a:tblPr/>
              <a:tblGrid>
                <a:gridCol w="1256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6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5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2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287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구제사업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및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1,000,000*12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27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그룹홈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프레이포유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자립지원금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1,000,000*12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51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장애인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사랑목장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8,400,000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2711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장아람재단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장애아동 치료비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4,800,000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427330"/>
                  </a:ext>
                </a:extLst>
              </a:tr>
              <a:tr h="38764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및 신생아지원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36348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신생아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3913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포도목장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10-11</a:t>
                      </a:r>
                      <a:r>
                        <a:rPr lang="ko-KR" altLang="en-US" sz="1600" dirty="0"/>
                        <a:t>개 목장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60,000,000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272507"/>
                  </a:ext>
                </a:extLst>
              </a:tr>
              <a:tr h="40546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교회 내 </a:t>
                      </a:r>
                      <a:r>
                        <a:rPr lang="ko-KR" altLang="en-US" sz="1600" dirty="0" err="1"/>
                        <a:t>돌봄지원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/>
                        <a:t>교구별</a:t>
                      </a:r>
                      <a:r>
                        <a:rPr lang="ko-KR" altLang="en-US" sz="1600" dirty="0"/>
                        <a:t> 대상자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872295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예비비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긴급구제 예비비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16,400,000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482444"/>
                  </a:ext>
                </a:extLst>
              </a:tr>
              <a:tr h="49328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5137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517196" y="325362"/>
            <a:ext cx="2051720" cy="658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300,000,000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278325" y="11039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8323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859964"/>
              </p:ext>
            </p:extLst>
          </p:nvPr>
        </p:nvGraphicFramePr>
        <p:xfrm>
          <a:off x="395536" y="1589025"/>
          <a:ext cx="8136904" cy="5031151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1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6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1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장학금규정에 적합한 자 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1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인재발굴지원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 기준에 적합한 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4021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402135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선교사업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국내 선교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교회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미래자립 교회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40213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해외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캄보디아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인도네시아외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기타국가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21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북한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탈북신학생</a:t>
                      </a:r>
                      <a:r>
                        <a:rPr lang="ko-KR" altLang="en-US" sz="1600" dirty="0"/>
                        <a:t> 장학금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40213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방송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CBS </a:t>
                      </a:r>
                      <a:r>
                        <a:rPr lang="ko-KR" altLang="en-US" sz="1600" dirty="0"/>
                        <a:t>방송 </a:t>
                      </a:r>
                      <a:r>
                        <a:rPr lang="en-US" altLang="ko-KR" sz="1600" dirty="0"/>
                        <a:t>2,000,000*10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43146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지역주민 음악회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버스킹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435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예비비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40397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effectLst/>
                        </a:rPr>
                        <a:t>112,000,000</a:t>
                      </a:r>
                      <a:endParaRPr lang="ko-KR" altLang="en-US" sz="1600" b="1" dirty="0">
                        <a:effectLst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06129"/>
                  </a:ext>
                </a:extLst>
              </a:tr>
              <a:tr h="4226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계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300,000,000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732240" y="471424"/>
            <a:ext cx="1944216" cy="683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300,000,000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524328" y="119310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0210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윤영선권사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5011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19050"/>
            <a:ext cx="8785225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19782" y="391089"/>
            <a:ext cx="18356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52,300,000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DD3313-1FF1-ABC4-9DB2-FAE5B48C3B53}"/>
              </a:ext>
            </a:extLst>
          </p:cNvPr>
          <p:cNvSpPr txBox="1"/>
          <p:nvPr/>
        </p:nvSpPr>
        <p:spPr>
          <a:xfrm>
            <a:off x="7740352" y="12594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AED08E9-CB14-4F67-B55E-C5B0E77C5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556796"/>
              </p:ext>
            </p:extLst>
          </p:nvPr>
        </p:nvGraphicFramePr>
        <p:xfrm>
          <a:off x="107503" y="1777099"/>
          <a:ext cx="8785225" cy="4767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6632">
                  <a:extLst>
                    <a:ext uri="{9D8B030D-6E8A-4147-A177-3AD203B41FA5}">
                      <a16:colId xmlns:a16="http://schemas.microsoft.com/office/drawing/2014/main" val="2520138348"/>
                    </a:ext>
                  </a:extLst>
                </a:gridCol>
                <a:gridCol w="2196509">
                  <a:extLst>
                    <a:ext uri="{9D8B030D-6E8A-4147-A177-3AD203B41FA5}">
                      <a16:colId xmlns:a16="http://schemas.microsoft.com/office/drawing/2014/main" val="1058834804"/>
                    </a:ext>
                  </a:extLst>
                </a:gridCol>
                <a:gridCol w="2848470">
                  <a:extLst>
                    <a:ext uri="{9D8B030D-6E8A-4147-A177-3AD203B41FA5}">
                      <a16:colId xmlns:a16="http://schemas.microsoft.com/office/drawing/2014/main" val="1591003839"/>
                    </a:ext>
                  </a:extLst>
                </a:gridCol>
                <a:gridCol w="1913614">
                  <a:extLst>
                    <a:ext uri="{9D8B030D-6E8A-4147-A177-3AD203B41FA5}">
                      <a16:colId xmlns:a16="http://schemas.microsoft.com/office/drawing/2014/main" val="36440558"/>
                    </a:ext>
                  </a:extLst>
                </a:gridCol>
              </a:tblGrid>
              <a:tr h="4277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세부사업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산출내역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예산액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640526"/>
                  </a:ext>
                </a:extLst>
              </a:tr>
              <a:tr h="43375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800" b="1" dirty="0" err="1"/>
                        <a:t>주일중식비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김밥 등 </a:t>
                      </a:r>
                      <a:r>
                        <a:rPr lang="ko-KR" altLang="en-US" sz="1600" b="0" dirty="0" err="1"/>
                        <a:t>구매비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2,800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*250</a:t>
                      </a:r>
                      <a:r>
                        <a:rPr lang="ko-KR" altLang="en-US" sz="1600" dirty="0"/>
                        <a:t>개</a:t>
                      </a:r>
                      <a:r>
                        <a:rPr lang="en-US" altLang="ko-KR" sz="1600" dirty="0"/>
                        <a:t>*50</a:t>
                      </a:r>
                      <a:r>
                        <a:rPr lang="ko-KR" altLang="en-US" sz="1600" dirty="0"/>
                        <a:t>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35,000,000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18255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(</a:t>
                      </a:r>
                      <a:r>
                        <a:rPr lang="ko-KR" altLang="en-US" sz="1600" b="0" dirty="0"/>
                        <a:t>김밥 판매대금</a:t>
                      </a:r>
                      <a:r>
                        <a:rPr lang="en-US" altLang="ko-KR" sz="1600" b="0" dirty="0"/>
                        <a:t>)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(400,000*12</a:t>
                      </a:r>
                      <a:r>
                        <a:rPr lang="ko-KR" altLang="en-US" sz="1600" dirty="0"/>
                        <a:t>월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(-4,800,000)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903125"/>
                  </a:ext>
                </a:extLst>
              </a:tr>
              <a:tr h="433759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r>
                        <a:rPr lang="ko-KR" altLang="en-US" sz="1800" b="1" dirty="0" err="1"/>
                        <a:t>주관행사비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부활절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678895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창립기념일 식사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10,000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*500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403294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추수감사절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64424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성탄절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803928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선교유적답사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</a:t>
                      </a:r>
                      <a:r>
                        <a:rPr lang="ko-KR" altLang="en-US" sz="1600" dirty="0"/>
                        <a:t>회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차량대여</a:t>
                      </a:r>
                      <a:r>
                        <a:rPr lang="ko-KR" altLang="en-US" sz="1600" dirty="0"/>
                        <a:t> 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2,500,000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407643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/>
                        <a:t>어버이주일</a:t>
                      </a:r>
                      <a:r>
                        <a:rPr lang="ko-KR" altLang="en-US" sz="1600" b="0" dirty="0"/>
                        <a:t> 행사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효도상품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987963"/>
                  </a:ext>
                </a:extLst>
              </a:tr>
              <a:tr h="434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/>
                        <a:t>용역비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용역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450,000*12</a:t>
                      </a:r>
                      <a:r>
                        <a:rPr lang="ko-KR" altLang="en-US" sz="1600" dirty="0"/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128904"/>
                  </a:ext>
                </a:extLst>
              </a:tr>
              <a:tr h="434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/>
                        <a:t>52,300,000</a:t>
                      </a:r>
                      <a:endParaRPr lang="ko-KR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96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676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 사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서배선권사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815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5984" y="28575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봉사부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7020272" y="375568"/>
            <a:ext cx="2016223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123,450,000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45488"/>
              </p:ext>
            </p:extLst>
          </p:nvPr>
        </p:nvGraphicFramePr>
        <p:xfrm>
          <a:off x="215516" y="1700808"/>
          <a:ext cx="8820979" cy="472777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10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0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1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주차관리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주차용품비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150,000</a:t>
                      </a:r>
                      <a:r>
                        <a:rPr lang="ko-KR" altLang="en-US" sz="1600" b="0" u="none" strike="noStrike">
                          <a:solidFill>
                            <a:srgbClr val="000000"/>
                          </a:solidFill>
                        </a:rPr>
                        <a:t>*</a:t>
                      </a: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150,000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방한용품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 160,000*5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800,000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여름용품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40,000*5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227421309"/>
                  </a:ext>
                </a:extLst>
              </a:tr>
              <a:tr h="415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solidFill>
                            <a:srgbClr val="000000"/>
                          </a:solidFill>
                        </a:rPr>
                        <a:t>시설관리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설비 유지보수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2,000,000*2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4,000,000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3739870602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리모델링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하늘씨앗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봉사부실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584145931"/>
                  </a:ext>
                </a:extLst>
              </a:tr>
              <a:tr h="415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solidFill>
                            <a:srgbClr val="000000"/>
                          </a:solidFill>
                        </a:rPr>
                        <a:t>환경미화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청소용품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50,000*2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603858313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간식비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300,000*2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255868082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solidFill>
                            <a:srgbClr val="000000"/>
                          </a:solidFill>
                        </a:rPr>
                        <a:t>기타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전교인체육대회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봄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15,000,000*1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15,000,000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회의비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50,000*52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2,600,000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123,450,000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F8EF510-24FF-5C8A-7B3B-D999FE2AD651}"/>
              </a:ext>
            </a:extLst>
          </p:cNvPr>
          <p:cNvSpPr txBox="1"/>
          <p:nvPr/>
        </p:nvSpPr>
        <p:spPr>
          <a:xfrm>
            <a:off x="7522096" y="11967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72655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 정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류흥렬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장로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5128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404664"/>
            <a:ext cx="8642350" cy="999237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재정부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79512" y="1716219"/>
          <a:ext cx="8698932" cy="4078289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8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9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세부사업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산출내역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예산액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사례비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22,000,000*12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264,000,000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9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목회활동비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4,200,000*12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50,400,000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격려금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492037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상여금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사례비의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50%,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 지급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추석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153403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퇴직적립금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월 적립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3,000,000*12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36,000,000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제세공과금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반기납부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6,000,000*2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062901"/>
                  </a:ext>
                </a:extLst>
              </a:tr>
              <a:tr h="5394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394,4000,000</a:t>
                      </a:r>
                    </a:p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6084169" y="404665"/>
            <a:ext cx="27363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394,400,000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F85C67-FEB2-2007-543D-E7D3B39F1658}"/>
              </a:ext>
            </a:extLst>
          </p:cNvPr>
          <p:cNvSpPr txBox="1"/>
          <p:nvPr/>
        </p:nvSpPr>
        <p:spPr>
          <a:xfrm>
            <a:off x="7668344" y="12869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980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 회 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김현섭목사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283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1520" y="238336"/>
            <a:ext cx="8784980" cy="980728"/>
          </a:xfrm>
        </p:spPr>
        <p:txBody>
          <a:bodyPr>
            <a:normAutofit/>
          </a:bodyPr>
          <a:lstStyle/>
          <a:p>
            <a:pPr algn="l"/>
            <a:r>
              <a:rPr lang="ko-KR" altLang="en-US" sz="3100" dirty="0">
                <a:latin typeface="+mj-ea"/>
              </a:rPr>
              <a:t>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목회팀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38241"/>
              </p:ext>
            </p:extLst>
          </p:nvPr>
        </p:nvGraphicFramePr>
        <p:xfrm>
          <a:off x="251520" y="1176887"/>
          <a:ext cx="8784980" cy="5576690"/>
        </p:xfrm>
        <a:graphic>
          <a:graphicData uri="http://schemas.openxmlformats.org/drawingml/2006/table">
            <a:tbl>
              <a:tblPr/>
              <a:tblGrid>
                <a:gridCol w="2020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세부사업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산출내역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예산액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5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목회지원비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교육훈련비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목회도서비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장로세미나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장로교육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566308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887693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93113"/>
                  </a:ext>
                </a:extLst>
              </a:tr>
              <a:tr h="29351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목장운영비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목자교육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261856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목자격려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500,000*1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783794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983860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목장연합모임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29514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목장야외모임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621190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목장활성화지원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155217"/>
                  </a:ext>
                </a:extLst>
              </a:tr>
              <a:tr h="2935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젊은목장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가족캠프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젊은교구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교육부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882454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소그룹교재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442403"/>
                  </a:ext>
                </a:extLst>
              </a:tr>
              <a:tr h="293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플리마켓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준비비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437740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경조사비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부의금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744337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중보기도팀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지원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651443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사무비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문구류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351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합 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39,200,000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228183" y="380290"/>
            <a:ext cx="2836145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FF572-4F41-497E-936A-FD16747C311A}"/>
              </a:ext>
            </a:extLst>
          </p:cNvPr>
          <p:cNvSpPr txBox="1"/>
          <p:nvPr/>
        </p:nvSpPr>
        <p:spPr>
          <a:xfrm>
            <a:off x="6156176" y="380290"/>
            <a:ext cx="2736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ctr"/>
            <a:r>
              <a:rPr lang="en-US" altLang="ko-KR" sz="3200" b="1" i="0" u="none" strike="noStrike" dirty="0">
                <a:solidFill>
                  <a:srgbClr val="000000"/>
                </a:solidFill>
                <a:latin typeface="+mn-ea"/>
                <a:ea typeface="+mn-ea"/>
              </a:rPr>
              <a:t>39,200,000</a:t>
            </a:r>
          </a:p>
        </p:txBody>
      </p:sp>
    </p:spTree>
    <p:extLst>
      <p:ext uri="{BB962C8B-B14F-4D97-AF65-F5344CB8AC3E}">
        <p14:creationId xmlns:p14="http://schemas.microsoft.com/office/powerpoint/2010/main" val="406283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 무 처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예산 및 사업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계획 보고 </a:t>
            </a:r>
            <a:endParaRPr lang="en-US" altLang="ko-K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김현섭목사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89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-27384"/>
            <a:ext cx="9108504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사무처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ko-KR" altLang="en-US" sz="3200" dirty="0">
                <a:latin typeface="+mj-ea"/>
              </a:rPr>
              <a:t>   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213,526,000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46080"/>
              </p:ext>
            </p:extLst>
          </p:nvPr>
        </p:nvGraphicFramePr>
        <p:xfrm>
          <a:off x="179512" y="1437001"/>
          <a:ext cx="8784976" cy="517037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20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4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solidFill>
                            <a:srgbClr val="000000"/>
                          </a:solidFill>
                        </a:rPr>
                        <a:t>사업명</a:t>
                      </a: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4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건물임차료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예배당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강당 및 식당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분기별 지급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120,000,000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교실 및 운동장 사용료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5,000,000*2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10,000,000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2,300,000*12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27,600,000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도서관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1,000,000*12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12,000,000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4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관리비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사무실관리비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420,000*12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5,040,000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336304763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광열비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유류대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200,000*5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1,000,000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978215108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전기통신비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500,000*12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6,000,000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201785054"/>
                  </a:ext>
                </a:extLst>
              </a:tr>
              <a:tr h="23445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임차수선비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공기청정기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110,000*12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1,320,000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복사기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120,000*12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1,200,000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비품 수선 및 유지비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4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차량유지비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차량 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렌트비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860,000*12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10,320,000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차량구입비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스타리아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40,000,000(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이자수익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40,000,000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510898724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유류대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스타렉스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카니발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2,000,000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도서인쇄비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주보대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20,000*52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1,040,000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달력제작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5,000x550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2,750,000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제세공과금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보험료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(11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월과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자동차세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8280882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소프트웨어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교적사용료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스마트요람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모바일교적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문자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770,000+726,000+120,000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1,616,000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홈페이지 사용료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840,000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925101619"/>
                  </a:ext>
                </a:extLst>
              </a:tr>
              <a:tr h="2367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합계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213,526,000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85912399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156176" y="361099"/>
            <a:ext cx="2592288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DEAAAA-217D-1663-0881-317CAF1BA3D5}"/>
              </a:ext>
            </a:extLst>
          </p:cNvPr>
          <p:cNvSpPr txBox="1"/>
          <p:nvPr/>
        </p:nvSpPr>
        <p:spPr>
          <a:xfrm>
            <a:off x="7236296" y="1067669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7149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157960"/>
            <a:ext cx="6408712" cy="118280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732240" y="260648"/>
            <a:ext cx="2232248" cy="854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251520" y="1424998"/>
          <a:ext cx="8604956" cy="51723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5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예배준비비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강단 화분 및 절기 꽃꽂이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성찬 비용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150,000*2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주일 아침 회의비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100,000*52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64407660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담요 및 유니폼 세탁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찬양대 간담회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(80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*30,000)*2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4022678066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교재 및 운영비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687688137"/>
                  </a:ext>
                </a:extLst>
              </a:tr>
              <a:tr h="2873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자료구입비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 1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2873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u="none" strike="noStrike" dirty="0" err="1"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15,000*50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악보집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 및 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찬양교육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초청강의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음악회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부활절칸타타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225049012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4676150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73978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10A685-494F-68DC-5BFA-7B6DD266998C}"/>
              </a:ext>
            </a:extLst>
          </p:cNvPr>
          <p:cNvSpPr txBox="1"/>
          <p:nvPr/>
        </p:nvSpPr>
        <p:spPr>
          <a:xfrm>
            <a:off x="7452320" y="11154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069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79512" y="332259"/>
            <a:ext cx="7772400" cy="11525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04248" y="404664"/>
            <a:ext cx="2154569" cy="7967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79512" y="1732660"/>
          <a:ext cx="8784976" cy="22766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2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방송실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13,200,000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방송장비 구입 및 수리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7,000,000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3,000,000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0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109,600,000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5590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0290A4-5F66-7E57-9799-5FB7DA2AF0DD}"/>
              </a:ext>
            </a:extLst>
          </p:cNvPr>
          <p:cNvSpPr txBox="1"/>
          <p:nvPr/>
        </p:nvSpPr>
        <p:spPr>
          <a:xfrm>
            <a:off x="7596336" y="12687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899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864704" y="2420888"/>
            <a:ext cx="7414592" cy="2016224"/>
          </a:xfrm>
        </p:spPr>
        <p:txBody>
          <a:bodyPr>
            <a:noAutofit/>
          </a:bodyPr>
          <a:lstStyle/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258819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5552</TotalTime>
  <Words>1711</Words>
  <Application>Microsoft Office PowerPoint</Application>
  <PresentationFormat>화면 슬라이드 쇼(4:3)</PresentationFormat>
  <Paragraphs>887</Paragraphs>
  <Slides>41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굴림</vt:lpstr>
      <vt:lpstr>맑은 고딕</vt:lpstr>
      <vt:lpstr>Arial</vt:lpstr>
      <vt:lpstr>helvetica</vt:lpstr>
      <vt:lpstr>Wingdings</vt:lpstr>
      <vt:lpstr>Office 테마</vt:lpstr>
      <vt:lpstr>2024년 결산 2025년 예산</vt:lpstr>
      <vt:lpstr>2024년 결산보고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2024년 예산 집행 및 2025년 예산 </vt:lpstr>
      <vt:lpstr>2025년 예산심의</vt:lpstr>
      <vt:lpstr>PowerPoint 프레젠테이션</vt:lpstr>
      <vt:lpstr>예배부 2025년 예산 내역서</vt:lpstr>
      <vt:lpstr>예배부 2025년 예산 내역서 (계속)</vt:lpstr>
      <vt:lpstr>PowerPoint 프레젠테이션</vt:lpstr>
      <vt:lpstr>교육부 2025년 예산 내역서   42,000,000    </vt:lpstr>
      <vt:lpstr>PowerPoint 프레젠테이션</vt:lpstr>
      <vt:lpstr>PowerPoint 프레젠테이션</vt:lpstr>
      <vt:lpstr>선교부 2025년 예산 내역서</vt:lpstr>
      <vt:lpstr>선교부 2025년 예산 내역서(계속)</vt:lpstr>
      <vt:lpstr>PowerPoint 프레젠테이션</vt:lpstr>
      <vt:lpstr>    친교부 2025년 예산 내역서</vt:lpstr>
      <vt:lpstr>PowerPoint 프레젠테이션</vt:lpstr>
      <vt:lpstr>  봉사부 2025년 예산 내역서</vt:lpstr>
      <vt:lpstr>PowerPoint 프레젠테이션</vt:lpstr>
      <vt:lpstr>  재정부 2025년 예산 내역서.</vt:lpstr>
      <vt:lpstr>PowerPoint 프레젠테이션</vt:lpstr>
      <vt:lpstr> 목회팀 2025년 예산 내역서</vt:lpstr>
      <vt:lpstr>PowerPoint 프레젠테이션</vt:lpstr>
      <vt:lpstr>  사무처 2025년 예산 내역서      213,526,000</vt:lpstr>
      <vt:lpstr>예배부 2025년 예산 내역서</vt:lpstr>
      <vt:lpstr>예배부 2025년 예산 내역서 (계속)</vt:lpstr>
      <vt:lpstr>감사합니다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정립</dc:creator>
  <cp:lastModifiedBy>Hanos Kim</cp:lastModifiedBy>
  <cp:revision>403</cp:revision>
  <cp:lastPrinted>2025-01-10T11:07:07Z</cp:lastPrinted>
  <dcterms:created xsi:type="dcterms:W3CDTF">2016-01-06T02:46:53Z</dcterms:created>
  <dcterms:modified xsi:type="dcterms:W3CDTF">2025-01-16T09:49:09Z</dcterms:modified>
</cp:coreProperties>
</file>