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95" r:id="rId4"/>
  </p:sldMasterIdLst>
  <p:notesMasterIdLst>
    <p:notesMasterId r:id="rId63"/>
  </p:notesMasterIdLst>
  <p:handoutMasterIdLst>
    <p:handoutMasterId r:id="rId64"/>
  </p:handoutMasterIdLst>
  <p:sldIdLst>
    <p:sldId id="1227" r:id="rId5"/>
    <p:sldId id="1228" r:id="rId6"/>
    <p:sldId id="1207" r:id="rId7"/>
    <p:sldId id="1170" r:id="rId8"/>
    <p:sldId id="1258" r:id="rId9"/>
    <p:sldId id="1259" r:id="rId10"/>
    <p:sldId id="1216" r:id="rId11"/>
    <p:sldId id="1242" r:id="rId12"/>
    <p:sldId id="1230" r:id="rId13"/>
    <p:sldId id="411" r:id="rId14"/>
    <p:sldId id="446" r:id="rId15"/>
    <p:sldId id="464" r:id="rId16"/>
    <p:sldId id="477" r:id="rId17"/>
    <p:sldId id="447" r:id="rId18"/>
    <p:sldId id="430" r:id="rId19"/>
    <p:sldId id="501" r:id="rId20"/>
    <p:sldId id="428" r:id="rId21"/>
    <p:sldId id="503" r:id="rId22"/>
    <p:sldId id="424" r:id="rId23"/>
    <p:sldId id="448" r:id="rId24"/>
    <p:sldId id="502" r:id="rId25"/>
    <p:sldId id="410" r:id="rId26"/>
    <p:sldId id="1267" r:id="rId27"/>
    <p:sldId id="504" r:id="rId28"/>
    <p:sldId id="1283" r:id="rId29"/>
    <p:sldId id="1231" r:id="rId30"/>
    <p:sldId id="1249" r:id="rId31"/>
    <p:sldId id="1250" r:id="rId32"/>
    <p:sldId id="1275" r:id="rId33"/>
    <p:sldId id="1232" r:id="rId34"/>
    <p:sldId id="1233" r:id="rId35"/>
    <p:sldId id="368" r:id="rId36"/>
    <p:sldId id="463" r:id="rId37"/>
    <p:sldId id="1251" r:id="rId38"/>
    <p:sldId id="512" r:id="rId39"/>
    <p:sldId id="513" r:id="rId40"/>
    <p:sldId id="1252" r:id="rId41"/>
    <p:sldId id="515" r:id="rId42"/>
    <p:sldId id="1268" r:id="rId43"/>
    <p:sldId id="1253" r:id="rId44"/>
    <p:sldId id="469" r:id="rId45"/>
    <p:sldId id="1254" r:id="rId46"/>
    <p:sldId id="373" r:id="rId47"/>
    <p:sldId id="1257" r:id="rId48"/>
    <p:sldId id="514" r:id="rId49"/>
    <p:sldId id="459" r:id="rId50"/>
    <p:sldId id="1255" r:id="rId51"/>
    <p:sldId id="458" r:id="rId52"/>
    <p:sldId id="1274" r:id="rId53"/>
    <p:sldId id="1241" r:id="rId54"/>
    <p:sldId id="1265" r:id="rId55"/>
    <p:sldId id="1266" r:id="rId56"/>
    <p:sldId id="1260" r:id="rId57"/>
    <p:sldId id="1261" r:id="rId58"/>
    <p:sldId id="1262" r:id="rId59"/>
    <p:sldId id="1263" r:id="rId60"/>
    <p:sldId id="1247" r:id="rId61"/>
    <p:sldId id="1282" r:id="rId6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 JIYEON" initials="SJ" lastIdx="35" clrIdx="0">
    <p:extLst>
      <p:ext uri="{19B8F6BF-5375-455C-9EA6-DF929625EA0E}">
        <p15:presenceInfo xmlns:p15="http://schemas.microsoft.com/office/powerpoint/2012/main" userId="ca6ad4fc70870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0E9F4"/>
    <a:srgbClr val="CFDDED"/>
    <a:srgbClr val="D5E1EF"/>
    <a:srgbClr val="E3EBF5"/>
    <a:srgbClr val="FF0066"/>
    <a:srgbClr val="FF00FF"/>
    <a:srgbClr val="CC00FF"/>
    <a:srgbClr val="FFFF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226EBA-172D-41C9-B9AE-AEAB6E68024E}" v="1" dt="2025-02-01T12:58:51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1" autoAdjust="0"/>
    <p:restoredTop sz="95878" autoAdjust="0"/>
  </p:normalViewPr>
  <p:slideViewPr>
    <p:cSldViewPr>
      <p:cViewPr varScale="1">
        <p:scale>
          <a:sx n="77" d="100"/>
          <a:sy n="77" d="100"/>
        </p:scale>
        <p:origin x="5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os Kim" userId="d7ffe08ce034677e" providerId="LiveId" clId="{A7226EBA-172D-41C9-B9AE-AEAB6E68024E}"/>
    <pc:docChg chg="addSld delSld modSld">
      <pc:chgData name="Hanos Kim" userId="d7ffe08ce034677e" providerId="LiveId" clId="{A7226EBA-172D-41C9-B9AE-AEAB6E68024E}" dt="2025-02-01T12:58:55.471" v="1" actId="47"/>
      <pc:docMkLst>
        <pc:docMk/>
      </pc:docMkLst>
      <pc:sldChg chg="del">
        <pc:chgData name="Hanos Kim" userId="d7ffe08ce034677e" providerId="LiveId" clId="{A7226EBA-172D-41C9-B9AE-AEAB6E68024E}" dt="2025-02-01T12:58:55.471" v="1" actId="47"/>
        <pc:sldMkLst>
          <pc:docMk/>
          <pc:sldMk cId="239310948" sldId="1273"/>
        </pc:sldMkLst>
      </pc:sldChg>
      <pc:sldChg chg="add">
        <pc:chgData name="Hanos Kim" userId="d7ffe08ce034677e" providerId="LiveId" clId="{A7226EBA-172D-41C9-B9AE-AEAB6E68024E}" dt="2025-02-01T12:58:51.371" v="0"/>
        <pc:sldMkLst>
          <pc:docMk/>
          <pc:sldMk cId="382320320" sldId="128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잔액 및 헌금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Lbls>
            <c:dLbl>
              <c:idx val="3"/>
              <c:tx>
                <c:rich>
                  <a:bodyPr/>
                  <a:lstStyle/>
                  <a:p>
                    <a:fld id="{E1CBD61C-BFDD-4A8B-B632-1657C1D2296A}" type="VALUE">
                      <a:rPr lang="en-US" altLang="ko-KR" smtClean="0"/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83A-4192-9F79-CFEF2454F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2023 잔액</c:v>
                </c:pt>
                <c:pt idx="1">
                  <c:v>2024 잔액</c:v>
                </c:pt>
                <c:pt idx="2">
                  <c:v>2023 순수헌금</c:v>
                </c:pt>
                <c:pt idx="3">
                  <c:v>2024 순수헌금</c:v>
                </c:pt>
              </c:strCache>
            </c:strRef>
          </c:cat>
          <c:val>
            <c:numRef>
              <c:f>Sheet1!$B$2:$B$5</c:f>
              <c:numCache>
                <c:formatCode>#,##0_);[Red]\(#,##0\)</c:formatCode>
                <c:ptCount val="4"/>
                <c:pt idx="0" formatCode="#,##0">
                  <c:v>1632607415</c:v>
                </c:pt>
                <c:pt idx="1">
                  <c:v>1484371425</c:v>
                </c:pt>
                <c:pt idx="2" formatCode="#,##0">
                  <c:v>1226831670</c:v>
                </c:pt>
                <c:pt idx="3" formatCode="#,##0">
                  <c:v>1140332868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2-D84F-A632-CF357520C6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4098816"/>
        <c:axId val="274097280"/>
      </c:barChart>
      <c:valAx>
        <c:axId val="2740972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74098816"/>
        <c:crosses val="autoZero"/>
        <c:crossBetween val="between"/>
      </c:valAx>
      <c:catAx>
        <c:axId val="274098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ko-KR"/>
          </a:p>
        </c:txPr>
        <c:crossAx val="2740972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677691549754942E-2"/>
          <c:y val="5.6692986497248379E-3"/>
          <c:w val="0.9681957013883703"/>
          <c:h val="0.8529761139502244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C-DB4B-BCD5-CE8088B6F9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C-DB4B-BCD5-CE8088B6F9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CC-DB4B-BCD5-CE8088B6F9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CC-DB4B-BCD5-CE8088B6F9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CC-DB4B-BCD5-CE8088B6F90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CC-DB4B-BCD5-CE8088B6F90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0CC-DB4B-BCD5-CE8088B6F902}"/>
              </c:ext>
            </c:extLst>
          </c:dPt>
          <c:dLbls>
            <c:dLbl>
              <c:idx val="2"/>
              <c:layout>
                <c:manualLayout>
                  <c:x val="-5.3006552016504004E-17"/>
                  <c:y val="-5.3858337172386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CC-DB4B-BCD5-CE8088B6F902}"/>
                </c:ext>
              </c:extLst>
            </c:dLbl>
            <c:dLbl>
              <c:idx val="3"/>
              <c:layout>
                <c:manualLayout>
                  <c:x val="1.4456499368921518E-3"/>
                  <c:y val="-0.14173246624312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CC-DB4B-BCD5-CE8088B6F902}"/>
                </c:ext>
              </c:extLst>
            </c:dLbl>
            <c:dLbl>
              <c:idx val="4"/>
              <c:layout>
                <c:manualLayout>
                  <c:x val="-1.0601310403300801E-16"/>
                  <c:y val="-0.204094751390094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CC-DB4B-BCD5-CE8088B6F902}"/>
                </c:ext>
              </c:extLst>
            </c:dLbl>
            <c:dLbl>
              <c:idx val="5"/>
              <c:layout>
                <c:manualLayout>
                  <c:x val="-4.3369498106768795E-3"/>
                  <c:y val="-7.9370181096147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CC-DB4B-BCD5-CE8088B6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십일조헌금</c:v>
                </c:pt>
                <c:pt idx="1">
                  <c:v>선교헌금</c:v>
                </c:pt>
                <c:pt idx="2">
                  <c:v>절기헌금</c:v>
                </c:pt>
                <c:pt idx="3">
                  <c:v>주일헌금</c:v>
                </c:pt>
                <c:pt idx="4">
                  <c:v>감사헌금</c:v>
                </c:pt>
                <c:pt idx="5">
                  <c:v>구제헌금</c:v>
                </c:pt>
                <c:pt idx="6">
                  <c:v>교회학교 외</c:v>
                </c:pt>
              </c:strCache>
            </c:strRef>
          </c:cat>
          <c:val>
            <c:numRef>
              <c:f>Sheet1!$B$2:$B$8</c:f>
              <c:numCache>
                <c:formatCode>_(* #,##0_);_(* \(#,##0\);_(* "-"_);_(@_)</c:formatCode>
                <c:ptCount val="7"/>
                <c:pt idx="0">
                  <c:v>689286203</c:v>
                </c:pt>
                <c:pt idx="1">
                  <c:v>41941670</c:v>
                </c:pt>
                <c:pt idx="2">
                  <c:v>94442000</c:v>
                </c:pt>
                <c:pt idx="3">
                  <c:v>100773201</c:v>
                </c:pt>
                <c:pt idx="4">
                  <c:v>180214294</c:v>
                </c:pt>
                <c:pt idx="5">
                  <c:v>25153000</c:v>
                </c:pt>
                <c:pt idx="6">
                  <c:v>8522500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DE42-8055-B7B90D24F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6738432"/>
        <c:axId val="276739968"/>
      </c:barChart>
      <c:catAx>
        <c:axId val="2767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739968"/>
        <c:crosses val="autoZero"/>
        <c:auto val="1"/>
        <c:lblAlgn val="ctr"/>
        <c:lblOffset val="100"/>
        <c:noMultiLvlLbl val="0"/>
      </c:catAx>
      <c:valAx>
        <c:axId val="276739968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2767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6208173191757318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신년감사</c:v>
                </c:pt>
                <c:pt idx="1">
                  <c:v>부활절</c:v>
                </c:pt>
                <c:pt idx="2">
                  <c:v>맥추감사</c:v>
                </c:pt>
                <c:pt idx="3">
                  <c:v>추수감사</c:v>
                </c:pt>
                <c:pt idx="4">
                  <c:v>성탄감사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7854000</c:v>
                </c:pt>
                <c:pt idx="1">
                  <c:v>27009000</c:v>
                </c:pt>
                <c:pt idx="2">
                  <c:v>13798000</c:v>
                </c:pt>
                <c:pt idx="3">
                  <c:v>29015000</c:v>
                </c:pt>
                <c:pt idx="4">
                  <c:v>16766000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71152802206155E-3"/>
          <c:y val="0"/>
          <c:w val="0.98456835481363569"/>
          <c:h val="0.873192831116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E8-4886-A359-B1DA0F8B56CC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E8-4886-A359-B1DA0F8B56CC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E8-4886-A359-B1DA0F8B56C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E8-4886-A359-B1DA0F8B56CC}"/>
              </c:ext>
            </c:extLst>
          </c:dPt>
          <c:dLbls>
            <c:dLbl>
              <c:idx val="2"/>
              <c:layout>
                <c:manualLayout>
                  <c:x val="2.2489063867016114E-3"/>
                  <c:y val="-7.7459566728158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37E-4EA2-814E-F4F4DEA6DCFE}"/>
                </c:ext>
              </c:extLst>
            </c:dLbl>
            <c:dLbl>
              <c:idx val="3"/>
              <c:layout>
                <c:manualLayout>
                  <c:x val="1.3888888888888889E-3"/>
                  <c:y val="-5.3684824931672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E8-4886-A359-B1DA0F8B56CC}"/>
                </c:ext>
              </c:extLst>
            </c:dLbl>
            <c:dLbl>
              <c:idx val="4"/>
              <c:layout>
                <c:manualLayout>
                  <c:x val="-4.1666666666666154E-3"/>
                  <c:y val="-0.14345599738119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E8-4886-A359-B1DA0F8B56CC}"/>
                </c:ext>
              </c:extLst>
            </c:dLbl>
            <c:dLbl>
              <c:idx val="5"/>
              <c:layout>
                <c:manualLayout>
                  <c:x val="0"/>
                  <c:y val="-0.1285106493784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4C0-446A-8BC0-4E819192C16B}"/>
                </c:ext>
              </c:extLst>
            </c:dLbl>
            <c:dLbl>
              <c:idx val="6"/>
              <c:layout>
                <c:manualLayout>
                  <c:x val="-2.7777777777777779E-3"/>
                  <c:y val="-7.1727998690597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4C0-446A-8BC0-4E819192C16B}"/>
                </c:ext>
              </c:extLst>
            </c:dLbl>
            <c:dLbl>
              <c:idx val="7"/>
              <c:layout>
                <c:manualLayout>
                  <c:x val="-5.5555555555556572E-3"/>
                  <c:y val="-3.006350196173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4C0-446A-8BC0-4E819192C1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Sheet1!$A$8:$A$17</c:f>
              <c:strCache>
                <c:ptCount val="9"/>
                <c:pt idx="1">
                  <c:v>재정부</c:v>
                </c:pt>
                <c:pt idx="2">
                  <c:v>선교부</c:v>
                </c:pt>
                <c:pt idx="3">
                  <c:v>사무처</c:v>
                </c:pt>
                <c:pt idx="4">
                  <c:v>예배부 </c:v>
                </c:pt>
                <c:pt idx="5">
                  <c:v>친교부</c:v>
                </c:pt>
                <c:pt idx="6">
                  <c:v>목회팀</c:v>
                </c:pt>
                <c:pt idx="7">
                  <c:v>교육부</c:v>
                </c:pt>
                <c:pt idx="8">
                  <c:v>봉사부</c:v>
                </c:pt>
              </c:strCache>
            </c:strRef>
          </c:cat>
          <c:val>
            <c:numRef>
              <c:f>Sheet1!$B$8:$B$17</c:f>
              <c:numCache>
                <c:formatCode>#,##0</c:formatCode>
                <c:ptCount val="10"/>
                <c:pt idx="1">
                  <c:v>369902700</c:v>
                </c:pt>
                <c:pt idx="2">
                  <c:v>274055826</c:v>
                </c:pt>
                <c:pt idx="3">
                  <c:v>218895121</c:v>
                </c:pt>
                <c:pt idx="4">
                  <c:v>102683760</c:v>
                </c:pt>
                <c:pt idx="5">
                  <c:v>49969600</c:v>
                </c:pt>
                <c:pt idx="6">
                  <c:v>37212262</c:v>
                </c:pt>
                <c:pt idx="7">
                  <c:v>34309507</c:v>
                </c:pt>
                <c:pt idx="8">
                  <c:v>16768000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8-4886-A359-B1DA0F8B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129440"/>
        <c:axId val="1865128608"/>
      </c:barChart>
      <c:catAx>
        <c:axId val="18651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865128608"/>
        <c:crosses val="autoZero"/>
        <c:auto val="1"/>
        <c:lblAlgn val="ctr"/>
        <c:lblOffset val="100"/>
        <c:noMultiLvlLbl val="0"/>
      </c:catAx>
      <c:valAx>
        <c:axId val="18651286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86512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89-5740-83C9-F7C6CD5B26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89-5740-83C9-F7C6CD5B263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89-5740-83C9-F7C6CD5B263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89-5740-83C9-F7C6CD5B263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F89-5740-83C9-F7C6CD5B26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성가대</c:v>
                </c:pt>
                <c:pt idx="1">
                  <c:v>경상운영비</c:v>
                </c:pt>
                <c:pt idx="2">
                  <c:v>예배비</c:v>
                </c:pt>
                <c:pt idx="3">
                  <c:v>새가족팀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87550970</c:v>
                </c:pt>
                <c:pt idx="1">
                  <c:v>9779010</c:v>
                </c:pt>
                <c:pt idx="2">
                  <c:v>4057000</c:v>
                </c:pt>
                <c:pt idx="3">
                  <c:v>1296780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F-9F47-9ED1-E1FA7C2B04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474944"/>
        <c:axId val="177489024"/>
      </c:barChart>
      <c:catAx>
        <c:axId val="1774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489024"/>
        <c:crosses val="autoZero"/>
        <c:auto val="1"/>
        <c:lblAlgn val="ctr"/>
        <c:lblOffset val="100"/>
        <c:noMultiLvlLbl val="0"/>
      </c:catAx>
      <c:valAx>
        <c:axId val="17748902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747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교육부지출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     하늘씨앗</c:v>
                </c:pt>
                <c:pt idx="1">
                  <c:v>     하늘가지</c:v>
                </c:pt>
                <c:pt idx="2">
                  <c:v>     하늘줄기</c:v>
                </c:pt>
                <c:pt idx="3">
                  <c:v>     하늘나무</c:v>
                </c:pt>
                <c:pt idx="4">
                  <c:v>     하늘정원</c:v>
                </c:pt>
                <c:pt idx="5">
                  <c:v>     경상운영비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5936150</c:v>
                </c:pt>
                <c:pt idx="1">
                  <c:v>13395720</c:v>
                </c:pt>
                <c:pt idx="2">
                  <c:v>10424537</c:v>
                </c:pt>
                <c:pt idx="3">
                  <c:v>1160900</c:v>
                </c:pt>
                <c:pt idx="4">
                  <c:v>1467700</c:v>
                </c:pt>
                <c:pt idx="5">
                  <c:v>1924500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00997021836284E-2"/>
          <c:y val="2.6549773333923329E-2"/>
          <c:w val="0.96870867394662241"/>
          <c:h val="0.794681752884326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D5A-4546-9778-029D09C7CE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5A-4546-9778-029D09C7CE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5A-4546-9778-029D09C7CE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46-9778-029D09C7CE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46-9778-029D09C7CE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46-9778-029D09C7CE9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46-9778-029D09C7CE9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5A-4546-9778-029D09C7CE9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D5A-4546-9778-029D09C7CE98}"/>
                </c:ext>
              </c:extLst>
            </c:dLbl>
            <c:dLbl>
              <c:idx val="1"/>
              <c:layout>
                <c:manualLayout>
                  <c:x val="-1.4223330024262537E-3"/>
                  <c:y val="-6.63744333348083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5A-4546-9778-029D09C7CE98}"/>
                </c:ext>
              </c:extLst>
            </c:dLbl>
            <c:dLbl>
              <c:idx val="2"/>
              <c:layout>
                <c:manualLayout>
                  <c:x val="-1.4223534558180737E-3"/>
                  <c:y val="-4.04160874139340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A-4546-9778-029D09C7CE98}"/>
                </c:ext>
              </c:extLst>
            </c:dLbl>
            <c:dLbl>
              <c:idx val="3"/>
              <c:layout>
                <c:manualLayout>
                  <c:x val="1.4223330024262537E-3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5A-4546-9778-029D09C7CE98}"/>
                </c:ext>
              </c:extLst>
            </c:dLbl>
            <c:dLbl>
              <c:idx val="4"/>
              <c:layout>
                <c:manualLayout>
                  <c:x val="2.7777777777777779E-3"/>
                  <c:y val="-3.62023173240403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5A-4546-9778-029D09C7CE98}"/>
                </c:ext>
              </c:extLst>
            </c:dLbl>
            <c:dLbl>
              <c:idx val="5"/>
              <c:layout>
                <c:manualLayout>
                  <c:x val="-1.0430321525828207E-16"/>
                  <c:y val="-3.76121788897247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5A-4546-9778-029D09C7C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     구제사업</c:v>
                </c:pt>
                <c:pt idx="1">
                  <c:v>     국내선교</c:v>
                </c:pt>
                <c:pt idx="2">
                  <c:v>     해외선교</c:v>
                </c:pt>
                <c:pt idx="3">
                  <c:v>     방송선교</c:v>
                </c:pt>
                <c:pt idx="4">
                  <c:v>     인재양성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135000000</c:v>
                </c:pt>
                <c:pt idx="1">
                  <c:v>52835769</c:v>
                </c:pt>
                <c:pt idx="2">
                  <c:v>39509000</c:v>
                </c:pt>
                <c:pt idx="3">
                  <c:v>20000300</c:v>
                </c:pt>
                <c:pt idx="4">
                  <c:v>26710757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5A-4546-9778-029D09C7C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543424"/>
        <c:axId val="177545216"/>
      </c:barChart>
      <c:catAx>
        <c:axId val="1775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545216"/>
        <c:crosses val="autoZero"/>
        <c:auto val="1"/>
        <c:lblAlgn val="ctr"/>
        <c:lblOffset val="100"/>
        <c:noMultiLvlLbl val="0"/>
      </c:catAx>
      <c:valAx>
        <c:axId val="1775452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5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친교부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7-E84B-A332-DDBD62630A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7-E84B-A332-DDBD62630A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7-E84B-A332-DDBD62630A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7-E84B-A332-DDBD62630A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     주일중식비</c:v>
                </c:pt>
                <c:pt idx="1">
                  <c:v>     주관행사비</c:v>
                </c:pt>
                <c:pt idx="2">
                  <c:v>     용역비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35265500</c:v>
                </c:pt>
                <c:pt idx="1">
                  <c:v>9554100</c:v>
                </c:pt>
                <c:pt idx="2">
                  <c:v>5150000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0-964C-B93F-31114BF922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7344896"/>
        <c:axId val="177346432"/>
      </c:barChart>
      <c:catAx>
        <c:axId val="1773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7346432"/>
        <c:crosses val="autoZero"/>
        <c:auto val="1"/>
        <c:lblAlgn val="ctr"/>
        <c:lblOffset val="100"/>
        <c:noMultiLvlLbl val="0"/>
      </c:catAx>
      <c:valAx>
        <c:axId val="1773464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734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19-40CD-AB4A-35CCF08F6A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0AC75B0-746D-4AFB-A426-E6ACC6AB418F}" type="VALUE">
                      <a:rPr lang="en-US" altLang="ko-KR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519-40CD-AB4A-35CCF08F6A9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0" tIns="0" rIns="0" bIns="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A7DBD6C-DDAE-42A6-95FB-0C679D7C4703}" type="VALUE">
                      <a:rPr lang="en-US" altLang="ko-KR" sz="1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202533051883124"/>
                      <c:h val="6.991996494679089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19-40CD-AB4A-35CCF08F6A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Sheet1!$A$3:$A$4</c:f>
              <c:strCache>
                <c:ptCount val="2"/>
                <c:pt idx="0">
                  <c:v>주관행사비</c:v>
                </c:pt>
                <c:pt idx="1">
                  <c:v>경상운영비</c:v>
                </c:pt>
              </c:strCache>
            </c:strRef>
          </c:cat>
          <c:val>
            <c:numRef>
              <c:f>Sheet1!$B$3:$B$4</c:f>
              <c:numCache>
                <c:formatCode>#,##0_);[Red]\(#,##0\)</c:formatCode>
                <c:ptCount val="2"/>
                <c:pt idx="0">
                  <c:v>10666700</c:v>
                </c:pt>
                <c:pt idx="1">
                  <c:v>6101300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19-40CD-AB4A-35CCF08F6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1187124463"/>
        <c:axId val="1187108623"/>
      </c:barChart>
      <c:catAx>
        <c:axId val="1187124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08623"/>
        <c:crosses val="autoZero"/>
        <c:auto val="1"/>
        <c:lblAlgn val="ctr"/>
        <c:lblOffset val="100"/>
        <c:noMultiLvlLbl val="0"/>
      </c:catAx>
      <c:valAx>
        <c:axId val="118710862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crossAx val="1187124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81069553805776"/>
          <c:y val="0"/>
          <c:w val="0.89818930446194223"/>
          <c:h val="0.7545177925151987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사무처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3D-5045-A4B9-6B4A0C9793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D-5045-A4B9-6B4A0C9793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33D-5045-A4B9-6B4A0C9793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3D-5045-A4B9-6B4A0C9793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3D-5045-A4B9-6B4A0C9793C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3D-5045-A4B9-6B4A0C9793C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33D-5045-A4B9-6B4A0C9793C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6B8-3B4E-8723-7DC6147744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3D-5045-A4B9-6B4A0C9793C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33D-5045-A4B9-6B4A0C9793C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33D-5045-A4B9-6B4A0C9793C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3D-5045-A4B9-6B4A0C9793C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33D-5045-A4B9-6B4A0C9793C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3D-5045-A4B9-6B4A0C9793C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6B8-3B4E-8723-7DC614774408}"/>
              </c:ext>
            </c:extLst>
          </c:dPt>
          <c:dLbls>
            <c:dLbl>
              <c:idx val="1"/>
              <c:layout>
                <c:manualLayout>
                  <c:x val="-6.2500000000000003E-3"/>
                  <c:y val="-0.111947213846323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497222222222223"/>
                      <c:h val="5.94026341880406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33D-5045-A4B9-6B4A0C9793CE}"/>
                </c:ext>
              </c:extLst>
            </c:dLbl>
            <c:dLbl>
              <c:idx val="2"/>
              <c:layout>
                <c:manualLayout>
                  <c:x val="-1.5277777777777777E-2"/>
                  <c:y val="-0.112334770831608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3D-5045-A4B9-6B4A0C9793CE}"/>
                </c:ext>
              </c:extLst>
            </c:dLbl>
            <c:dLbl>
              <c:idx val="3"/>
              <c:layout>
                <c:manualLayout>
                  <c:x val="-1.319433508311461E-2"/>
                  <c:y val="-8.69395855780530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600" dirty="0"/>
                      <a:t>12,153,291</a:t>
                    </a:r>
                    <a:endParaRPr lang="en-US" alt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322222222222221"/>
                      <c:h val="5.855835758201807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33D-5045-A4B9-6B4A0C9793CE}"/>
                </c:ext>
              </c:extLst>
            </c:dLbl>
            <c:dLbl>
              <c:idx val="4"/>
              <c:layout>
                <c:manualLayout>
                  <c:x val="-8.3894356955380583E-3"/>
                  <c:y val="-8.0610829010647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3D-5045-A4B9-6B4A0C9793CE}"/>
                </c:ext>
              </c:extLst>
            </c:dLbl>
            <c:dLbl>
              <c:idx val="5"/>
              <c:layout>
                <c:manualLayout>
                  <c:x val="-2.7777777777777779E-3"/>
                  <c:y val="-5.792291104663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3D-5045-A4B9-6B4A0C9793CE}"/>
                </c:ext>
              </c:extLst>
            </c:dLbl>
            <c:dLbl>
              <c:idx val="6"/>
              <c:layout>
                <c:manualLayout>
                  <c:x val="1.8236001749771363E-4"/>
                  <c:y val="-3.4520437176566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014577865266842"/>
                      <c:h val="5.6957053800428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33D-5045-A4B9-6B4A0C9793CE}"/>
                </c:ext>
              </c:extLst>
            </c:dLbl>
            <c:dLbl>
              <c:idx val="7"/>
              <c:layout>
                <c:manualLayout>
                  <c:x val="5.4313210848643918E-3"/>
                  <c:y val="6.359035599657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6B8-3B4E-8723-7DC614774408}"/>
                </c:ext>
              </c:extLst>
            </c:dLbl>
            <c:dLbl>
              <c:idx val="8"/>
              <c:layout>
                <c:manualLayout>
                  <c:x val="0"/>
                  <c:y val="-9.28849540124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3D-5045-A4B9-6B4A0C9793CE}"/>
                </c:ext>
              </c:extLst>
            </c:dLbl>
            <c:dLbl>
              <c:idx val="9"/>
              <c:layout>
                <c:manualLayout>
                  <c:x val="-7.1888670166229225E-3"/>
                  <c:y val="-7.8562045115554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3D-5045-A4B9-6B4A0C9793CE}"/>
                </c:ext>
              </c:extLst>
            </c:dLbl>
            <c:dLbl>
              <c:idx val="11"/>
              <c:layout>
                <c:manualLayout>
                  <c:x val="-4.2688243388869429E-3"/>
                  <c:y val="-0.12902610943106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3D-5045-A4B9-6B4A0C9793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norm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          강당임차료</c:v>
                </c:pt>
                <c:pt idx="1">
                  <c:v>          사무실임차료 및 관리비</c:v>
                </c:pt>
                <c:pt idx="2">
                  <c:v>          차량유지비</c:v>
                </c:pt>
                <c:pt idx="3">
                  <c:v>          사무 운영비</c:v>
                </c:pt>
                <c:pt idx="4">
                  <c:v>          경상운영비</c:v>
                </c:pt>
                <c:pt idx="5">
                  <c:v>          장비 및 유지비</c:v>
                </c:pt>
                <c:pt idx="6">
                  <c:v>          비품 및 소모품비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121200300</c:v>
                </c:pt>
                <c:pt idx="1">
                  <c:v>38155600</c:v>
                </c:pt>
                <c:pt idx="2">
                  <c:v>20212161</c:v>
                </c:pt>
                <c:pt idx="3">
                  <c:v>18228000</c:v>
                </c:pt>
                <c:pt idx="4">
                  <c:v>11979370</c:v>
                </c:pt>
                <c:pt idx="5">
                  <c:v>6234100</c:v>
                </c:pt>
                <c:pt idx="6">
                  <c:v>2885590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3D-5045-A4B9-6B4A0C9793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384256"/>
        <c:axId val="176394240"/>
      </c:barChart>
      <c:catAx>
        <c:axId val="1763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18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94240"/>
        <c:crosses val="autoZero"/>
        <c:auto val="1"/>
        <c:lblAlgn val="ctr"/>
        <c:lblOffset val="100"/>
        <c:noMultiLvlLbl val="0"/>
      </c:catAx>
      <c:valAx>
        <c:axId val="176394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638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82496844613279E-3"/>
          <c:y val="0"/>
          <c:w val="0.98409785069418798"/>
          <c:h val="0.8780248981032343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5-5F49-AFED-5A82B5EB0A0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5-5F49-AFED-5A82B5EB0A0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5-5F49-AFED-5A82B5EB0A0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5-5F49-AFED-5A82B5EB0A0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75-5F49-AFED-5A82B5EB0A0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75-5F49-AFED-5A82B5EB0A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75-5F49-AFED-5A82B5EB0A0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75-5F49-AFED-5A82B5EB0A0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775-5F49-AFED-5A82B5EB0A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경상운영비</c:v>
                </c:pt>
                <c:pt idx="1">
                  <c:v>주관행사비</c:v>
                </c:pt>
                <c:pt idx="2">
                  <c:v>경조비</c:v>
                </c:pt>
                <c:pt idx="3">
                  <c:v>도서구입비</c:v>
                </c:pt>
                <c:pt idx="4">
                  <c:v>심방비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13745612</c:v>
                </c:pt>
                <c:pt idx="1">
                  <c:v>12264160</c:v>
                </c:pt>
                <c:pt idx="2">
                  <c:v>7845000</c:v>
                </c:pt>
                <c:pt idx="3">
                  <c:v>2450090</c:v>
                </c:pt>
                <c:pt idx="4">
                  <c:v>907400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E94F-A893-7236563019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6845568"/>
        <c:axId val="176847104"/>
      </c:barChart>
      <c:catAx>
        <c:axId val="1768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847104"/>
        <c:crosses val="autoZero"/>
        <c:auto val="1"/>
        <c:lblAlgn val="ctr"/>
        <c:lblOffset val="100"/>
        <c:noMultiLvlLbl val="0"/>
      </c:catAx>
      <c:valAx>
        <c:axId val="176847104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68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128060856317933E-2"/>
          <c:y val="3.7516641239815039E-2"/>
          <c:w val="0.95806765564439555"/>
          <c:h val="0.850379827272464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E-1846-9758-FE14A5602CA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E-1846-9758-FE14A5602C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E-1846-9758-FE14A5602CA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E-1846-9758-FE14A5602CA5}"/>
              </c:ext>
            </c:extLst>
          </c:dPt>
          <c:dLbls>
            <c:dLbl>
              <c:idx val="0"/>
              <c:layout>
                <c:manualLayout>
                  <c:x val="-1.38583607872554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BE-1846-9758-FE14A5602CA5}"/>
                </c:ext>
              </c:extLst>
            </c:dLbl>
            <c:dLbl>
              <c:idx val="1"/>
              <c:layout>
                <c:manualLayout>
                  <c:x val="-1.3858360787255284E-3"/>
                  <c:y val="-2.5616545195384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E-1846-9758-FE14A5602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목회자사례비</c:v>
                </c:pt>
                <c:pt idx="1">
                  <c:v>목회활동비</c:v>
                </c:pt>
                <c:pt idx="2">
                  <c:v>퇴직급여충당금</c:v>
                </c:pt>
              </c:strCache>
            </c:strRef>
          </c:cat>
          <c:val>
            <c:numRef>
              <c:f>Sheet1!$B$2:$B$4</c:f>
              <c:numCache>
                <c:formatCode>_(* #,##0_);_(* \(#,##0\);_(* "-"_);_(@_)</c:formatCode>
                <c:ptCount val="3"/>
                <c:pt idx="0">
                  <c:v>283502100</c:v>
                </c:pt>
                <c:pt idx="1">
                  <c:v>50400600</c:v>
                </c:pt>
                <c:pt idx="2">
                  <c:v>36000000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F-024E-9D5B-3C0AFDFBCD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062080"/>
        <c:axId val="178063616"/>
      </c:barChart>
      <c:catAx>
        <c:axId val="1780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063616"/>
        <c:crosses val="autoZero"/>
        <c:auto val="1"/>
        <c:lblAlgn val="ctr"/>
        <c:lblOffset val="100"/>
        <c:noMultiLvlLbl val="0"/>
      </c:catAx>
      <c:valAx>
        <c:axId val="178063616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one"/>
        <c:crossAx val="1780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열1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7F-4448-9C96-660A54C389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2FF-814B-8242-2C8E5F59EAC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FF-814B-8242-2C8E5F59EAC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2FF-814B-8242-2C8E5F59EAC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FF-814B-8242-2C8E5F59EAC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7F-4448-9C96-660A54C3894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/>
                      <a:t>350,000,000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37F-4448-9C96-660A54C3894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 110,000,000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2FF-814B-8242-2C8E5F59EAC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dirty="0"/>
                      <a:t> 100,000,000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2FF-814B-8242-2C8E5F59EA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교역자</c:v>
                </c:pt>
                <c:pt idx="1">
                  <c:v>사무실 및 도서관 보증금</c:v>
                </c:pt>
                <c:pt idx="2">
                  <c:v>강당 보증금</c:v>
                </c:pt>
                <c:pt idx="3">
                  <c:v>단기대여금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350000000</c:v>
                </c:pt>
                <c:pt idx="1">
                  <c:v>210000000</c:v>
                </c:pt>
                <c:pt idx="2">
                  <c:v>110000000</c:v>
                </c:pt>
                <c:pt idx="3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FF-814B-8242-2C8E5F59EA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8104960"/>
        <c:axId val="178106752"/>
      </c:barChart>
      <c:catAx>
        <c:axId val="17810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8106752"/>
        <c:crosses val="autoZero"/>
        <c:auto val="1"/>
        <c:lblAlgn val="ctr"/>
        <c:lblOffset val="100"/>
        <c:noMultiLvlLbl val="0"/>
      </c:catAx>
      <c:valAx>
        <c:axId val="178106752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one"/>
        <c:crossAx val="1781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0.85246</cdr:x>
      <cdr:y>0</cdr:y>
    </cdr:from>
    <cdr:to>
      <cdr:x>1</cdr:x>
      <cdr:y>0.08244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488841" y="-1340768"/>
          <a:ext cx="1296135" cy="42871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0.84746</cdr:x>
      <cdr:y>0.05379</cdr:y>
    </cdr:from>
    <cdr:to>
      <cdr:x>1</cdr:x>
      <cdr:y>0.12691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200803" y="294394"/>
          <a:ext cx="129614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0.84746</cdr:x>
      <cdr:y>0.05379</cdr:y>
    </cdr:from>
    <cdr:to>
      <cdr:x>1</cdr:x>
      <cdr:y>0.12691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88DF5D5-7952-0B7B-D11F-056B762D99AB}"/>
            </a:ext>
          </a:extLst>
        </cdr:cNvPr>
        <cdr:cNvSpPr txBox="1"/>
      </cdr:nvSpPr>
      <cdr:spPr>
        <a:xfrm xmlns:a="http://schemas.openxmlformats.org/drawingml/2006/main">
          <a:off x="7200803" y="294394"/>
          <a:ext cx="129614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2000" dirty="0"/>
            <a:t>(</a:t>
          </a:r>
          <a:r>
            <a:rPr lang="ko-KR" altLang="en-US" sz="2000" dirty="0"/>
            <a:t>단위</a:t>
          </a:r>
          <a:r>
            <a:rPr lang="en-US" altLang="ko-KR" sz="2000" dirty="0"/>
            <a:t>: </a:t>
          </a:r>
          <a:r>
            <a:rPr lang="ko-KR" altLang="en-US" sz="2000" dirty="0"/>
            <a:t>원</a:t>
          </a:r>
          <a:r>
            <a:rPr lang="en-US" altLang="ko-KR" sz="2000" dirty="0"/>
            <a:t>)</a:t>
          </a:r>
          <a:endParaRPr lang="ko-KR" altLang="en-US" sz="20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0.85366</cdr:x>
      <cdr:y>0</cdr:y>
    </cdr:from>
    <cdr:to>
      <cdr:x>1</cdr:x>
      <cdr:y>0.07771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560840" y="0"/>
          <a:ext cx="129614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0.84037</cdr:x>
      <cdr:y>0.04841</cdr:y>
    </cdr:from>
    <cdr:to>
      <cdr:x>0.99632</cdr:x>
      <cdr:y>0.13389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1100AAD0-CBB8-7158-7496-2296576EF6D5}"/>
            </a:ext>
          </a:extLst>
        </cdr:cNvPr>
        <cdr:cNvSpPr txBox="1"/>
      </cdr:nvSpPr>
      <cdr:spPr>
        <a:xfrm xmlns:a="http://schemas.openxmlformats.org/drawingml/2006/main">
          <a:off x="7701277" y="288032"/>
          <a:ext cx="1429148" cy="5085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dirty="0"/>
            <a:t>(</a:t>
          </a:r>
          <a:r>
            <a:rPr lang="ko-KR" altLang="en-US" dirty="0"/>
            <a:t>단위</a:t>
          </a:r>
          <a:r>
            <a:rPr lang="en-US" altLang="ko-KR" dirty="0"/>
            <a:t>: </a:t>
          </a:r>
          <a:r>
            <a:rPr lang="ko-KR" altLang="en-US" dirty="0"/>
            <a:t>원</a:t>
          </a:r>
          <a:r>
            <a:rPr lang="en-US" altLang="ko-KR" dirty="0"/>
            <a:t>)</a:t>
          </a:r>
          <a:endParaRPr lang="ko-KR" alt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BA61E6-7AFE-4306-9D6B-C8529045FF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5DCDC2-0E4A-4431-A500-75EFC327B8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5DED6C-D56F-4892-84D7-A5BD3FDC3A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66EF50D-694C-4ABA-A6F5-B277A3C486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04D84-A5C6-4A9F-8428-433496D45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9833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2E5C-34D7-4633-9529-0F92F4B6E4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01223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651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599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4001A5-68AC-465B-8BC6-285C8995DDA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79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416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777931-2A92-4CB6-9BE8-71E9F3AB9E6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726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76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5555366-3B5C-47B8-AD05-F2AB8E7B0E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238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0050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110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38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E7D4C67-CD9B-4FAF-ABD1-CF6BE29465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C71A63-D552-49B3-AF7E-891854F2A6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139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4601DF-6FC6-4583-8704-59227C5BB77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0180F6-3327-48CA-A1CC-1FFF6DA692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62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95783F-C27E-4B92-9D71-3D9C1B0184A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DB4BD08-0D3B-4F74-A1E6-E342D15FB1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129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FFF003B-0441-4E0D-8709-DDCF9AD8CC8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8E95D6-181B-4459-9010-284FEB1997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873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724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07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82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415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248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8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42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24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88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95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57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39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78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0AFA1-5700-4E14-9E78-3C4A141DD1FE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1661-71A7-43E0-A77C-E8C7FF51BE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94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12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932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5258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53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587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96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868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894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118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653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60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18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7574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87196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531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bg>
      <p:bgPr>
        <a:solidFill>
          <a:srgbClr val="5D9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734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192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608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A036F6-BA61-4E23-B64E-2A5119931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D65AB-4A65-41B8-A7B3-1AF34903915A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6115BF-0A49-42CD-B81F-9921632C9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9F0991-B7AA-4F0E-8437-7B87545D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A782F-E3B1-4630-9C4D-F19614654A6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252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1ED0885-6113-4938-9CC3-A82278E2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59353-4657-43FF-B15D-3D0079FE9073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1057586-90B7-4F34-BCF3-3929E7EE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AC9DE50-B23A-4FEC-82C3-BA6DD46D8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89BBE-5137-40FF-AB8B-147E107EBF3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948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8BD1A6B-0BCA-43FF-A7CB-25C25835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4C9E1-C066-47E8-AF89-C8199DB3DD14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48185D1E-AA69-43AB-A851-12BC011E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AC524EA5-F6B7-46B6-B098-85294804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A886B-EAAD-4B03-9266-25C1B316D55A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9814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D3DA8C57-85FE-4523-9271-1236B55A5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2B1D8-DF1D-4B78-AFBC-298E5ED5D513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84FEF3D1-8570-4B8E-A8DB-589E8FE7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4860A836-256A-42AD-904F-94FD411A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20E2E-992D-49B2-A069-53237FAFDBF6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122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451561A1-3CB9-4604-95A0-55D9A415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FE8FF-9007-4F4D-ADDE-C24CD17FFB7D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80FDEC2F-74AA-409E-911A-00FCA5AC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662B1BBE-7347-44EA-A4E3-56142B3D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E1DCF-FC3D-4000-83CD-C6F9DBFF72A4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8904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99A69376-94D0-4D15-B1FA-84F16D22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5F5F3-F695-432C-B549-70A67C7A11BB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31616059-F9C5-4C71-B3D4-435E9B17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05FC1CBA-2DB4-4694-A4FB-92238161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43FB0-42F8-4175-832E-2883ED1787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931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AC61233-7756-4C60-9E43-0DB34D4B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6F459-A07F-46E2-B53F-AAFD07E1F7CE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15F02794-F938-4857-BC5A-E6ECE4CB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E97E1D0-22C5-44EE-8D13-6E9864C5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B9EC5-B9ED-4D92-B4F4-8C5C86D72C48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915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22B25E30-6EC5-40A1-883E-06AD8370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65860-A0B4-4F5A-B960-73129BD15FD0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A98ADFD-F57A-493C-B4B6-785CC413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7B38D47-D572-4526-BF98-A9A72376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AC88F5-7F2B-420F-96ED-EAD5AF09B90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32778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F2007B-C5EC-4E9F-8FD5-FC74F038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0639-B517-48A1-8A93-B82CDD556EEE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627C0C-F2D8-40FE-A789-9AD2D1A2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0F7F27-62C3-4AC5-A7BD-82D52A22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838A8-740B-4D8D-917D-B65D0E5971F3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6410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DD42D3-E36A-491F-82B5-A5B01E88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6271E-01AF-4795-AA19-818479F654BC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3B159D-7EFD-4CA3-A877-F38D6AC3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143ECD-5313-45CF-B6B4-B0CF3A4D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D31A1-4609-490A-8F09-7EFB06F15C3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898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1573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1923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bg>
      <p:bgPr>
        <a:solidFill>
          <a:srgbClr val="B740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3920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3FA73586-2ADB-4971-A932-FDB19FC232ED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ED07A4C-3C5C-4BC3-800A-3D44B4400D9D}"/>
              </a:ext>
            </a:extLst>
          </p:cNvPr>
          <p:cNvCxnSpPr/>
          <p:nvPr userDrawn="1"/>
        </p:nvCxnSpPr>
        <p:spPr>
          <a:xfrm flipH="1">
            <a:off x="971550" y="580548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A8FB17-EF6E-42B4-B899-875BAA5A1DFC}"/>
              </a:ext>
            </a:extLst>
          </p:cNvPr>
          <p:cNvCxnSpPr/>
          <p:nvPr userDrawn="1"/>
        </p:nvCxnSpPr>
        <p:spPr>
          <a:xfrm>
            <a:off x="9715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06293F6-43AD-4CFC-B016-62DAEA79CD35}"/>
              </a:ext>
            </a:extLst>
          </p:cNvPr>
          <p:cNvCxnSpPr/>
          <p:nvPr userDrawn="1"/>
        </p:nvCxnSpPr>
        <p:spPr>
          <a:xfrm>
            <a:off x="202723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3A76A34-BD57-4869-BD61-76B178E268B2}"/>
              </a:ext>
            </a:extLst>
          </p:cNvPr>
          <p:cNvCxnSpPr/>
          <p:nvPr userDrawn="1"/>
        </p:nvCxnSpPr>
        <p:spPr>
          <a:xfrm>
            <a:off x="3084513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BE94310-DD74-4794-9B89-9D150AD4B325}"/>
              </a:ext>
            </a:extLst>
          </p:cNvPr>
          <p:cNvCxnSpPr/>
          <p:nvPr userDrawn="1"/>
        </p:nvCxnSpPr>
        <p:spPr>
          <a:xfrm>
            <a:off x="414020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6A31930-0234-4F04-ABCE-0F83D3D39179}"/>
              </a:ext>
            </a:extLst>
          </p:cNvPr>
          <p:cNvCxnSpPr/>
          <p:nvPr userDrawn="1"/>
        </p:nvCxnSpPr>
        <p:spPr>
          <a:xfrm>
            <a:off x="5195888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566A00B-4B3F-4712-81E7-E4BE4433A34F}"/>
              </a:ext>
            </a:extLst>
          </p:cNvPr>
          <p:cNvCxnSpPr/>
          <p:nvPr userDrawn="1"/>
        </p:nvCxnSpPr>
        <p:spPr>
          <a:xfrm>
            <a:off x="6251575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4DCF8D3-7107-4203-A839-1CF868E50AA3}"/>
              </a:ext>
            </a:extLst>
          </p:cNvPr>
          <p:cNvCxnSpPr/>
          <p:nvPr userDrawn="1"/>
        </p:nvCxnSpPr>
        <p:spPr>
          <a:xfrm>
            <a:off x="7308850" y="1314450"/>
            <a:ext cx="0" cy="449103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9ED5A0B-2E63-4CA7-8488-B94FB2E909F3}"/>
              </a:ext>
            </a:extLst>
          </p:cNvPr>
          <p:cNvCxnSpPr/>
          <p:nvPr userDrawn="1"/>
        </p:nvCxnSpPr>
        <p:spPr>
          <a:xfrm flipH="1">
            <a:off x="971550" y="1962150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0826199-2AC7-4803-AD3C-3AC4BB36C92A}"/>
              </a:ext>
            </a:extLst>
          </p:cNvPr>
          <p:cNvCxnSpPr/>
          <p:nvPr userDrawn="1"/>
        </p:nvCxnSpPr>
        <p:spPr>
          <a:xfrm flipH="1">
            <a:off x="971550" y="26114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6C3456B-FB3F-4FCA-B7DD-0A69FFB3445F}"/>
              </a:ext>
            </a:extLst>
          </p:cNvPr>
          <p:cNvCxnSpPr/>
          <p:nvPr userDrawn="1"/>
        </p:nvCxnSpPr>
        <p:spPr>
          <a:xfrm flipH="1">
            <a:off x="971550" y="32591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79DC46D3-336E-45DB-91E0-DFE46D1F4403}"/>
              </a:ext>
            </a:extLst>
          </p:cNvPr>
          <p:cNvCxnSpPr/>
          <p:nvPr userDrawn="1"/>
        </p:nvCxnSpPr>
        <p:spPr>
          <a:xfrm flipH="1">
            <a:off x="971550" y="39068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78BD436-DBE2-4326-A575-782758887F6A}"/>
              </a:ext>
            </a:extLst>
          </p:cNvPr>
          <p:cNvCxnSpPr/>
          <p:nvPr userDrawn="1"/>
        </p:nvCxnSpPr>
        <p:spPr>
          <a:xfrm flipH="1">
            <a:off x="971550" y="4554538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87E8EAC-CA2E-41C1-9618-53920C2509A4}"/>
              </a:ext>
            </a:extLst>
          </p:cNvPr>
          <p:cNvCxnSpPr/>
          <p:nvPr userDrawn="1"/>
        </p:nvCxnSpPr>
        <p:spPr>
          <a:xfrm flipH="1">
            <a:off x="971550" y="5203825"/>
            <a:ext cx="74168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929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453F28-3817-4B9B-9AF9-B0FDDAF41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5CA6-0CB2-4402-96D5-1FA51F6CF0A1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58810E-CC5D-432B-BEDF-25E54B4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8EDE0-D411-485D-91D0-BEC4DCF4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EA234-6C5E-4AD5-A0A9-3EB384C1377E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171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B00A10-C65B-4582-B5D4-24A29E56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7ADB5D-9246-49FD-8A52-BC7A81694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7" indent="0" algn="ctr">
              <a:buNone/>
              <a:defRPr sz="1500"/>
            </a:lvl2pPr>
            <a:lvl3pPr marL="685715" indent="0" algn="ctr">
              <a:buNone/>
              <a:defRPr sz="1350"/>
            </a:lvl3pPr>
            <a:lvl4pPr marL="1028573" indent="0" algn="ctr">
              <a:buNone/>
              <a:defRPr sz="1200"/>
            </a:lvl4pPr>
            <a:lvl5pPr marL="1371430" indent="0" algn="ctr">
              <a:buNone/>
              <a:defRPr sz="1200"/>
            </a:lvl5pPr>
            <a:lvl6pPr marL="1714289" indent="0" algn="ctr">
              <a:buNone/>
              <a:defRPr sz="1200"/>
            </a:lvl6pPr>
            <a:lvl7pPr marL="2057144" indent="0" algn="ctr">
              <a:buNone/>
              <a:defRPr sz="1200"/>
            </a:lvl7pPr>
            <a:lvl8pPr marL="2400000" indent="0" algn="ctr">
              <a:buNone/>
              <a:defRPr sz="1200"/>
            </a:lvl8pPr>
            <a:lvl9pPr marL="2742857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219607-49A7-44A0-8744-F2605B86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EB094F-0F19-47DC-B51B-F0324814C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EE6869-EE87-4E9C-81A4-4527F3CC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821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52FAA5-F5D0-4093-BBA5-CD80C186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0AD3B9-9C2F-4B29-A060-3E36B915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D0002E-2305-4EC5-9C5A-A977D7B2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B18606-F579-48B5-A59B-0C68B055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75012D-9860-4895-89D8-1CC627E5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853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8224E2-918D-4F7E-9870-42932F3F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32F707-391B-49D6-A1A2-15D5A1595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8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1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CFA0D8-69CA-457A-9280-FDF69227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E51D4F-AA80-4C40-91B3-2A022695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4CF20F-28B0-42D0-954E-C37AE977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520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DE38BB-582C-40A5-8641-6FA0E3D1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ACF9C2-1537-4303-A3CE-16E809F89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7108E2-AF71-4346-8E41-167405037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4CACEB-E99F-48C0-94CB-81909F49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E5645C-0BC9-4D62-B46A-49F23383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086980-6520-4F49-80AD-803A825E4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184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ACE083-FED7-4138-A583-8A5DA71D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C5116A-C564-4B1B-8A1D-3C09ABA31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FE990-16D9-4DF3-9B27-6E8B85EEA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3B254D-4BB4-4EA0-BCEB-4BC3B036C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500" b="1"/>
            </a:lvl2pPr>
            <a:lvl3pPr marL="685715" indent="0">
              <a:buNone/>
              <a:defRPr sz="1350" b="1"/>
            </a:lvl3pPr>
            <a:lvl4pPr marL="1028573" indent="0">
              <a:buNone/>
              <a:defRPr sz="1200" b="1"/>
            </a:lvl4pPr>
            <a:lvl5pPr marL="1371430" indent="0">
              <a:buNone/>
              <a:defRPr sz="1200" b="1"/>
            </a:lvl5pPr>
            <a:lvl6pPr marL="1714289" indent="0">
              <a:buNone/>
              <a:defRPr sz="1200" b="1"/>
            </a:lvl6pPr>
            <a:lvl7pPr marL="2057144" indent="0">
              <a:buNone/>
              <a:defRPr sz="1200" b="1"/>
            </a:lvl7pPr>
            <a:lvl8pPr marL="2400000" indent="0">
              <a:buNone/>
              <a:defRPr sz="1200" b="1"/>
            </a:lvl8pPr>
            <a:lvl9pPr marL="274285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3B1520C-6CAF-4CFD-B77A-F0D0AF80B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D32254-73D8-43C7-BA3A-97157DDE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DF21F92-683C-43D1-9354-D24A7F0D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5FE0F1D-CA62-49E0-9ECA-FB9289CD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8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AB11BD-3930-44CB-92AA-B7CA9648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0F70823-BFC8-40FC-B6FC-98003DED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2287337-73E0-468F-ACB2-648D6986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6E032DC-0203-4A3B-8DD9-AF3B1B66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839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57FBA9C-B26A-4FF1-98A8-30536809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CFE30C-D37B-40AD-BCCF-3CAF1DB0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C845E5-D04C-42C2-B2BF-825CDCC0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5B53D-226B-4CF4-9AC7-BF7890C2F655}"/>
              </a:ext>
            </a:extLst>
          </p:cNvPr>
          <p:cNvSpPr txBox="1"/>
          <p:nvPr userDrawn="1"/>
        </p:nvSpPr>
        <p:spPr>
          <a:xfrm>
            <a:off x="7451625" y="6588607"/>
            <a:ext cx="169950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ⓒSaebyeol Yu.</a:t>
            </a:r>
            <a:r>
              <a: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altLang="ko-KR" sz="675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Saebyeol’s</a:t>
            </a:r>
            <a:r>
              <a:rPr kumimoji="0" lang="ko-KR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en-US" altLang="ko-KR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t>PowerPoint</a:t>
            </a:r>
            <a:endParaRPr kumimoji="0" lang="ko-KR" alt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025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CF31E8-B379-47A5-9B29-03D429AA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9944B5-5009-475E-8C80-B5CDFC34B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2B0050-989C-465D-8C14-87FA763E4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CC38039-8CE2-42CF-9125-A32CA77A6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B81404-0B1B-46D9-B801-ED8354EE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77D291-D604-44A4-A417-9D2C32011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100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2C2B8C-D6A2-433F-90B6-7C5DF57E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6E8BFEA-DF07-4111-838B-712BBC97C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57" indent="0">
              <a:buNone/>
              <a:defRPr sz="2100"/>
            </a:lvl2pPr>
            <a:lvl3pPr marL="685715" indent="0">
              <a:buNone/>
              <a:defRPr sz="1800"/>
            </a:lvl3pPr>
            <a:lvl4pPr marL="1028573" indent="0">
              <a:buNone/>
              <a:defRPr sz="1500"/>
            </a:lvl4pPr>
            <a:lvl5pPr marL="1371430" indent="0">
              <a:buNone/>
              <a:defRPr sz="1500"/>
            </a:lvl5pPr>
            <a:lvl6pPr marL="1714289" indent="0">
              <a:buNone/>
              <a:defRPr sz="1500"/>
            </a:lvl6pPr>
            <a:lvl7pPr marL="2057144" indent="0">
              <a:buNone/>
              <a:defRPr sz="1500"/>
            </a:lvl7pPr>
            <a:lvl8pPr marL="2400000" indent="0">
              <a:buNone/>
              <a:defRPr sz="1500"/>
            </a:lvl8pPr>
            <a:lvl9pPr marL="2742857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55340A-1375-4D4F-9BDF-9020B2039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5" indent="0">
              <a:buNone/>
              <a:defRPr sz="900"/>
            </a:lvl3pPr>
            <a:lvl4pPr marL="1028573" indent="0">
              <a:buNone/>
              <a:defRPr sz="750"/>
            </a:lvl4pPr>
            <a:lvl5pPr marL="1371430" indent="0">
              <a:buNone/>
              <a:defRPr sz="750"/>
            </a:lvl5pPr>
            <a:lvl6pPr marL="1714289" indent="0">
              <a:buNone/>
              <a:defRPr sz="750"/>
            </a:lvl6pPr>
            <a:lvl7pPr marL="2057144" indent="0">
              <a:buNone/>
              <a:defRPr sz="750"/>
            </a:lvl7pPr>
            <a:lvl8pPr marL="2400000" indent="0">
              <a:buNone/>
              <a:defRPr sz="750"/>
            </a:lvl8pPr>
            <a:lvl9pPr marL="2742857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C66370A-DF48-4C5B-8F1A-14039EF8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64D4D7-7CB6-4133-9EBD-86FDB3CE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DBE2A0-99D3-4016-B648-751C510E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4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73705B-459D-4F3E-A045-E1002C4A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1D24FB-0973-4974-95C1-0EAA2F19F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CC95F-C804-4132-B324-CC89C963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4A6E3D-A787-454C-B433-9053C18E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249181-E770-4CD9-8DFE-B3F14F16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722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B1D4F30-672E-42CB-BC78-487C85E72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63BB6D-3767-4A9A-941F-1F229EF67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5A74F-43E9-4042-8465-2E14BBB1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F8E29D-C9F4-40BD-9172-A7965414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62DBFF-BA66-4A86-A706-F4E32068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325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3" y="6051376"/>
            <a:ext cx="1819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7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35441-AFA9-4890-91BF-91C96B68EB83}" type="datetimeFigureOut">
              <a:rPr lang="ko-KR" altLang="en-US" smtClean="0"/>
              <a:pPr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13DD7-DFC4-4AB0-91A3-3104F6F9DE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96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22FD-DDC5-4362-AF73-A9A3070D4B12}" type="datetimeFigureOut">
              <a:rPr lang="ko-KR" altLang="en-US" smtClean="0"/>
              <a:t>2025-02-01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3CB3-5554-4FA1-A05A-BF187CB0EF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99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FFC186B8-5833-430F-BDFE-857940CDAA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3E8D1054-A6CC-4B50-9FAC-0DE06CF936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A645C6-6041-4EC2-BF11-BA76B4A4C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6DDEF6C-D3C7-4676-B90D-BE0031DD199F}" type="datetimeFigureOut">
              <a:rPr lang="ko-KR" altLang="en-US"/>
              <a:pPr>
                <a:defRPr/>
              </a:pPr>
              <a:t>2025-02-01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2042E2-16DF-465F-B57D-35C17FF15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6E449A-28B5-43F1-83C8-9E529DA92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fld id="{78A7BD59-6F0C-4696-BB7B-5135071F8B12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03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C525C34-9ABD-4A5F-940A-38C1DF0E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2BD092-0C79-404B-BCF7-AB6EC679E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061468-CA63-4833-9180-4A0D54D7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99C481-D572-4747-A891-2FA4D5DEC8C5}" type="datetimeFigureOut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2025-02-01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D4674C-8B1B-47B6-B9B3-D63837621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A7B107-0359-4ED4-B77A-E1274C87B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5572D-DCC5-4511-A3D5-618DAD617892}" type="slidenum"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74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715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0" indent="-171430" algn="l" defTabSz="685715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44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0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57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15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73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30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9" indent="-171430" algn="l" defTabSz="685715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15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3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9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4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00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7" algn="l" defTabSz="685715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그림 2">
            <a:extLst>
              <a:ext uri="{FF2B5EF4-FFF2-40B4-BE49-F238E27FC236}">
                <a16:creationId xmlns:a16="http://schemas.microsoft.com/office/drawing/2014/main" id="{5D8CD7E4-CF79-477E-B404-F242A15DF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191CE221-0447-4887-95A7-27B8C6C6705E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119ACA-0D53-4405-825D-2C5AFEAA2F1D}"/>
              </a:ext>
            </a:extLst>
          </p:cNvPr>
          <p:cNvSpPr/>
          <p:nvPr/>
        </p:nvSpPr>
        <p:spPr>
          <a:xfrm>
            <a:off x="-92646" y="1916832"/>
            <a:ext cx="9236646" cy="2592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0965" name="Shape 130">
            <a:extLst>
              <a:ext uri="{FF2B5EF4-FFF2-40B4-BE49-F238E27FC236}">
                <a16:creationId xmlns:a16="http://schemas.microsoft.com/office/drawing/2014/main" id="{7F55969E-EB9F-4C9E-B607-12ED6C5F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400" y="2556158"/>
            <a:ext cx="7920880" cy="10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제</a:t>
            </a:r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14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차 교인총회</a:t>
            </a:r>
            <a:endParaRPr kumimoji="0" lang="ko-KR" altLang="ko-KR" sz="6000" dirty="0">
              <a:latin typeface="+mn-ea"/>
              <a:ea typeface="+mn-ea"/>
              <a:cs typeface="Calibri" panose="020F0502020204030204" pitchFamily="34" charset="0"/>
              <a:sym typeface="Montserrat-SemiBold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E4ACC27F-720C-4C3B-92E4-4128038B47FD}"/>
              </a:ext>
            </a:extLst>
          </p:cNvPr>
          <p:cNvSpPr>
            <a:spLocks/>
          </p:cNvSpPr>
          <p:nvPr/>
        </p:nvSpPr>
        <p:spPr bwMode="auto">
          <a:xfrm>
            <a:off x="2113409" y="3583345"/>
            <a:ext cx="4824536" cy="62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lvl="0" indent="-342900" algn="ctr">
              <a:spcBef>
                <a:spcPct val="20000"/>
              </a:spcBef>
            </a:pPr>
            <a:r>
              <a:rPr lang="en-US" altLang="ko-KR" sz="40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40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ko-KR" altLang="en-US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0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48157"/>
            <a:ext cx="7776864" cy="5171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83F0BB5-3800-44EA-BF1E-12A7A4878455}"/>
              </a:ext>
            </a:extLst>
          </p:cNvPr>
          <p:cNvSpPr/>
          <p:nvPr/>
        </p:nvSpPr>
        <p:spPr>
          <a:xfrm>
            <a:off x="1095055" y="1604539"/>
            <a:ext cx="7131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01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개회선언                       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총회의장 </a:t>
            </a:r>
            <a:r>
              <a:rPr kumimoji="0" lang="ko-KR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권윤중장로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EDC86A7-A35E-496C-B25E-690A08C7E608}"/>
              </a:ext>
            </a:extLst>
          </p:cNvPr>
          <p:cNvSpPr/>
          <p:nvPr/>
        </p:nvSpPr>
        <p:spPr>
          <a:xfrm>
            <a:off x="1095055" y="2134122"/>
            <a:ext cx="7131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02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성원보고 및 서기보고             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서기 </a:t>
            </a:r>
            <a:r>
              <a:rPr kumimoji="0" lang="ko-KR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지승현집사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D4CBE26-68C7-4D17-B8A8-E60360E6842F}"/>
              </a:ext>
            </a:extLst>
          </p:cNvPr>
          <p:cNvSpPr/>
          <p:nvPr/>
        </p:nvSpPr>
        <p:spPr>
          <a:xfrm>
            <a:off x="1091698" y="2652980"/>
            <a:ext cx="4421403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03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교인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보고사항          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E201BC2-D2B6-4B9D-B229-59F46267690A}"/>
              </a:ext>
            </a:extLst>
          </p:cNvPr>
          <p:cNvSpPr/>
          <p:nvPr/>
        </p:nvSpPr>
        <p:spPr>
          <a:xfrm>
            <a:off x="1082570" y="3147630"/>
            <a:ext cx="711124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04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안건 심의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4-1 2024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결산안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심의        재정부장 </a:t>
            </a:r>
            <a:r>
              <a:rPr lang="ko-KR" altLang="en-US" sz="2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류흥렬장로</a:t>
            </a:r>
            <a:endParaRPr lang="en-US" altLang="ko-KR" sz="22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4-2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감사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보고                      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       </a:t>
            </a:r>
            <a:r>
              <a:rPr lang="ko-KR" altLang="en-US" sz="2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박복순</a:t>
            </a:r>
            <a:r>
              <a:rPr lang="ko-KR" alt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권사</a:t>
            </a:r>
            <a:endParaRPr lang="en-US" altLang="ko-KR" sz="22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</a:t>
            </a: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4-3 2025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년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예산안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심의                   각 부서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부장</a:t>
            </a:r>
            <a:endParaRPr lang="en-US" altLang="ko-KR" sz="2200" b="1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4-4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정관</a:t>
            </a:r>
            <a:r>
              <a:rPr lang="ko-KR" alt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개정                                   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총회의장</a:t>
            </a:r>
            <a:r>
              <a:rPr lang="ko-KR" altLang="en-US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</a:t>
            </a:r>
            <a:r>
              <a:rPr lang="ko-KR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                     </a:t>
            </a:r>
            <a:endParaRPr lang="en-US" altLang="ko-KR" sz="2000" dirty="0">
              <a:solidFill>
                <a:prstClr val="black">
                  <a:lumMod val="95000"/>
                  <a:lumOff val="5000"/>
                </a:prstClr>
              </a:solidFill>
              <a:latin typeface="+mn-ea"/>
              <a:cs typeface="Arial Unicode MS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E3895B1-77B4-4A19-A7F0-465C128E6CCF}"/>
              </a:ext>
            </a:extLst>
          </p:cNvPr>
          <p:cNvSpPr/>
          <p:nvPr/>
        </p:nvSpPr>
        <p:spPr bwMode="auto">
          <a:xfrm>
            <a:off x="3347864" y="346203"/>
            <a:ext cx="3072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Aharoni" pitchFamily="2" charset="-79"/>
              </a:rPr>
              <a:t>총회순서</a:t>
            </a:r>
            <a:endParaRPr kumimoji="0" lang="en-US" altLang="ko-KR" sz="40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4741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B95A5E1-F8DB-4058-BE9C-CC6B29513B15}"/>
              </a:ext>
            </a:extLst>
          </p:cNvPr>
          <p:cNvSpPr/>
          <p:nvPr/>
        </p:nvSpPr>
        <p:spPr>
          <a:xfrm>
            <a:off x="-14022" y="3463925"/>
            <a:ext cx="9144000" cy="339407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80F28C-88B2-41B6-8552-2ADCC0BB0B4F}"/>
              </a:ext>
            </a:extLst>
          </p:cNvPr>
          <p:cNvSpPr/>
          <p:nvPr/>
        </p:nvSpPr>
        <p:spPr>
          <a:xfrm>
            <a:off x="683568" y="1286963"/>
            <a:ext cx="7848872" cy="487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7F03C9A-11AD-410E-99A9-258329D47619}"/>
              </a:ext>
            </a:extLst>
          </p:cNvPr>
          <p:cNvSpPr/>
          <p:nvPr/>
        </p:nvSpPr>
        <p:spPr>
          <a:xfrm>
            <a:off x="1116170" y="2724808"/>
            <a:ext cx="3526928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06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신임 총회의장 선출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DAF7CAB-B434-4847-BEF8-46D96AF639B3}"/>
              </a:ext>
            </a:extLst>
          </p:cNvPr>
          <p:cNvSpPr/>
          <p:nvPr/>
        </p:nvSpPr>
        <p:spPr>
          <a:xfrm>
            <a:off x="1105598" y="3312928"/>
            <a:ext cx="71833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07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 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취임 인사                            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제</a:t>
            </a:r>
            <a:r>
              <a:rPr lang="en-US" altLang="ko-KR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12</a:t>
            </a:r>
            <a:r>
              <a:rPr lang="ko-KR" alt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  <a:cs typeface="Arial Unicode MS" pitchFamily="50" charset="-127"/>
              </a:rPr>
              <a:t>대 총회의장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C07A46D-D27B-4164-960F-1454CC0053DF}"/>
              </a:ext>
            </a:extLst>
          </p:cNvPr>
          <p:cNvSpPr/>
          <p:nvPr/>
        </p:nvSpPr>
        <p:spPr>
          <a:xfrm>
            <a:off x="1115616" y="3879800"/>
            <a:ext cx="2340705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08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감사 선출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E3895B1-77B4-4A19-A7F0-465C128E6CCF}"/>
              </a:ext>
            </a:extLst>
          </p:cNvPr>
          <p:cNvSpPr/>
          <p:nvPr/>
        </p:nvSpPr>
        <p:spPr bwMode="auto">
          <a:xfrm>
            <a:off x="3347864" y="346203"/>
            <a:ext cx="3072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ea"/>
                <a:cs typeface="Aharoni" pitchFamily="2" charset="-79"/>
              </a:rPr>
              <a:t>총회순서</a:t>
            </a:r>
            <a:endParaRPr kumimoji="0" lang="en-US" altLang="ko-KR" sz="4000" b="1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ea"/>
              <a:cs typeface="Aharoni" pitchFamily="2" charset="-79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D98C54-EF58-4AA4-9EF4-F4A81849A81F}"/>
              </a:ext>
            </a:extLst>
          </p:cNvPr>
          <p:cNvSpPr/>
          <p:nvPr/>
        </p:nvSpPr>
        <p:spPr>
          <a:xfrm>
            <a:off x="1115616" y="4445056"/>
            <a:ext cx="71833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09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폐회  기도                                 </a:t>
            </a:r>
            <a:r>
              <a:rPr kumimoji="0" lang="ko-KR" alt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김현섭목사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7F986F4-EDA0-408B-BAAC-A7E86434BB99}"/>
              </a:ext>
            </a:extLst>
          </p:cNvPr>
          <p:cNvSpPr/>
          <p:nvPr/>
        </p:nvSpPr>
        <p:spPr>
          <a:xfrm>
            <a:off x="1116170" y="2099891"/>
            <a:ext cx="721383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Goudy Stout" panose="0202090407030B020401" pitchFamily="18" charset="0"/>
                <a:cs typeface="Arial Unicode MS" pitchFamily="50" charset="-127"/>
              </a:rPr>
              <a:t>05 </a:t>
            </a:r>
            <a:r>
              <a:rPr kumimoji="0" lang="en-US" altLang="ko-K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/  </a:t>
            </a:r>
            <a:r>
              <a:rPr kumimoji="0" lang="ko-K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Arial Unicode MS" pitchFamily="50" charset="-127"/>
              </a:rPr>
              <a:t>기타 안건 토의                              총회의장</a:t>
            </a:r>
            <a:endParaRPr kumimoji="0" lang="en-US" altLang="ko-K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2">
            <a:extLst>
              <a:ext uri="{FF2B5EF4-FFF2-40B4-BE49-F238E27FC236}">
                <a16:creationId xmlns:a16="http://schemas.microsoft.com/office/drawing/2014/main" id="{3A5026A5-6D9D-4D8A-A98A-9E567926B1A0}"/>
              </a:ext>
            </a:extLst>
          </p:cNvPr>
          <p:cNvSpPr txBox="1">
            <a:spLocks/>
          </p:cNvSpPr>
          <p:nvPr/>
        </p:nvSpPr>
        <p:spPr bwMode="auto">
          <a:xfrm>
            <a:off x="3652589" y="863885"/>
            <a:ext cx="511033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개 회 선 언</a:t>
            </a:r>
          </a:p>
        </p:txBody>
      </p:sp>
      <p:sp>
        <p:nvSpPr>
          <p:cNvPr id="18" name="부제목 1">
            <a:extLst>
              <a:ext uri="{FF2B5EF4-FFF2-40B4-BE49-F238E27FC236}">
                <a16:creationId xmlns:a16="http://schemas.microsoft.com/office/drawing/2014/main" id="{935A175C-8DE6-477D-9676-38AFF373A67B}"/>
              </a:ext>
            </a:extLst>
          </p:cNvPr>
          <p:cNvSpPr txBox="1">
            <a:spLocks/>
          </p:cNvSpPr>
          <p:nvPr/>
        </p:nvSpPr>
        <p:spPr bwMode="auto">
          <a:xfrm>
            <a:off x="4283968" y="3069342"/>
            <a:ext cx="3847578" cy="17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ko-KR" alt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총회의장</a:t>
            </a:r>
            <a:endParaRPr lang="en-US" altLang="ko-KR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권윤중장로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0" name="그림 16">
            <a:extLst>
              <a:ext uri="{FF2B5EF4-FFF2-40B4-BE49-F238E27FC236}">
                <a16:creationId xmlns:a16="http://schemas.microsoft.com/office/drawing/2014/main" id="{65DF8527-7F86-461D-9FBE-F41694FDE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02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성원보고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서기보고 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139952" y="5229200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서기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지승현집사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84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03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교인총회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kumimoji="0"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helvetica" panose="020B0604020202020204" pitchFamily="34" charset="0"/>
                <a:sym typeface="Montserrat-SemiBold"/>
              </a:rPr>
              <a:t>     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보고사항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353546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20DA815-A46E-437E-A258-77432DE82594}"/>
              </a:ext>
            </a:extLst>
          </p:cNvPr>
          <p:cNvSpPr/>
          <p:nvPr/>
        </p:nvSpPr>
        <p:spPr>
          <a:xfrm>
            <a:off x="0" y="2906713"/>
            <a:ext cx="3203848" cy="4571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rgbClr val="314149"/>
              </a:solidFill>
            </a:endParaRPr>
          </a:p>
        </p:txBody>
      </p:sp>
      <p:sp>
        <p:nvSpPr>
          <p:cNvPr id="48131" name="직사각형 8">
            <a:extLst>
              <a:ext uri="{FF2B5EF4-FFF2-40B4-BE49-F238E27FC236}">
                <a16:creationId xmlns:a16="http://schemas.microsoft.com/office/drawing/2014/main" id="{36C8399E-2A11-4A5B-97F4-943D076EE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833438"/>
            <a:ext cx="3024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2024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년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7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월 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/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총회 질의에 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eaLnBrk="1" hangingPunct="1"/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대한 답변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FFFD1F-8B0E-48D2-A51C-B9AEA8445D6C}"/>
              </a:ext>
            </a:extLst>
          </p:cNvPr>
          <p:cNvSpPr/>
          <p:nvPr/>
        </p:nvSpPr>
        <p:spPr>
          <a:xfrm>
            <a:off x="3493829" y="871628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EE4C0A-400E-49A4-B817-A3DC016C733A}"/>
              </a:ext>
            </a:extLst>
          </p:cNvPr>
          <p:cNvSpPr/>
          <p:nvPr/>
        </p:nvSpPr>
        <p:spPr>
          <a:xfrm>
            <a:off x="3498286" y="2299856"/>
            <a:ext cx="935037" cy="936625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5BF200-7557-48E1-AFCC-C604361E9413}"/>
              </a:ext>
            </a:extLst>
          </p:cNvPr>
          <p:cNvSpPr/>
          <p:nvPr/>
        </p:nvSpPr>
        <p:spPr>
          <a:xfrm>
            <a:off x="3488287" y="3738087"/>
            <a:ext cx="935037" cy="935038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C3CB8D0-B75A-4916-BF62-E93996D7B15B}"/>
              </a:ext>
            </a:extLst>
          </p:cNvPr>
          <p:cNvSpPr/>
          <p:nvPr/>
        </p:nvSpPr>
        <p:spPr>
          <a:xfrm>
            <a:off x="3498286" y="5269232"/>
            <a:ext cx="936625" cy="935037"/>
          </a:xfrm>
          <a:prstGeom prst="rect">
            <a:avLst/>
          </a:prstGeom>
          <a:solidFill>
            <a:srgbClr val="919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8136" name="TextBox 12">
            <a:extLst>
              <a:ext uri="{FF2B5EF4-FFF2-40B4-BE49-F238E27FC236}">
                <a16:creationId xmlns:a16="http://schemas.microsoft.com/office/drawing/2014/main" id="{FEDBB09C-4668-498E-9CAF-C93ACAD4F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893763"/>
            <a:ext cx="43924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홈페이지 재정보고 찾기 어려움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찾기 쉽게 되어 있음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b="1" dirty="0">
                <a:latin typeface="+mn-ea"/>
                <a:ea typeface="+mn-ea"/>
                <a:cs typeface="Calibri" panose="020F0502020204030204" pitchFamily="34" charset="0"/>
              </a:rPr>
              <a:t> </a:t>
            </a:r>
            <a:endParaRPr lang="en-US" altLang="ko-KR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Shape 58">
            <a:extLst>
              <a:ext uri="{FF2B5EF4-FFF2-40B4-BE49-F238E27FC236}">
                <a16:creationId xmlns:a16="http://schemas.microsoft.com/office/drawing/2014/main" id="{5CE9BB68-B3E7-4165-B3D0-9A511476ED17}"/>
              </a:ext>
            </a:extLst>
          </p:cNvPr>
          <p:cNvSpPr/>
          <p:nvPr/>
        </p:nvSpPr>
        <p:spPr>
          <a:xfrm>
            <a:off x="3599657" y="894953"/>
            <a:ext cx="792162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01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8" name="Shape 58">
            <a:extLst>
              <a:ext uri="{FF2B5EF4-FFF2-40B4-BE49-F238E27FC236}">
                <a16:creationId xmlns:a16="http://schemas.microsoft.com/office/drawing/2014/main" id="{8BEF562D-C175-4F07-BAC6-92F76D485C01}"/>
              </a:ext>
            </a:extLst>
          </p:cNvPr>
          <p:cNvSpPr/>
          <p:nvPr/>
        </p:nvSpPr>
        <p:spPr>
          <a:xfrm>
            <a:off x="3599657" y="2306060"/>
            <a:ext cx="792163" cy="7794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02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9" name="Shape 58">
            <a:extLst>
              <a:ext uri="{FF2B5EF4-FFF2-40B4-BE49-F238E27FC236}">
                <a16:creationId xmlns:a16="http://schemas.microsoft.com/office/drawing/2014/main" id="{78C0E20B-8D47-4DD3-A9EC-DBAFC8B650DB}"/>
              </a:ext>
            </a:extLst>
          </p:cNvPr>
          <p:cNvSpPr/>
          <p:nvPr/>
        </p:nvSpPr>
        <p:spPr>
          <a:xfrm>
            <a:off x="3599656" y="3707166"/>
            <a:ext cx="792163" cy="7794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03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20" name="Shape 58">
            <a:extLst>
              <a:ext uri="{FF2B5EF4-FFF2-40B4-BE49-F238E27FC236}">
                <a16:creationId xmlns:a16="http://schemas.microsoft.com/office/drawing/2014/main" id="{4F3C8D85-779D-4F49-8153-DDF206945574}"/>
              </a:ext>
            </a:extLst>
          </p:cNvPr>
          <p:cNvSpPr/>
          <p:nvPr/>
        </p:nvSpPr>
        <p:spPr>
          <a:xfrm>
            <a:off x="3559725" y="5250653"/>
            <a:ext cx="792163" cy="7794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cap="all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4400" b="0" dirty="0">
                <a:solidFill>
                  <a:schemeClr val="bg1"/>
                </a:solidFill>
                <a:latin typeface="Georgia" pitchFamily="18" charset="0"/>
                <a:cs typeface="Calibri" pitchFamily="34" charset="0"/>
              </a:rPr>
              <a:t>04</a:t>
            </a:r>
            <a:endParaRPr kumimoji="0" sz="4400" b="0" dirty="0">
              <a:solidFill>
                <a:schemeClr val="bg1"/>
              </a:solidFill>
              <a:latin typeface="Georgia" pitchFamily="18" charset="0"/>
              <a:cs typeface="Calibri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FE8DB83-36F3-4D9E-BB4C-C73D924AA7F2}"/>
              </a:ext>
            </a:extLst>
          </p:cNvPr>
          <p:cNvSpPr/>
          <p:nvPr/>
        </p:nvSpPr>
        <p:spPr>
          <a:xfrm>
            <a:off x="0" y="0"/>
            <a:ext cx="9144000" cy="520345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4ADFB2BE-4347-443E-98D9-B4E30CBCF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388" y="2095626"/>
            <a:ext cx="44644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예결산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심의시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사전회의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 필요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홈페이지에 일주일 전에 공고 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</a:t>
            </a: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확대회의는 추후 논의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5371EFB-1792-4A0C-80D7-AB8AE00CE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669409"/>
            <a:ext cx="446449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선교구제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 사업이 규모에 비해 다양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규모가 적지 않음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현장 답변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b="1" dirty="0">
                <a:latin typeface="+mn-ea"/>
                <a:ea typeface="+mn-ea"/>
                <a:cs typeface="Calibri" panose="020F0502020204030204" pitchFamily="34" charset="0"/>
              </a:rPr>
              <a:t>       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B2C61A1D-B780-497A-9453-F902999D6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7024" y="4982697"/>
            <a:ext cx="446449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Q.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방글라데시 </a:t>
            </a:r>
            <a:r>
              <a:rPr lang="ko-KR" altLang="en-US" sz="2000" b="1" dirty="0" err="1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식수사업의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  <a:ea typeface="+mn-ea"/>
                <a:cs typeface="Calibri" panose="020F0502020204030204" pitchFamily="34" charset="0"/>
              </a:rPr>
              <a:t> 성격</a:t>
            </a:r>
            <a:endParaRPr lang="en-US" altLang="ko-KR" sz="20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endParaRPr lang="en-US" altLang="ko-KR" sz="1200" b="1" dirty="0">
              <a:solidFill>
                <a:srgbClr val="FF0000"/>
              </a:solidFill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A.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현장 답변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사전공지</a:t>
            </a:r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,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아프리카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펌프 사업이 </a:t>
            </a:r>
            <a:r>
              <a:rPr lang="ko-KR" altLang="en-US" sz="2000" b="1" dirty="0" err="1">
                <a:latin typeface="+mn-ea"/>
                <a:ea typeface="+mn-ea"/>
                <a:cs typeface="Calibri" panose="020F0502020204030204" pitchFamily="34" charset="0"/>
              </a:rPr>
              <a:t>우리교회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 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  <a:p>
            <a:pPr eaLnBrk="1" hangingPunct="1"/>
            <a:r>
              <a:rPr lang="en-US" altLang="ko-KR" sz="2000" b="1" dirty="0">
                <a:latin typeface="+mn-ea"/>
                <a:ea typeface="+mn-ea"/>
                <a:cs typeface="Calibri" panose="020F0502020204030204" pitchFamily="34" charset="0"/>
              </a:rPr>
              <a:t>     </a:t>
            </a:r>
            <a:r>
              <a:rPr lang="ko-KR" altLang="en-US" sz="2000" b="1" dirty="0">
                <a:latin typeface="+mn-ea"/>
                <a:ea typeface="+mn-ea"/>
                <a:cs typeface="Calibri" panose="020F0502020204030204" pitchFamily="34" charset="0"/>
              </a:rPr>
              <a:t>첫 해외선교 사업</a:t>
            </a:r>
            <a:endParaRPr lang="en-US" altLang="ko-KR" sz="2000" b="1" dirty="0">
              <a:latin typeface="+mn-ea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안건 심의</a:t>
            </a:r>
            <a:endParaRPr lang="en-US" altLang="ko-KR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6790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-1</a:t>
            </a:r>
          </a:p>
          <a:p>
            <a:pPr algn="ctr" eaLnBrk="1" hangingPunct="1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635896" y="1196752"/>
            <a:ext cx="5256248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2024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결산안 심의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endParaRPr lang="ko-KR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3779912" y="3794708"/>
            <a:ext cx="5112232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재정부장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류흥렬장로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543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val="516264308"/>
              </p:ext>
            </p:extLst>
          </p:nvPr>
        </p:nvGraphicFramePr>
        <p:xfrm>
          <a:off x="0" y="116632"/>
          <a:ext cx="9108504" cy="66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00AAD0-CBB8-7158-7496-2296576EF6D5}"/>
              </a:ext>
            </a:extLst>
          </p:cNvPr>
          <p:cNvSpPr txBox="1"/>
          <p:nvPr/>
        </p:nvSpPr>
        <p:spPr>
          <a:xfrm>
            <a:off x="7092280" y="7647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10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2160" y="316880"/>
            <a:ext cx="2952328" cy="734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1,140,332,868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95F2C7-4D93-7241-93EB-30D12F22A18D}"/>
              </a:ext>
            </a:extLst>
          </p:cNvPr>
          <p:cNvSpPr txBox="1"/>
          <p:nvPr/>
        </p:nvSpPr>
        <p:spPr>
          <a:xfrm>
            <a:off x="614805" y="406405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헌 금 내 역</a:t>
            </a: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0" name="차트 19">
            <a:extLst>
              <a:ext uri="{FF2B5EF4-FFF2-40B4-BE49-F238E27FC236}">
                <a16:creationId xmlns:a16="http://schemas.microsoft.com/office/drawing/2014/main" id="{2AC31D69-9387-5144-878B-23848C1E0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4930122"/>
              </p:ext>
            </p:extLst>
          </p:nvPr>
        </p:nvGraphicFramePr>
        <p:xfrm>
          <a:off x="149496" y="1340768"/>
          <a:ext cx="8784976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214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3894616"/>
              </p:ext>
            </p:extLst>
          </p:nvPr>
        </p:nvGraphicFramePr>
        <p:xfrm>
          <a:off x="0" y="836712"/>
          <a:ext cx="9036495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542797" y="476672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절 기 헌 금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6012160" y="296652"/>
            <a:ext cx="2952328" cy="756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94,442,000</a:t>
            </a:r>
          </a:p>
        </p:txBody>
      </p:sp>
    </p:spTree>
    <p:extLst>
      <p:ext uri="{BB962C8B-B14F-4D97-AF65-F5344CB8AC3E}">
        <p14:creationId xmlns:p14="http://schemas.microsoft.com/office/powerpoint/2010/main" val="272517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E21B188-4A7D-C52E-2786-C8A93FDFB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3210910"/>
              </p:ext>
            </p:extLst>
          </p:nvPr>
        </p:nvGraphicFramePr>
        <p:xfrm>
          <a:off x="0" y="943852"/>
          <a:ext cx="9144000" cy="5914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A8E208C-E0A6-B81E-F86C-849C6C2C8F96}"/>
              </a:ext>
            </a:extLst>
          </p:cNvPr>
          <p:cNvSpPr txBox="1"/>
          <p:nvPr/>
        </p:nvSpPr>
        <p:spPr>
          <a:xfrm>
            <a:off x="683568" y="288504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지 출 내 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9D07EA5-9D36-8385-B6F8-8D2979295E80}"/>
              </a:ext>
            </a:extLst>
          </p:cNvPr>
          <p:cNvSpPr/>
          <p:nvPr/>
        </p:nvSpPr>
        <p:spPr>
          <a:xfrm>
            <a:off x="5943398" y="296652"/>
            <a:ext cx="3021090" cy="756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1,103,796,776</a:t>
            </a:r>
          </a:p>
        </p:txBody>
      </p:sp>
    </p:spTree>
    <p:extLst>
      <p:ext uri="{BB962C8B-B14F-4D97-AF65-F5344CB8AC3E}">
        <p14:creationId xmlns:p14="http://schemas.microsoft.com/office/powerpoint/2010/main" val="206174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2160" y="476672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102,683,760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239A-EEDA-3E46-A417-8FC241318C48}"/>
              </a:ext>
            </a:extLst>
          </p:cNvPr>
          <p:cNvSpPr txBox="1"/>
          <p:nvPr/>
        </p:nvSpPr>
        <p:spPr>
          <a:xfrm>
            <a:off x="3787170" y="441485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예배부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A26C0F96-1F5E-7E42-B694-08D89027F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6073"/>
              </p:ext>
            </p:extLst>
          </p:nvPr>
        </p:nvGraphicFramePr>
        <p:xfrm>
          <a:off x="107504" y="1581666"/>
          <a:ext cx="9036496" cy="5159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6D5C72-6D5C-AC67-09BE-74076C24BB93}"/>
              </a:ext>
            </a:extLst>
          </p:cNvPr>
          <p:cNvSpPr txBox="1"/>
          <p:nvPr/>
        </p:nvSpPr>
        <p:spPr>
          <a:xfrm>
            <a:off x="7668344" y="121233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05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458042135"/>
              </p:ext>
            </p:extLst>
          </p:nvPr>
        </p:nvGraphicFramePr>
        <p:xfrm>
          <a:off x="107504" y="1268760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6012160" y="476671"/>
            <a:ext cx="2952328" cy="702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34,309,507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19591-BDCC-9C42-97B0-EA91F1103ECF}"/>
              </a:ext>
            </a:extLst>
          </p:cNvPr>
          <p:cNvSpPr txBox="1"/>
          <p:nvPr/>
        </p:nvSpPr>
        <p:spPr>
          <a:xfrm>
            <a:off x="3751166" y="47667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교육부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668344" y="117929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02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1631846023"/>
              </p:ext>
            </p:extLst>
          </p:nvPr>
        </p:nvGraphicFramePr>
        <p:xfrm>
          <a:off x="0" y="44624"/>
          <a:ext cx="9144000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A123FA3-E09B-5025-C9AD-C94CA968931E}"/>
              </a:ext>
            </a:extLst>
          </p:cNvPr>
          <p:cNvSpPr txBox="1"/>
          <p:nvPr/>
        </p:nvSpPr>
        <p:spPr>
          <a:xfrm>
            <a:off x="7596336" y="108409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AE820-A953-402B-806B-EC72B2E13208}"/>
              </a:ext>
            </a:extLst>
          </p:cNvPr>
          <p:cNvSpPr txBox="1"/>
          <p:nvPr/>
        </p:nvSpPr>
        <p:spPr>
          <a:xfrm>
            <a:off x="3787170" y="28112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선교부</a:t>
            </a: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2D89BD-0DEB-411B-AC7C-78B90DC7B085}"/>
              </a:ext>
            </a:extLst>
          </p:cNvPr>
          <p:cNvSpPr/>
          <p:nvPr/>
        </p:nvSpPr>
        <p:spPr>
          <a:xfrm>
            <a:off x="6012160" y="281126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274,055,826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91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60001557"/>
              </p:ext>
            </p:extLst>
          </p:nvPr>
        </p:nvGraphicFramePr>
        <p:xfrm>
          <a:off x="18147" y="1340768"/>
          <a:ext cx="903649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/>
          <p:cNvSpPr/>
          <p:nvPr/>
        </p:nvSpPr>
        <p:spPr>
          <a:xfrm>
            <a:off x="6012160" y="188640"/>
            <a:ext cx="295232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49,969,600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751166" y="4046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친교부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24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0C5678-E2FA-1243-BB8A-98578530C590}"/>
              </a:ext>
            </a:extLst>
          </p:cNvPr>
          <p:cNvSpPr txBox="1"/>
          <p:nvPr/>
        </p:nvSpPr>
        <p:spPr>
          <a:xfrm>
            <a:off x="3751166" y="4046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봉사부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3D37EB2-84F0-45AD-9AD1-B9AB07C6E1AB}"/>
              </a:ext>
            </a:extLst>
          </p:cNvPr>
          <p:cNvSpPr/>
          <p:nvPr/>
        </p:nvSpPr>
        <p:spPr>
          <a:xfrm>
            <a:off x="6084168" y="618947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16,768,000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BC4BBEB3-7DD7-4CF9-83BC-29FDEAA8F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465249"/>
              </p:ext>
            </p:extLst>
          </p:nvPr>
        </p:nvGraphicFramePr>
        <p:xfrm>
          <a:off x="0" y="1376600"/>
          <a:ext cx="9108504" cy="536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9233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2836919929"/>
              </p:ext>
            </p:extLst>
          </p:nvPr>
        </p:nvGraphicFramePr>
        <p:xfrm>
          <a:off x="0" y="21586"/>
          <a:ext cx="9144000" cy="683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9A9606-50C3-C843-BA80-D6F6A967AFDC}"/>
              </a:ext>
            </a:extLst>
          </p:cNvPr>
          <p:cNvSpPr txBox="1"/>
          <p:nvPr/>
        </p:nvSpPr>
        <p:spPr>
          <a:xfrm>
            <a:off x="3923928" y="36175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사무처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69694-F4AC-32D1-9043-C15A8671EF28}"/>
              </a:ext>
            </a:extLst>
          </p:cNvPr>
          <p:cNvSpPr txBox="1"/>
          <p:nvPr/>
        </p:nvSpPr>
        <p:spPr>
          <a:xfrm>
            <a:off x="7668344" y="102500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4CDAA37-EB67-4246-AAB7-86C5765364A5}"/>
              </a:ext>
            </a:extLst>
          </p:cNvPr>
          <p:cNvSpPr/>
          <p:nvPr/>
        </p:nvSpPr>
        <p:spPr>
          <a:xfrm>
            <a:off x="6012160" y="328749"/>
            <a:ext cx="2880320" cy="696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218,895,121</a:t>
            </a:r>
          </a:p>
        </p:txBody>
      </p:sp>
    </p:spTree>
    <p:extLst>
      <p:ext uri="{BB962C8B-B14F-4D97-AF65-F5344CB8AC3E}">
        <p14:creationId xmlns:p14="http://schemas.microsoft.com/office/powerpoint/2010/main" val="4132560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084168" y="188640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37,212,262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837BFAEA-BD41-1E45-8DA4-1EADAD0D6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972616"/>
              </p:ext>
            </p:extLst>
          </p:nvPr>
        </p:nvGraphicFramePr>
        <p:xfrm>
          <a:off x="0" y="1321510"/>
          <a:ext cx="9144000" cy="5536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F6425A-D2A1-7743-BDB5-37E91B1BB830}"/>
              </a:ext>
            </a:extLst>
          </p:cNvPr>
          <p:cNvSpPr txBox="1"/>
          <p:nvPr/>
        </p:nvSpPr>
        <p:spPr>
          <a:xfrm>
            <a:off x="3203848" y="307970"/>
            <a:ext cx="1893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목 회 팀</a:t>
            </a: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EE4BC-59BA-38E8-0C17-2618355CCB01}"/>
              </a:ext>
            </a:extLst>
          </p:cNvPr>
          <p:cNvSpPr txBox="1"/>
          <p:nvPr/>
        </p:nvSpPr>
        <p:spPr>
          <a:xfrm>
            <a:off x="7668344" y="95217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760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940152" y="260648"/>
            <a:ext cx="2880320" cy="790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369,902,700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EC7A4-3A5B-3441-B364-15DD49AB2761}"/>
              </a:ext>
            </a:extLst>
          </p:cNvPr>
          <p:cNvSpPr txBox="1"/>
          <p:nvPr/>
        </p:nvSpPr>
        <p:spPr>
          <a:xfrm>
            <a:off x="3923928" y="40292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재정부</a:t>
            </a:r>
          </a:p>
        </p:txBody>
      </p:sp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F865CE0C-D02E-AF49-9F1D-B659FCB59789}"/>
              </a:ext>
            </a:extLst>
          </p:cNvPr>
          <p:cNvGraphicFramePr/>
          <p:nvPr/>
        </p:nvGraphicFramePr>
        <p:xfrm>
          <a:off x="-31712" y="764704"/>
          <a:ext cx="9164143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8628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/>
          <p:cNvGraphicFramePr/>
          <p:nvPr/>
        </p:nvGraphicFramePr>
        <p:xfrm>
          <a:off x="107504" y="1268760"/>
          <a:ext cx="88569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직사각형 2"/>
          <p:cNvSpPr/>
          <p:nvPr/>
        </p:nvSpPr>
        <p:spPr>
          <a:xfrm>
            <a:off x="6300192" y="332656"/>
            <a:ext cx="2592288" cy="806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770,000,000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3303E-B1F4-2349-B6AA-D5A46D659489}"/>
              </a:ext>
            </a:extLst>
          </p:cNvPr>
          <p:cNvSpPr txBox="1"/>
          <p:nvPr/>
        </p:nvSpPr>
        <p:spPr>
          <a:xfrm>
            <a:off x="110662" y="492917"/>
            <a:ext cx="5780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고정자산내역 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대여 및 보증금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1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5E17B-75CC-15E1-BB45-7FF459F45808}"/>
              </a:ext>
            </a:extLst>
          </p:cNvPr>
          <p:cNvSpPr txBox="1"/>
          <p:nvPr/>
        </p:nvSpPr>
        <p:spPr>
          <a:xfrm>
            <a:off x="7740352" y="126772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738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>
            <a:extLst>
              <a:ext uri="{FF2B5EF4-FFF2-40B4-BE49-F238E27FC236}">
                <a16:creationId xmlns:a16="http://schemas.microsoft.com/office/drawing/2014/main" id="{CB733FE2-6A45-48E4-B4E0-0889187E72E6}"/>
              </a:ext>
            </a:extLst>
          </p:cNvPr>
          <p:cNvSpPr txBox="1">
            <a:spLocks/>
          </p:cNvSpPr>
          <p:nvPr/>
        </p:nvSpPr>
        <p:spPr>
          <a:xfrm>
            <a:off x="646930" y="2892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2024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년 잔액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(12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월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31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일 </a:t>
            </a: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24:00)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3" name="내용 개체 틀 7">
            <a:extLst>
              <a:ext uri="{FF2B5EF4-FFF2-40B4-BE49-F238E27FC236}">
                <a16:creationId xmlns:a16="http://schemas.microsoft.com/office/drawing/2014/main" id="{67DEDBB3-722E-40B3-9606-24237E60084E}"/>
              </a:ext>
            </a:extLst>
          </p:cNvPr>
          <p:cNvGraphicFramePr>
            <a:graphicFrameLocks/>
          </p:cNvGraphicFramePr>
          <p:nvPr/>
        </p:nvGraphicFramePr>
        <p:xfrm>
          <a:off x="395536" y="1124744"/>
          <a:ext cx="8352927" cy="554461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15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계좌번호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계좌별칭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140-008-409450</a:t>
                      </a:r>
                      <a:r>
                        <a:rPr lang="ko-KR" altLang="en-US" sz="2000" dirty="0"/>
                        <a:t> </a:t>
                      </a:r>
                      <a:endParaRPr lang="en-US" altLang="ko-K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보통예금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165,715,111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861988-04-046139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36204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861988-04-046481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861988-04-046647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/>
                        <a:t>거치식예금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/>
                        <a:t>861901-04-134752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/>
                        <a:t>보통예금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200,000,000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5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140-010-770719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err="1"/>
                        <a:t>목회팀</a:t>
                      </a:r>
                      <a:r>
                        <a:rPr lang="ko-KR" altLang="en-US" sz="2000" dirty="0"/>
                        <a:t> 외 </a:t>
                      </a:r>
                      <a:r>
                        <a:rPr lang="en-US" altLang="ko-KR" sz="2000" dirty="0"/>
                        <a:t>9</a:t>
                      </a:r>
                      <a:r>
                        <a:rPr lang="ko-KR" altLang="en-US" sz="2000" dirty="0"/>
                        <a:t>부서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18,656,314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40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/>
                        <a:t>잔액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1,484,371,425</a:t>
                      </a:r>
                      <a:endParaRPr lang="ko-KR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864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D9A75-B251-481E-8E7E-7B43F8E1C8BA}"/>
              </a:ext>
            </a:extLst>
          </p:cNvPr>
          <p:cNvSpPr txBox="1">
            <a:spLocks/>
          </p:cNvSpPr>
          <p:nvPr/>
        </p:nvSpPr>
        <p:spPr>
          <a:xfrm>
            <a:off x="457200" y="685524"/>
            <a:ext cx="8229600" cy="7780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2024</a:t>
            </a:r>
            <a:r>
              <a: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j-cs"/>
              </a:rPr>
              <a:t>년 결산보고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CCA507B-DF71-4F86-95ED-FE1B8E46B42D}"/>
              </a:ext>
            </a:extLst>
          </p:cNvPr>
          <p:cNvGraphicFramePr>
            <a:graphicFrameLocks noGrp="1"/>
          </p:cNvGraphicFramePr>
          <p:nvPr/>
        </p:nvGraphicFramePr>
        <p:xfrm>
          <a:off x="215353" y="2492896"/>
          <a:ext cx="8713293" cy="272442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52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0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4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dirty="0"/>
                        <a:t>수입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지출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잔액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헌금 </a:t>
                      </a:r>
                      <a:r>
                        <a:rPr lang="en-US" altLang="ko-KR" sz="1800" dirty="0"/>
                        <a:t>          1,140,332,868 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부서지출  </a:t>
                      </a:r>
                      <a:r>
                        <a:rPr lang="en-US" altLang="ko-KR" sz="1800" dirty="0"/>
                        <a:t>1,103,796,776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보통예금         </a:t>
                      </a:r>
                      <a:r>
                        <a:rPr lang="en-US" altLang="ko-KR" sz="1800" dirty="0"/>
                        <a:t>384,371,425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이월           </a:t>
                      </a:r>
                      <a:r>
                        <a:rPr lang="en-US" altLang="ko-KR" sz="1800" dirty="0"/>
                        <a:t>1,632,607,415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/>
                        <a:t>자본지출    </a:t>
                      </a:r>
                      <a:r>
                        <a:rPr lang="en-US" altLang="ko-KR" sz="1800" dirty="0"/>
                        <a:t>220,000,000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err="1"/>
                        <a:t>거치식예금</a:t>
                      </a:r>
                      <a:r>
                        <a:rPr lang="ko-KR" altLang="en-US" sz="1800" baseline="0" dirty="0"/>
                        <a:t>  </a:t>
                      </a:r>
                      <a:r>
                        <a:rPr lang="ko-KR" altLang="en-US" sz="1800" dirty="0"/>
                        <a:t>  </a:t>
                      </a:r>
                      <a:r>
                        <a:rPr lang="en-US" altLang="ko-KR" sz="1800" dirty="0"/>
                        <a:t>1,100,000,000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err="1"/>
                        <a:t>자본수입외</a:t>
                      </a:r>
                      <a:r>
                        <a:rPr lang="ko-KR" altLang="en-US" sz="1800" dirty="0"/>
                        <a:t>      </a:t>
                      </a:r>
                      <a:r>
                        <a:rPr lang="en-US" altLang="ko-KR" sz="1800" dirty="0"/>
                        <a:t>35,227,918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6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총수입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2,808,168,201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총지출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latinLnBrk="1"/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1,323,796,776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ko-KR" alt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잔액        </a:t>
                      </a:r>
                      <a:endParaRPr lang="en-US" altLang="ko-KR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1,484,371,425</a:t>
                      </a:r>
                      <a:endParaRPr lang="ko-KR" alt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1F8752-BE6C-4C5D-9897-DCDE2970A27B}"/>
              </a:ext>
            </a:extLst>
          </p:cNvPr>
          <p:cNvSpPr txBox="1"/>
          <p:nvPr/>
        </p:nvSpPr>
        <p:spPr>
          <a:xfrm>
            <a:off x="107179" y="1691307"/>
            <a:ext cx="5544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12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월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31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일 현재 교회 재정현황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3240CA-35AF-4440-9CE3-8ED11020A01A}"/>
              </a:ext>
            </a:extLst>
          </p:cNvPr>
          <p:cNvSpPr txBox="1"/>
          <p:nvPr/>
        </p:nvSpPr>
        <p:spPr>
          <a:xfrm>
            <a:off x="7668344" y="20608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DE1D51-CF5A-529B-CA06-DE61226AC957}"/>
              </a:ext>
            </a:extLst>
          </p:cNvPr>
          <p:cNvSpPr/>
          <p:nvPr/>
        </p:nvSpPr>
        <p:spPr>
          <a:xfrm>
            <a:off x="0" y="0"/>
            <a:ext cx="9144000" cy="520345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753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4BEB2-6C9B-3223-AB6E-DA2F42B37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1783AC-7254-D31C-9889-FF605F3A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48" y="119373"/>
            <a:ext cx="6707088" cy="1143000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집행 및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DAA7018-4151-C64C-624D-B928232201CC}"/>
              </a:ext>
            </a:extLst>
          </p:cNvPr>
          <p:cNvGraphicFramePr>
            <a:graphicFrameLocks noGrp="1"/>
          </p:cNvGraphicFramePr>
          <p:nvPr/>
        </p:nvGraphicFramePr>
        <p:xfrm>
          <a:off x="323528" y="1372209"/>
          <a:ext cx="8507289" cy="5009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1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1757898177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3430981586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2534915921"/>
                    </a:ext>
                  </a:extLst>
                </a:gridCol>
              </a:tblGrid>
              <a:tr h="628939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800" u="none" strike="noStrike" dirty="0">
                          <a:effectLst/>
                        </a:rPr>
                        <a:t>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집행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예배부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102,683,760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109,600,000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교육부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34,309,507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선교부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204,786,000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274,055,826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294,200,000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친교부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49,969,600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봉사부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17,410,000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16,768,000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123,450,000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사무처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800" b="1" u="none" strike="noStrike" dirty="0" err="1">
                          <a:effectLst/>
                        </a:rPr>
                        <a:t>목회팀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255,526,000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256,107,383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재정부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358,200,000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369,902,700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394,400,000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예비비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105,800,000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1,104,322,000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1,103,796,776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1,374,476,000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E7EEC3E-7457-D3DE-5F1B-67F757BD6381}"/>
              </a:ext>
            </a:extLst>
          </p:cNvPr>
          <p:cNvSpPr txBox="1"/>
          <p:nvPr/>
        </p:nvSpPr>
        <p:spPr>
          <a:xfrm>
            <a:off x="7164288" y="855625"/>
            <a:ext cx="166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20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-2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853326"/>
            <a:ext cx="5256248" cy="136815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감사보고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211960" y="4149080"/>
            <a:ext cx="4104456" cy="1368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박복순권사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402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9">
            <a:extLst>
              <a:ext uri="{FF2B5EF4-FFF2-40B4-BE49-F238E27FC236}">
                <a16:creationId xmlns:a16="http://schemas.microsoft.com/office/drawing/2014/main" id="{82E85571-127F-4377-B6E8-6EFAF138E763}"/>
              </a:ext>
            </a:extLst>
          </p:cNvPr>
          <p:cNvGrpSpPr>
            <a:grpSpLocks/>
          </p:cNvGrpSpPr>
          <p:nvPr/>
        </p:nvGrpSpPr>
        <p:grpSpPr bwMode="auto">
          <a:xfrm>
            <a:off x="230049" y="1686982"/>
            <a:ext cx="1656184" cy="1626917"/>
            <a:chOff x="0" y="0"/>
            <a:chExt cx="2240" cy="1948"/>
          </a:xfrm>
          <a:solidFill>
            <a:srgbClr val="74A2C6"/>
          </a:solidFill>
        </p:grpSpPr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D56585E4-2551-4A7B-8A1A-6325B1293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15" name="Group 17">
              <a:extLst>
                <a:ext uri="{FF2B5EF4-FFF2-40B4-BE49-F238E27FC236}">
                  <a16:creationId xmlns:a16="http://schemas.microsoft.com/office/drawing/2014/main" id="{777078DD-72B8-4829-92E3-CBAE35593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" y="116"/>
              <a:ext cx="335" cy="351"/>
              <a:chOff x="-176" y="-268"/>
              <a:chExt cx="334" cy="350"/>
            </a:xfrm>
            <a:grpFill/>
          </p:grpSpPr>
          <p:sp>
            <p:nvSpPr>
              <p:cNvPr id="17" name="AutoShape 15">
                <a:extLst>
                  <a:ext uri="{FF2B5EF4-FFF2-40B4-BE49-F238E27FC236}">
                    <a16:creationId xmlns:a16="http://schemas.microsoft.com/office/drawing/2014/main" id="{B628A511-475C-4BFD-A3BF-157D39C1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76" y="-268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8" name="AutoShape 16">
                <a:extLst>
                  <a:ext uri="{FF2B5EF4-FFF2-40B4-BE49-F238E27FC236}">
                    <a16:creationId xmlns:a16="http://schemas.microsoft.com/office/drawing/2014/main" id="{91AF7137-E116-47B1-B9B6-9DABDFB97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5" y="-255"/>
                <a:ext cx="213" cy="3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D6ADD5EE-0533-4436-8E4A-2AD02DB3F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" y="477"/>
              <a:ext cx="1730" cy="9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재정과 행정의 </a:t>
              </a:r>
              <a:endPara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Open Sans Light" pitchFamily="34" charset="0"/>
              </a:endParaRPr>
            </a:p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투명성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id="{8A9E742F-0E58-49BA-A534-066BE7A13A33}"/>
              </a:ext>
            </a:extLst>
          </p:cNvPr>
          <p:cNvGrpSpPr>
            <a:grpSpLocks/>
          </p:cNvGrpSpPr>
          <p:nvPr/>
        </p:nvGrpSpPr>
        <p:grpSpPr bwMode="auto">
          <a:xfrm>
            <a:off x="230049" y="4149080"/>
            <a:ext cx="1656184" cy="1472575"/>
            <a:chOff x="17" y="294"/>
            <a:chExt cx="2240" cy="1948"/>
          </a:xfrm>
          <a:solidFill>
            <a:srgbClr val="27869F"/>
          </a:solidFill>
        </p:grpSpPr>
        <p:sp>
          <p:nvSpPr>
            <p:cNvPr id="44046" name="Rectangle 24">
              <a:extLst>
                <a:ext uri="{FF2B5EF4-FFF2-40B4-BE49-F238E27FC236}">
                  <a16:creationId xmlns:a16="http://schemas.microsoft.com/office/drawing/2014/main" id="{9C83C8E8-80B4-4689-8D6E-0DE97AEC3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294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47" name="AutoShape 25">
              <a:extLst>
                <a:ext uri="{FF2B5EF4-FFF2-40B4-BE49-F238E27FC236}">
                  <a16:creationId xmlns:a16="http://schemas.microsoft.com/office/drawing/2014/main" id="{515112CB-6476-4797-9EE6-609B61098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48" name="Rectangle 26">
              <a:extLst>
                <a:ext uri="{FF2B5EF4-FFF2-40B4-BE49-F238E27FC236}">
                  <a16:creationId xmlns:a16="http://schemas.microsoft.com/office/drawing/2014/main" id="{CE34BAD1-3DBD-4D85-A1B0-63530A29E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" y="970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감사의 과정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71342" y="459414"/>
            <a:ext cx="6902908" cy="6136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본 감사는 </a:t>
            </a:r>
            <a:r>
              <a:rPr lang="ko-KR" altLang="en-US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포이에마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 예수교회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2024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회계 연도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(2024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 ∽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2024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년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12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월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31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일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)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동안 발생한 재정에 대해 교회의 정관상 재정운영 원칙에 따라 업무 및 수입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·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지출에 대한 회계감사를 실시하였습니다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수입 및 지출의 투명성을 검토하기 위해 재정부의 은행 계좌 입출금 집계를 교회 행정 시스템의 회계 계정과 대조하여 교차 점검을 실시하였습니다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 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교회는 </a:t>
            </a:r>
            <a:r>
              <a:rPr lang="ko-KR" altLang="en-US" b="1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재정의 투명성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과 접근성을 강화하기 위해 교회의 수입과 지출 내역을 항목 별로 명확히 구분한 명세서와 세부 지출 </a:t>
            </a:r>
            <a:r>
              <a:rPr lang="ko-KR" altLang="en-US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내역를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 교회 홈페이지에 공개하여 성도들이 직접 확인할 수 있도록 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 </a:t>
            </a:r>
          </a:p>
          <a:p>
            <a:pPr algn="just" eaLnBrk="1" hangingPunct="1">
              <a:lnSpc>
                <a:spcPct val="130000"/>
              </a:lnSpc>
            </a:pPr>
            <a:endParaRPr lang="en-US" altLang="ko-KR" sz="1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ko-KR" altLang="en-US" b="1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감사과정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에서 전년도 이월잔액과 금년도 전기 이월잔액을 확인하였으며 교회 홈페이지에 매월 공개된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항목별 명세서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 및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지출 상세 내역서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를 검토하였습니다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 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또한 지출결의서와 증빙 영수증을 대조하여 확인하였고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 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매월 공개된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운영위원회 회의록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을 통해 재정 운영 과정을 점검하였습니다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 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아울러 연말 회계 감사 시 모든 예금 잔고증명원이 재정부 회계결산 금액과 일치함을 확인하였으며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 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감사 과정 및 결과물을 문서로 정리하여 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사무처에 보관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”</a:t>
            </a:r>
            <a:r>
              <a:rPr lang="ko-KR" altLang="en-US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하였습니다</a:t>
            </a:r>
            <a:r>
              <a:rPr lang="en-US" altLang="ko-KR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.</a:t>
            </a: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2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23">
            <a:extLst>
              <a:ext uri="{FF2B5EF4-FFF2-40B4-BE49-F238E27FC236}">
                <a16:creationId xmlns:a16="http://schemas.microsoft.com/office/drawing/2014/main" id="{F6A7A045-6342-411C-A133-CFC3F0802DC9}"/>
              </a:ext>
            </a:extLst>
          </p:cNvPr>
          <p:cNvGrpSpPr>
            <a:grpSpLocks/>
          </p:cNvGrpSpPr>
          <p:nvPr/>
        </p:nvGrpSpPr>
        <p:grpSpPr bwMode="auto">
          <a:xfrm>
            <a:off x="2773878" y="5116860"/>
            <a:ext cx="1032272" cy="732140"/>
            <a:chOff x="244" y="382"/>
            <a:chExt cx="1734" cy="1229"/>
          </a:xfrm>
        </p:grpSpPr>
        <p:sp>
          <p:nvSpPr>
            <p:cNvPr id="65547" name="AutoShape 21">
              <a:extLst>
                <a:ext uri="{FF2B5EF4-FFF2-40B4-BE49-F238E27FC236}">
                  <a16:creationId xmlns:a16="http://schemas.microsoft.com/office/drawing/2014/main" id="{A98212A0-0E57-43D1-8633-1940E696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382"/>
              <a:ext cx="269" cy="3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8361" y="10385"/>
                  </a:moveTo>
                  <a:lnTo>
                    <a:pt x="17820" y="10385"/>
                  </a:lnTo>
                  <a:lnTo>
                    <a:pt x="16739" y="10385"/>
                  </a:lnTo>
                  <a:lnTo>
                    <a:pt x="15821" y="10385"/>
                  </a:lnTo>
                  <a:lnTo>
                    <a:pt x="4861" y="10385"/>
                  </a:lnTo>
                  <a:lnTo>
                    <a:pt x="4861" y="5401"/>
                  </a:lnTo>
                  <a:cubicBezTo>
                    <a:pt x="4861" y="2882"/>
                    <a:pt x="7526" y="831"/>
                    <a:pt x="10802" y="831"/>
                  </a:cubicBezTo>
                  <a:cubicBezTo>
                    <a:pt x="14076" y="831"/>
                    <a:pt x="16739" y="2882"/>
                    <a:pt x="16739" y="5401"/>
                  </a:cubicBezTo>
                  <a:lnTo>
                    <a:pt x="16739" y="7063"/>
                  </a:lnTo>
                  <a:lnTo>
                    <a:pt x="17820" y="7063"/>
                  </a:lnTo>
                  <a:lnTo>
                    <a:pt x="17820" y="5401"/>
                  </a:lnTo>
                  <a:cubicBezTo>
                    <a:pt x="17820" y="2419"/>
                    <a:pt x="14679" y="0"/>
                    <a:pt x="10802" y="0"/>
                  </a:cubicBezTo>
                  <a:cubicBezTo>
                    <a:pt x="6924" y="0"/>
                    <a:pt x="3782" y="2419"/>
                    <a:pt x="3782" y="5401"/>
                  </a:cubicBezTo>
                  <a:lnTo>
                    <a:pt x="3782" y="10385"/>
                  </a:lnTo>
                  <a:lnTo>
                    <a:pt x="0" y="10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385"/>
                  </a:lnTo>
                  <a:cubicBezTo>
                    <a:pt x="21600" y="10385"/>
                    <a:pt x="18361" y="10385"/>
                    <a:pt x="18361" y="10385"/>
                  </a:cubicBezTo>
                  <a:close/>
                  <a:moveTo>
                    <a:pt x="18361" y="103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ko-KR" altLang="en-US"/>
            </a:p>
          </p:txBody>
        </p:sp>
        <p:sp>
          <p:nvSpPr>
            <p:cNvPr id="65548" name="Rectangle 22">
              <a:extLst>
                <a:ext uri="{FF2B5EF4-FFF2-40B4-BE49-F238E27FC236}">
                  <a16:creationId xmlns:a16="http://schemas.microsoft.com/office/drawing/2014/main" id="{75523512-FE33-4DED-A9E3-A971619B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" y="84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Unlock All</a:t>
              </a:r>
            </a:p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Features</a:t>
              </a: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68194" y="650585"/>
            <a:ext cx="6872664" cy="493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fontAlgn="base">
              <a:lnSpc>
                <a:spcPct val="110000"/>
              </a:lnSpc>
            </a:pPr>
            <a:r>
              <a:rPr lang="ko-KR" altLang="en-US" b="1" dirty="0">
                <a:ea typeface="문체부 바탕체" panose="02030609000101010101" pitchFamily="17" charset="-127"/>
              </a:rPr>
              <a:t>재정부</a:t>
            </a:r>
            <a:r>
              <a:rPr lang="ko-KR" altLang="en-US" dirty="0">
                <a:ea typeface="문체부 바탕체" panose="02030609000101010101" pitchFamily="17" charset="-127"/>
              </a:rPr>
              <a:t>는 재정 운용과 관련된 모든 기록과 증빙 자료를 회계연도 종료 후 문서로</a:t>
            </a:r>
            <a:r>
              <a:rPr lang="en-US" altLang="ko-KR" dirty="0">
                <a:ea typeface="문체부 바탕체" panose="02030609000101010101" pitchFamily="17" charset="-127"/>
              </a:rPr>
              <a:t>10</a:t>
            </a:r>
            <a:r>
              <a:rPr lang="ko-KR" altLang="en-US" dirty="0">
                <a:ea typeface="문체부 바탕체" panose="02030609000101010101" pitchFamily="17" charset="-127"/>
              </a:rPr>
              <a:t>년간 보관하며</a:t>
            </a:r>
            <a:r>
              <a:rPr lang="en-US" altLang="ko-KR" dirty="0">
                <a:ea typeface="문체부 바탕체" panose="02030609000101010101" pitchFamily="17" charset="-127"/>
              </a:rPr>
              <a:t>,</a:t>
            </a:r>
            <a:r>
              <a:rPr lang="ko-KR" altLang="en-US" dirty="0">
                <a:ea typeface="문체부 바탕체" panose="02030609000101010101" pitchFamily="17" charset="-127"/>
              </a:rPr>
              <a:t> 각 부서별 </a:t>
            </a:r>
            <a:r>
              <a:rPr lang="ko-KR" altLang="en-US" b="1" dirty="0">
                <a:ea typeface="문체부 바탕체" panose="02030609000101010101" pitchFamily="17" charset="-127"/>
              </a:rPr>
              <a:t>지출 결의서와 영수증</a:t>
            </a:r>
            <a:r>
              <a:rPr lang="ko-KR" altLang="en-US" dirty="0">
                <a:ea typeface="문체부 바탕체" panose="02030609000101010101" pitchFamily="17" charset="-127"/>
              </a:rPr>
              <a:t>을 정리하여 체계적으로 관리해야 합니다</a:t>
            </a:r>
            <a:r>
              <a:rPr lang="en-US" altLang="ko-KR" dirty="0">
                <a:ea typeface="문체부 바탕체" panose="02030609000101010101" pitchFamily="17" charset="-127"/>
              </a:rPr>
              <a:t>. </a:t>
            </a:r>
            <a:r>
              <a:rPr lang="ko-KR" altLang="en-US" dirty="0">
                <a:ea typeface="문체부 바탕체" panose="02030609000101010101" pitchFamily="17" charset="-127"/>
              </a:rPr>
              <a:t>또한 고정 지출이 아닌 일시적 지출로 </a:t>
            </a:r>
            <a:r>
              <a:rPr lang="en-US" altLang="ko-KR" dirty="0">
                <a:ea typeface="문체부 바탕체" panose="02030609000101010101" pitchFamily="17" charset="-127"/>
              </a:rPr>
              <a:t>100</a:t>
            </a:r>
            <a:r>
              <a:rPr lang="ko-KR" altLang="en-US" dirty="0">
                <a:ea typeface="문체부 바탕체" panose="02030609000101010101" pitchFamily="17" charset="-127"/>
              </a:rPr>
              <a:t>만원 이상의 금액을 송금할  경우 이체 영수증을 첨부할 것을 권고 드립니다</a:t>
            </a:r>
            <a:r>
              <a:rPr lang="en-US" altLang="ko-KR" dirty="0">
                <a:ea typeface="문체부 바탕체" panose="02030609000101010101" pitchFamily="17" charset="-127"/>
              </a:rPr>
              <a:t>. </a:t>
            </a:r>
            <a:r>
              <a:rPr lang="ko-KR" altLang="en-US" dirty="0">
                <a:ea typeface="문체부 바탕체" panose="02030609000101010101" pitchFamily="17" charset="-127"/>
              </a:rPr>
              <a:t>재정부의 원활한 재정 관리를 위해 재정부원 </a:t>
            </a:r>
            <a:r>
              <a:rPr lang="en-US" altLang="ko-KR" b="1" dirty="0">
                <a:ea typeface="문체부 바탕체" panose="02030609000101010101" pitchFamily="17" charset="-127"/>
              </a:rPr>
              <a:t>1</a:t>
            </a:r>
            <a:r>
              <a:rPr lang="ko-KR" altLang="en-US" b="1" dirty="0">
                <a:ea typeface="문체부 바탕체" panose="02030609000101010101" pitchFamily="17" charset="-127"/>
              </a:rPr>
              <a:t>인의 충원이 필요</a:t>
            </a:r>
            <a:r>
              <a:rPr lang="ko-KR" altLang="en-US" dirty="0">
                <a:ea typeface="문체부 바탕체" panose="02030609000101010101" pitchFamily="17" charset="-127"/>
              </a:rPr>
              <a:t>하다고 판단되어 충원을 요청 드렸습니다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  <a:r>
              <a:rPr lang="ko-KR" altLang="en-US" dirty="0">
                <a:ea typeface="문체부 바탕체" panose="02030609000101010101" pitchFamily="17" charset="-127"/>
              </a:rPr>
              <a:t>각 부서에서 지출금액에 대한 영수증 첨부가 일부 미흡한 부분이 있어 지출 항목 내용을 확인할 때 재정부와 감사의 어려움이 있었음을 말씀 드리며 성도님들의 협조를 부탁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endParaRPr lang="en-US" altLang="ko-KR" sz="1000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교회는 </a:t>
            </a:r>
            <a:r>
              <a:rPr lang="en-US" altLang="ko-KR" b="1" dirty="0">
                <a:ea typeface="문체부 바탕체" panose="02030609000101010101" pitchFamily="17" charset="-127"/>
              </a:rPr>
              <a:t>”</a:t>
            </a:r>
            <a:r>
              <a:rPr lang="ko-KR" altLang="en-US" b="1" dirty="0">
                <a:ea typeface="문체부 바탕체" panose="02030609000101010101" pitchFamily="17" charset="-127"/>
              </a:rPr>
              <a:t>해외 선교사 파송</a:t>
            </a:r>
            <a:r>
              <a:rPr lang="en-US" altLang="ko-KR" b="1" dirty="0">
                <a:ea typeface="문체부 바탕체" panose="02030609000101010101" pitchFamily="17" charset="-127"/>
              </a:rPr>
              <a:t>”</a:t>
            </a:r>
            <a:r>
              <a:rPr lang="ko-KR" altLang="en-US" dirty="0">
                <a:ea typeface="문체부 바탕체" panose="02030609000101010101" pitchFamily="17" charset="-127"/>
              </a:rPr>
              <a:t>과 </a:t>
            </a:r>
            <a:r>
              <a:rPr lang="en-US" altLang="ko-KR" b="1" dirty="0">
                <a:ea typeface="문체부 바탕체" panose="02030609000101010101" pitchFamily="17" charset="-127"/>
              </a:rPr>
              <a:t>”</a:t>
            </a:r>
            <a:r>
              <a:rPr lang="ko-KR" altLang="en-US" b="1" dirty="0">
                <a:ea typeface="문체부 바탕체" panose="02030609000101010101" pitchFamily="17" charset="-127"/>
              </a:rPr>
              <a:t>방글라데시 식수 사업</a:t>
            </a:r>
            <a:r>
              <a:rPr lang="en-US" altLang="ko-KR" b="1" dirty="0">
                <a:ea typeface="문체부 바탕체" panose="02030609000101010101" pitchFamily="17" charset="-127"/>
              </a:rPr>
              <a:t>”</a:t>
            </a:r>
            <a:r>
              <a:rPr lang="ko-KR" altLang="en-US" dirty="0">
                <a:ea typeface="문체부 바탕체" panose="02030609000101010101" pitchFamily="17" charset="-127"/>
              </a:rPr>
              <a:t>을 지원한 해외 선교 활동 </a:t>
            </a:r>
            <a:r>
              <a:rPr lang="en-US" altLang="ko-KR" b="1" dirty="0">
                <a:ea typeface="문체부 바탕체" panose="02030609000101010101" pitchFamily="17" charset="-127"/>
              </a:rPr>
              <a:t>“</a:t>
            </a:r>
            <a:r>
              <a:rPr lang="ko-KR" altLang="en-US" b="1" dirty="0">
                <a:ea typeface="문체부 바탕체" panose="02030609000101010101" pitchFamily="17" charset="-127"/>
              </a:rPr>
              <a:t>포도목장 달란트 프로젝트</a:t>
            </a:r>
            <a:r>
              <a:rPr lang="en-US" altLang="ko-KR" b="1" dirty="0">
                <a:ea typeface="문체부 바탕체" panose="02030609000101010101" pitchFamily="17" charset="-127"/>
              </a:rPr>
              <a:t>”</a:t>
            </a:r>
            <a:r>
              <a:rPr lang="ko-KR" altLang="en-US" dirty="0">
                <a:ea typeface="문체부 바탕체" panose="02030609000101010101" pitchFamily="17" charset="-127"/>
              </a:rPr>
              <a:t>를 통해 이웃을 섬기고  경제적으로 어려운 성도들에게 </a:t>
            </a:r>
            <a:r>
              <a:rPr lang="ko-KR" altLang="en-US" b="1" dirty="0">
                <a:ea typeface="문체부 바탕체" panose="02030609000101010101" pitchFamily="17" charset="-127"/>
              </a:rPr>
              <a:t>긴급 지원비</a:t>
            </a:r>
            <a:r>
              <a:rPr lang="ko-KR" altLang="en-US" dirty="0">
                <a:ea typeface="문체부 바탕체" panose="02030609000101010101" pitchFamily="17" charset="-127"/>
              </a:rPr>
              <a:t>를 제공 하여 나눔의 사역과 같은 선교부의 여러 사역을 통해 우리 교회 성도님들의 소중한 헌금이 전년도보다 더 많이 우리의 이웃을 위해 주님의 이름으로 사용 되었음을 말씀 드리며 감사를 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r>
              <a:rPr lang="en-US" altLang="ko-KR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                                            </a:t>
            </a:r>
          </a:p>
        </p:txBody>
      </p:sp>
      <p:grpSp>
        <p:nvGrpSpPr>
          <p:cNvPr id="22" name="Group 19">
            <a:extLst>
              <a:ext uri="{FF2B5EF4-FFF2-40B4-BE49-F238E27FC236}">
                <a16:creationId xmlns:a16="http://schemas.microsoft.com/office/drawing/2014/main" id="{ACE93277-EDBF-49A6-AF30-FFE4EDC26539}"/>
              </a:ext>
            </a:extLst>
          </p:cNvPr>
          <p:cNvGrpSpPr>
            <a:grpSpLocks/>
          </p:cNvGrpSpPr>
          <p:nvPr/>
        </p:nvGrpSpPr>
        <p:grpSpPr bwMode="auto">
          <a:xfrm>
            <a:off x="171856" y="660512"/>
            <a:ext cx="1656184" cy="1626917"/>
            <a:chOff x="0" y="0"/>
            <a:chExt cx="2240" cy="1948"/>
          </a:xfrm>
          <a:solidFill>
            <a:srgbClr val="74A2C6"/>
          </a:solidFill>
        </p:grpSpPr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BCE0DB0E-580A-4DDB-B08F-E191D6E4D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2240" cy="1948"/>
            </a:xfrm>
            <a:prstGeom prst="rect">
              <a:avLst/>
            </a:prstGeom>
            <a:solidFill>
              <a:srgbClr val="86C8C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endParaRPr lang="ko-KR" altLang="ko-KR" dirty="0"/>
            </a:p>
          </p:txBody>
        </p:sp>
        <p:grpSp>
          <p:nvGrpSpPr>
            <p:cNvPr id="25" name="Group 17">
              <a:extLst>
                <a:ext uri="{FF2B5EF4-FFF2-40B4-BE49-F238E27FC236}">
                  <a16:creationId xmlns:a16="http://schemas.microsoft.com/office/drawing/2014/main" id="{4AA61B7B-8AEB-4C46-A01E-95FF4B448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" y="211"/>
              <a:ext cx="350" cy="338"/>
              <a:chOff x="40" y="-173"/>
              <a:chExt cx="349" cy="337"/>
            </a:xfrm>
            <a:grpFill/>
          </p:grpSpPr>
          <p:sp>
            <p:nvSpPr>
              <p:cNvPr id="27" name="AutoShape 15">
                <a:extLst>
                  <a:ext uri="{FF2B5EF4-FFF2-40B4-BE49-F238E27FC236}">
                    <a16:creationId xmlns:a16="http://schemas.microsoft.com/office/drawing/2014/main" id="{122C9CB9-26DF-426A-8551-536995132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" y="-165"/>
                <a:ext cx="3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16226"/>
                    </a:lnTo>
                    <a:lnTo>
                      <a:pt x="7800" y="21600"/>
                    </a:lnTo>
                    <a:cubicBezTo>
                      <a:pt x="7800" y="21600"/>
                      <a:pt x="21600" y="0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29" name="AutoShape 16">
                <a:extLst>
                  <a:ext uri="{FF2B5EF4-FFF2-40B4-BE49-F238E27FC236}">
                    <a16:creationId xmlns:a16="http://schemas.microsoft.com/office/drawing/2014/main" id="{ECF24D45-85B1-4372-B5A9-96647A016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-173"/>
                <a:ext cx="213" cy="3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3765"/>
                    </a:moveTo>
                    <a:lnTo>
                      <a:pt x="6109" y="21600"/>
                    </a:lnTo>
                    <a:lnTo>
                      <a:pt x="21600" y="0"/>
                    </a:lnTo>
                    <a:cubicBezTo>
                      <a:pt x="21600" y="0"/>
                      <a:pt x="0" y="13765"/>
                      <a:pt x="0" y="13765"/>
                    </a:cubicBezTo>
                    <a:close/>
                    <a:moveTo>
                      <a:pt x="0" y="1376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9E52320E-CEA5-472D-BB44-0F6BDAD46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" y="776"/>
              <a:ext cx="1730" cy="9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1pPr>
              <a:lvl2pPr marL="742950" indent="-28575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2pPr>
              <a:lvl3pPr marL="11430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3pPr>
              <a:lvl4pPr marL="16002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4pPr>
              <a:lvl5pPr marL="2057400" indent="-228600"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rgbClr val="000000"/>
                  </a:solidFill>
                  <a:latin typeface="Gill Sans"/>
                  <a:ea typeface="ヒラギノ角ゴ ProN W3"/>
                  <a:cs typeface="ヒラギノ角ゴ ProN W3"/>
                  <a:sym typeface="Gill Sans"/>
                </a:defRPr>
              </a:lvl9pPr>
            </a:lstStyle>
            <a:p>
              <a:pPr algn="ctr">
                <a:defRPr/>
              </a:pPr>
              <a:r>
                <a:rPr lang="ko-KR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sym typeface="Open Sans Light" pitchFamily="34" charset="0"/>
                </a:rPr>
                <a:t>권고사항</a:t>
              </a:r>
              <a:endParaRPr lang="en-US" altLang="ko-KR" sz="1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sym typeface="Open Sans Light" pitchFamily="34" charset="0"/>
              </a:endParaRPr>
            </a:p>
          </p:txBody>
        </p:sp>
      </p:grpSp>
      <p:grpSp>
        <p:nvGrpSpPr>
          <p:cNvPr id="30" name="Group 27">
            <a:extLst>
              <a:ext uri="{FF2B5EF4-FFF2-40B4-BE49-F238E27FC236}">
                <a16:creationId xmlns:a16="http://schemas.microsoft.com/office/drawing/2014/main" id="{EF76916C-350E-4CB3-AF4B-6B455778EC84}"/>
              </a:ext>
            </a:extLst>
          </p:cNvPr>
          <p:cNvGrpSpPr>
            <a:grpSpLocks/>
          </p:cNvGrpSpPr>
          <p:nvPr/>
        </p:nvGrpSpPr>
        <p:grpSpPr bwMode="auto">
          <a:xfrm>
            <a:off x="203142" y="3852787"/>
            <a:ext cx="1656184" cy="1472575"/>
            <a:chOff x="17" y="294"/>
            <a:chExt cx="2240" cy="1948"/>
          </a:xfrm>
          <a:solidFill>
            <a:srgbClr val="27869F"/>
          </a:solidFill>
        </p:grpSpPr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E16A4564-00FC-41EF-9AF5-9F6409434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294"/>
              <a:ext cx="2240" cy="1948"/>
            </a:xfrm>
            <a:prstGeom prst="rect">
              <a:avLst/>
            </a:prstGeom>
            <a:solidFill>
              <a:srgbClr val="BA8F95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32" name="AutoShape 25">
              <a:extLst>
                <a:ext uri="{FF2B5EF4-FFF2-40B4-BE49-F238E27FC236}">
                  <a16:creationId xmlns:a16="http://schemas.microsoft.com/office/drawing/2014/main" id="{EAD4D136-3EAE-4F25-B722-B6490D1AA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" y="583"/>
              <a:ext cx="350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1700" y="12599"/>
                  </a:moveTo>
                  <a:lnTo>
                    <a:pt x="5400" y="12599"/>
                  </a:lnTo>
                  <a:lnTo>
                    <a:pt x="5400" y="11700"/>
                  </a:lnTo>
                  <a:lnTo>
                    <a:pt x="10800" y="11700"/>
                  </a:lnTo>
                  <a:lnTo>
                    <a:pt x="10800" y="3637"/>
                  </a:lnTo>
                  <a:lnTo>
                    <a:pt x="11700" y="3637"/>
                  </a:lnTo>
                  <a:cubicBezTo>
                    <a:pt x="11700" y="3637"/>
                    <a:pt x="11700" y="12599"/>
                    <a:pt x="11700" y="1259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33" name="Rectangle 26">
              <a:extLst>
                <a:ext uri="{FF2B5EF4-FFF2-40B4-BE49-F238E27FC236}">
                  <a16:creationId xmlns:a16="http://schemas.microsoft.com/office/drawing/2014/main" id="{B82639C1-5D9F-4C61-BA77-F0BBCCA7A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" y="961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ヒラギノ角ゴ ProN W3"/>
                  <a:sym typeface="Open Sans Light" pitchFamily="34" charset="0"/>
                </a:rPr>
                <a:t>소외된 이웃</a:t>
              </a:r>
              <a:endPara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ヒラギノ角ゴ ProN W3"/>
                <a:sym typeface="Open Sans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49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3">
            <a:extLst>
              <a:ext uri="{FF2B5EF4-FFF2-40B4-BE49-F238E27FC236}">
                <a16:creationId xmlns:a16="http://schemas.microsoft.com/office/drawing/2014/main" id="{8393B47E-2C56-4CA3-B29D-4D0C9AAD57D4}"/>
              </a:ext>
            </a:extLst>
          </p:cNvPr>
          <p:cNvGrpSpPr>
            <a:grpSpLocks/>
          </p:cNvGrpSpPr>
          <p:nvPr/>
        </p:nvGrpSpPr>
        <p:grpSpPr bwMode="auto">
          <a:xfrm>
            <a:off x="224493" y="785153"/>
            <a:ext cx="1656184" cy="1542461"/>
            <a:chOff x="-107" y="172"/>
            <a:chExt cx="2240" cy="1948"/>
          </a:xfrm>
          <a:solidFill>
            <a:schemeClr val="bg1">
              <a:lumMod val="65000"/>
            </a:schemeClr>
          </a:solidFill>
        </p:grpSpPr>
        <p:sp>
          <p:nvSpPr>
            <p:cNvPr id="44052" name="Rectangle 10">
              <a:extLst>
                <a:ext uri="{FF2B5EF4-FFF2-40B4-BE49-F238E27FC236}">
                  <a16:creationId xmlns:a16="http://schemas.microsoft.com/office/drawing/2014/main" id="{0AF20152-78C2-43A7-A6D7-E17115C9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" y="172"/>
              <a:ext cx="2240" cy="1948"/>
            </a:xfrm>
            <a:prstGeom prst="rect">
              <a:avLst/>
            </a:prstGeom>
            <a:solidFill>
              <a:srgbClr val="6B8C9C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ko-KR" altLang="ko-KR" sz="2100" dirty="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endParaRPr>
            </a:p>
          </p:txBody>
        </p:sp>
        <p:sp>
          <p:nvSpPr>
            <p:cNvPr id="44053" name="AutoShape 11">
              <a:extLst>
                <a:ext uri="{FF2B5EF4-FFF2-40B4-BE49-F238E27FC236}">
                  <a16:creationId xmlns:a16="http://schemas.microsoft.com/office/drawing/2014/main" id="{866B8184-50C9-4469-9E34-104CA794E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400"/>
              <a:ext cx="368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5569" y="0"/>
                  </a:moveTo>
                  <a:cubicBezTo>
                    <a:pt x="13669" y="0"/>
                    <a:pt x="11923" y="984"/>
                    <a:pt x="10800" y="2607"/>
                  </a:cubicBezTo>
                  <a:cubicBezTo>
                    <a:pt x="9676" y="984"/>
                    <a:pt x="7932" y="0"/>
                    <a:pt x="6031" y="0"/>
                  </a:cubicBezTo>
                  <a:cubicBezTo>
                    <a:pt x="2706" y="0"/>
                    <a:pt x="0" y="3017"/>
                    <a:pt x="0" y="6725"/>
                  </a:cubicBezTo>
                  <a:cubicBezTo>
                    <a:pt x="0" y="8467"/>
                    <a:pt x="598" y="10122"/>
                    <a:pt x="1682" y="11380"/>
                  </a:cubicBezTo>
                  <a:lnTo>
                    <a:pt x="10188" y="20915"/>
                  </a:lnTo>
                  <a:lnTo>
                    <a:pt x="10800" y="21600"/>
                  </a:lnTo>
                  <a:lnTo>
                    <a:pt x="11412" y="20915"/>
                  </a:lnTo>
                  <a:lnTo>
                    <a:pt x="19757" y="11562"/>
                  </a:lnTo>
                  <a:cubicBezTo>
                    <a:pt x="20940" y="10296"/>
                    <a:pt x="21600" y="8573"/>
                    <a:pt x="21600" y="6725"/>
                  </a:cubicBezTo>
                  <a:cubicBezTo>
                    <a:pt x="21600" y="3017"/>
                    <a:pt x="18895" y="0"/>
                    <a:pt x="15569" y="0"/>
                  </a:cubicBezTo>
                  <a:close/>
                  <a:moveTo>
                    <a:pt x="15569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44054" name="Rectangle 12">
              <a:extLst>
                <a:ext uri="{FF2B5EF4-FFF2-40B4-BE49-F238E27FC236}">
                  <a16:creationId xmlns:a16="http://schemas.microsoft.com/office/drawing/2014/main" id="{119C499D-B75F-4E0C-A399-09DA39B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" y="926"/>
              <a:ext cx="2097" cy="106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 Light" pitchFamily="34" charset="0"/>
                  <a:ea typeface="ヒラギノ角ゴ ProN W3"/>
                  <a:cs typeface="ヒラギノ角ゴ ProN W3"/>
                  <a:sym typeface="Open Sans Light" pitchFamily="34" charset="0"/>
                </a:rPr>
                <a:t>감사</a:t>
              </a:r>
              <a:endParaRPr lang="en-US" altLang="ko-K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itchFamily="34" charset="0"/>
                <a:ea typeface="ヒラギノ角ゴ ProN W3"/>
                <a:cs typeface="ヒラギノ角ゴ ProN W3"/>
                <a:sym typeface="Open Sans Light" pitchFamily="34" charset="0"/>
              </a:endParaRPr>
            </a:p>
          </p:txBody>
        </p:sp>
      </p:grpSp>
      <p:grpSp>
        <p:nvGrpSpPr>
          <p:cNvPr id="19" name="Group 23">
            <a:extLst>
              <a:ext uri="{FF2B5EF4-FFF2-40B4-BE49-F238E27FC236}">
                <a16:creationId xmlns:a16="http://schemas.microsoft.com/office/drawing/2014/main" id="{F6A7A045-6342-411C-A133-CFC3F0802DC9}"/>
              </a:ext>
            </a:extLst>
          </p:cNvPr>
          <p:cNvGrpSpPr>
            <a:grpSpLocks/>
          </p:cNvGrpSpPr>
          <p:nvPr/>
        </p:nvGrpSpPr>
        <p:grpSpPr bwMode="auto">
          <a:xfrm>
            <a:off x="2773878" y="5116860"/>
            <a:ext cx="1032272" cy="732140"/>
            <a:chOff x="244" y="382"/>
            <a:chExt cx="1734" cy="1229"/>
          </a:xfrm>
        </p:grpSpPr>
        <p:sp>
          <p:nvSpPr>
            <p:cNvPr id="65547" name="AutoShape 21">
              <a:extLst>
                <a:ext uri="{FF2B5EF4-FFF2-40B4-BE49-F238E27FC236}">
                  <a16:creationId xmlns:a16="http://schemas.microsoft.com/office/drawing/2014/main" id="{A98212A0-0E57-43D1-8633-1940E696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" y="382"/>
              <a:ext cx="269" cy="3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8361" y="10385"/>
                  </a:moveTo>
                  <a:lnTo>
                    <a:pt x="17820" y="10385"/>
                  </a:lnTo>
                  <a:lnTo>
                    <a:pt x="16739" y="10385"/>
                  </a:lnTo>
                  <a:lnTo>
                    <a:pt x="15821" y="10385"/>
                  </a:lnTo>
                  <a:lnTo>
                    <a:pt x="4861" y="10385"/>
                  </a:lnTo>
                  <a:lnTo>
                    <a:pt x="4861" y="5401"/>
                  </a:lnTo>
                  <a:cubicBezTo>
                    <a:pt x="4861" y="2882"/>
                    <a:pt x="7526" y="831"/>
                    <a:pt x="10802" y="831"/>
                  </a:cubicBezTo>
                  <a:cubicBezTo>
                    <a:pt x="14076" y="831"/>
                    <a:pt x="16739" y="2882"/>
                    <a:pt x="16739" y="5401"/>
                  </a:cubicBezTo>
                  <a:lnTo>
                    <a:pt x="16739" y="7063"/>
                  </a:lnTo>
                  <a:lnTo>
                    <a:pt x="17820" y="7063"/>
                  </a:lnTo>
                  <a:lnTo>
                    <a:pt x="17820" y="5401"/>
                  </a:lnTo>
                  <a:cubicBezTo>
                    <a:pt x="17820" y="2419"/>
                    <a:pt x="14679" y="0"/>
                    <a:pt x="10802" y="0"/>
                  </a:cubicBezTo>
                  <a:cubicBezTo>
                    <a:pt x="6924" y="0"/>
                    <a:pt x="3782" y="2419"/>
                    <a:pt x="3782" y="5401"/>
                  </a:cubicBezTo>
                  <a:lnTo>
                    <a:pt x="3782" y="10385"/>
                  </a:lnTo>
                  <a:lnTo>
                    <a:pt x="0" y="1038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385"/>
                  </a:lnTo>
                  <a:cubicBezTo>
                    <a:pt x="21600" y="10385"/>
                    <a:pt x="18361" y="10385"/>
                    <a:pt x="18361" y="10385"/>
                  </a:cubicBezTo>
                  <a:close/>
                  <a:moveTo>
                    <a:pt x="18361" y="1038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ko-KR" altLang="en-US"/>
            </a:p>
          </p:txBody>
        </p:sp>
        <p:sp>
          <p:nvSpPr>
            <p:cNvPr id="65548" name="Rectangle 22">
              <a:extLst>
                <a:ext uri="{FF2B5EF4-FFF2-40B4-BE49-F238E27FC236}">
                  <a16:creationId xmlns:a16="http://schemas.microsoft.com/office/drawing/2014/main" id="{75523512-FE33-4DED-A9E3-A971619B6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" y="843"/>
              <a:ext cx="1731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Unlock All</a:t>
              </a:r>
            </a:p>
            <a:p>
              <a:pPr eaLnBrk="1" hangingPunct="1"/>
              <a:r>
                <a:rPr lang="en-US" altLang="ko-KR" sz="1300">
                  <a:solidFill>
                    <a:srgbClr val="FFFFFF"/>
                  </a:solidFill>
                  <a:latin typeface="Open Sans Light" panose="020B0306030504020204" pitchFamily="34" charset="0"/>
                  <a:ea typeface="ヒラギノ角ゴ ProN W3"/>
                  <a:cs typeface="ヒラギノ角ゴ ProN W3"/>
                  <a:sym typeface="Open Sans Light" panose="020B0306030504020204" pitchFamily="34" charset="0"/>
                </a:rPr>
                <a:t>Features</a:t>
              </a:r>
            </a:p>
          </p:txBody>
        </p: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6E76BC9C-59B1-4828-9A40-E020967BF1D6}"/>
              </a:ext>
            </a:extLst>
          </p:cNvPr>
          <p:cNvSpPr>
            <a:spLocks/>
          </p:cNvSpPr>
          <p:nvPr/>
        </p:nvSpPr>
        <p:spPr bwMode="auto">
          <a:xfrm>
            <a:off x="2040518" y="725513"/>
            <a:ext cx="6923969" cy="483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금년에도 어려워질 경제 상황을 고려하여 전년도와 같이 교회의 설립 목적에 따라 소외된 이웃을 돕고 인재 양성을 지원하기 위한 적정한 사회 구제 관련 예산을 편성하고 집행해 주시기를 권고 드립니다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en-US" altLang="ko-KR" dirty="0">
                <a:ea typeface="문체부 바탕체" panose="02030609000101010101" pitchFamily="17" charset="-127"/>
              </a:rPr>
              <a:t>2024</a:t>
            </a:r>
            <a:r>
              <a:rPr lang="ko-KR" altLang="en-US" dirty="0">
                <a:ea typeface="문체부 바탕체" panose="02030609000101010101" pitchFamily="17" charset="-127"/>
              </a:rPr>
              <a:t>회계연도 감사 결과 재정은 전반적으로 특별한 이상 없이 적절히 관리되고 있음을 확인하였습니다</a:t>
            </a:r>
            <a:r>
              <a:rPr lang="en-US" altLang="ko-KR" dirty="0">
                <a:ea typeface="문체부 바탕체" panose="02030609000101010101" pitchFamily="17" charset="-127"/>
              </a:rPr>
              <a:t>. </a:t>
            </a:r>
          </a:p>
          <a:p>
            <a:pPr algn="just" fontAlgn="base">
              <a:lnSpc>
                <a:spcPct val="110000"/>
              </a:lnSpc>
            </a:pPr>
            <a:endParaRPr lang="en-US" altLang="ko-KR" dirty="0">
              <a:ea typeface="문체부 바탕체" panose="02030609000101010101" pitchFamily="17" charset="-127"/>
            </a:endParaRPr>
          </a:p>
          <a:p>
            <a:pPr algn="just" fontAlgn="base">
              <a:lnSpc>
                <a:spcPct val="110000"/>
              </a:lnSpc>
            </a:pPr>
            <a:r>
              <a:rPr lang="ko-KR" altLang="en-US" dirty="0">
                <a:ea typeface="문체부 바탕체" panose="02030609000101010101" pitchFamily="17" charset="-127"/>
              </a:rPr>
              <a:t>이상의 의견을 바탕으로 감사보고를 드리며</a:t>
            </a:r>
            <a:r>
              <a:rPr lang="en-US" altLang="ko-KR" dirty="0">
                <a:ea typeface="문체부 바탕체" panose="02030609000101010101" pitchFamily="17" charset="-127"/>
              </a:rPr>
              <a:t>, </a:t>
            </a:r>
            <a:r>
              <a:rPr lang="ko-KR" altLang="en-US" dirty="0">
                <a:ea typeface="문체부 바탕체" panose="02030609000101010101" pitchFamily="17" charset="-127"/>
              </a:rPr>
              <a:t>이번 감사에 협조해 주신 재정부와 경비 절감에 애쓰신 각급 부서장님들께 감사드립니다</a:t>
            </a:r>
            <a:r>
              <a:rPr lang="en-US" altLang="ko-KR" dirty="0">
                <a:ea typeface="문체부 바탕체" panose="02030609000101010101" pitchFamily="17" charset="-127"/>
              </a:rPr>
              <a:t>. </a:t>
            </a:r>
            <a:r>
              <a:rPr lang="ko-KR" altLang="en-US" dirty="0">
                <a:ea typeface="문체부 바탕체" panose="02030609000101010101" pitchFamily="17" charset="-127"/>
              </a:rPr>
              <a:t>또한 어려운 경제 상황 속에서도 기도와 나눔으로 함께해 주신 모든 성도님들께 진심으로 감사드립니다</a:t>
            </a:r>
            <a:r>
              <a:rPr lang="en-US" altLang="ko-KR" dirty="0">
                <a:ea typeface="문체부 바탕체" panose="02030609000101010101" pitchFamily="17" charset="-127"/>
              </a:rPr>
              <a:t>.</a:t>
            </a:r>
          </a:p>
          <a:p>
            <a:pPr algn="just" fontAlgn="base">
              <a:lnSpc>
                <a:spcPct val="110000"/>
              </a:lnSpc>
            </a:pPr>
            <a:endParaRPr lang="en-US" altLang="ko-KR" sz="2000" dirty="0">
              <a:latin typeface="Calibri" panose="020F0502020204030204" pitchFamily="34" charset="0"/>
              <a:ea typeface="문체부 바탕체" panose="02030609000101010101" pitchFamily="17" charset="-127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algn="r" fontAlgn="base">
              <a:lnSpc>
                <a:spcPct val="110000"/>
              </a:lnSpc>
            </a:pPr>
            <a:r>
              <a:rPr lang="en-US" altLang="ko-KR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2024.12.31</a:t>
            </a:r>
          </a:p>
          <a:p>
            <a:pPr algn="r" fontAlgn="base">
              <a:lnSpc>
                <a:spcPct val="110000"/>
              </a:lnSpc>
            </a:pPr>
            <a:r>
              <a:rPr lang="ko-KR" altLang="en-US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감사 이종기</a:t>
            </a:r>
            <a:r>
              <a:rPr lang="en-US" altLang="ko-KR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, </a:t>
            </a:r>
            <a:r>
              <a:rPr lang="ko-KR" altLang="en-US" sz="2000" dirty="0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감사 </a:t>
            </a:r>
            <a:r>
              <a:rPr lang="ko-KR" altLang="en-US" sz="2000" dirty="0" err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Open Sans" panose="020B0606030504020204" pitchFamily="34" charset="0"/>
              </a:rPr>
              <a:t>박복순</a:t>
            </a:r>
            <a:endParaRPr lang="en-US" altLang="ko-KR" sz="2000" dirty="0">
              <a:latin typeface="Calibri" panose="020F0502020204030204" pitchFamily="34" charset="0"/>
              <a:ea typeface="ヒラギノ角ゴ ProN W3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71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-3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256248" cy="193571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예산안 심의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각 부장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939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예 배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이종기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384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157960"/>
            <a:ext cx="6408712" cy="1182808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732240" y="260648"/>
            <a:ext cx="2232248" cy="854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103676"/>
              </p:ext>
            </p:extLst>
          </p:nvPr>
        </p:nvGraphicFramePr>
        <p:xfrm>
          <a:off x="251520" y="1424998"/>
          <a:ext cx="8604956" cy="51723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5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effectLst/>
                          <a:latin typeface="+mn-ea"/>
                          <a:ea typeface="+mn-ea"/>
                        </a:rPr>
                        <a:t>예배준비비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강단 화분 및 절기 꽃꽂이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성찬 비용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150,000*2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주일 아침 회의비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100,000*52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64407660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담요 및 유니폼 세탁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찬양대 간담회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(80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*30,000)*2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4022678066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새가족부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교재 및 운영비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687688137"/>
                  </a:ext>
                </a:extLst>
              </a:tr>
              <a:tr h="2873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자료구입비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300,000* 1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연습 및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행사비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u="none" strike="noStrike" dirty="0">
                          <a:effectLst/>
                          <a:latin typeface="+mn-ea"/>
                          <a:ea typeface="+mn-ea"/>
                        </a:rPr>
                        <a:t>100,000*12</a:t>
                      </a: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1,300,000*12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791584941"/>
                  </a:ext>
                </a:extLst>
              </a:tr>
              <a:tr h="2873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1" u="none" strike="noStrike" dirty="0" err="1"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악보제작비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15,000*50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악보집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 및 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찬양교육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초청강의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음악회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부활절칸타타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2250490125"/>
                  </a:ext>
                </a:extLst>
              </a:tr>
              <a:tr h="2873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추수감사절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4676150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2,600,000*12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773978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10A685-494F-68DC-5BFA-7B6DD266998C}"/>
              </a:ext>
            </a:extLst>
          </p:cNvPr>
          <p:cNvSpPr txBox="1"/>
          <p:nvPr/>
        </p:nvSpPr>
        <p:spPr>
          <a:xfrm>
            <a:off x="7452320" y="11154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069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179512" y="332259"/>
            <a:ext cx="7772400" cy="11525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예배부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04248" y="404664"/>
            <a:ext cx="2154569" cy="7967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109,600,000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95881"/>
              </p:ext>
            </p:extLst>
          </p:nvPr>
        </p:nvGraphicFramePr>
        <p:xfrm>
          <a:off x="179512" y="1732660"/>
          <a:ext cx="8784976" cy="22766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3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22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effectLst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effectLst/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부찬양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900,000*12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10,800,000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u="none" strike="noStrike" dirty="0">
                          <a:effectLst/>
                        </a:rPr>
                        <a:t>악보제작비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u="none" strike="noStrike" dirty="0"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비품 및 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500,000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0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방송실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사례비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1,100,000*12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13,200,000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방송장비 구입 및 수리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7,000,000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072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effectLst/>
                        </a:rPr>
                        <a:t>강사료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소모품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수시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3,000,000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0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굴림" panose="020B0600000101010101" pitchFamily="50" charset="-127"/>
                      </a:endParaRPr>
                    </a:p>
                  </a:txBody>
                  <a:tcPr marL="3949" marR="3949" marT="39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굴림" panose="020B0600000101010101" pitchFamily="50" charset="-127"/>
                        </a:rPr>
                        <a:t>109,600,000</a:t>
                      </a:r>
                    </a:p>
                  </a:txBody>
                  <a:tcPr marL="3949" marR="3949" marT="3949" marB="0" anchor="ctr"/>
                </a:tc>
                <a:extLst>
                  <a:ext uri="{0D108BD9-81ED-4DB2-BD59-A6C34878D82A}">
                    <a16:rowId xmlns:a16="http://schemas.microsoft.com/office/drawing/2014/main" val="15590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0290A4-5F66-7E57-9799-5FB7DA2AF0DD}"/>
              </a:ext>
            </a:extLst>
          </p:cNvPr>
          <p:cNvSpPr txBox="1"/>
          <p:nvPr/>
        </p:nvSpPr>
        <p:spPr>
          <a:xfrm>
            <a:off x="7596336" y="12687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899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교 육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최인욱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555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23528" y="-93051"/>
            <a:ext cx="8640960" cy="1233519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교육부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   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42,000,000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sz="3200" dirty="0">
                <a:latin typeface="+mj-ea"/>
              </a:rPr>
              <a:t>  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83568" y="933684"/>
          <a:ext cx="7920880" cy="5837685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795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21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자녀교육세미나 지원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가족소풍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교사대학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주일학교 졸업식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가족캠프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교육부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+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젊은교구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1,500,000(</a:t>
                      </a:r>
                      <a:r>
                        <a:rPr lang="ko-KR" altLang="en-US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하늘씨앗</a:t>
                      </a:r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),</a:t>
                      </a:r>
                      <a:r>
                        <a:rPr lang="ko-KR" altLang="en-US" sz="1050" b="0" i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 하늘가지</a:t>
                      </a:r>
                      <a:r>
                        <a:rPr lang="en-US" altLang="ko-KR" sz="1050" b="0" i="0" u="none" strike="noStrike" baseline="0" dirty="0">
                          <a:solidFill>
                            <a:schemeClr val="tx1"/>
                          </a:solidFill>
                          <a:latin typeface="+mj-lt"/>
                        </a:rPr>
                        <a:t>(2,000,000)</a:t>
                      </a:r>
                      <a:endParaRPr lang="en-US" altLang="ko-KR" sz="105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1" hangingPunct="1"/>
                      <a:r>
                        <a:rPr lang="en-US" altLang="ko-KR" sz="105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통합목장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교육부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1,300,000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217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하늘씨앗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(3-7</a:t>
                      </a:r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</a:t>
                      </a:r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추수감사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달리다굼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말씀암송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교안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10,000*10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  <a:r>
                        <a:rPr lang="en-US" altLang="ko-KR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음료 및 간식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250,000*4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교사회의비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10000x6x12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720,000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비품비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소모품비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9,500,000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217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하늘가지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초등부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성경학교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여름</a:t>
                      </a: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en-US" altLang="ko-KR" sz="1000" b="0" i="0" u="none" strike="sng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달란트잔치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부활절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어린이주일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 등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간식비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교사교육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공과교재구입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*1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ko-KR" altLang="en-US" sz="1050" dirty="0"/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교사 및 아동 심방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64814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9,000,000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21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하늘줄기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청소년부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2,500,000*2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특별행사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성탄절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, M.T, 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수능응원 등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제자훈련 및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비전트립</a:t>
                      </a:r>
                      <a:endParaRPr lang="ko-KR" altLang="en-US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훈련 교재 및 비전 </a:t>
                      </a:r>
                      <a:r>
                        <a:rPr lang="ko-KR" altLang="en-US" sz="1050" b="0" i="0" u="none" strike="noStrike" kern="1200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트립</a:t>
                      </a:r>
                      <a:endParaRPr lang="en-US" altLang="ko-KR" sz="105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부활동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부순서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및 캠페인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교재비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성경공부 교재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분기별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심방비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50,000*10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2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사무비 및 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82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7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104094" y="163668"/>
            <a:ext cx="246627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134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121604"/>
              </p:ext>
            </p:extLst>
          </p:nvPr>
        </p:nvGraphicFramePr>
        <p:xfrm>
          <a:off x="611560" y="2151496"/>
          <a:ext cx="7920879" cy="4248471"/>
        </p:xfrm>
        <a:graphic>
          <a:graphicData uri="http://schemas.openxmlformats.org/drawingml/2006/table">
            <a:tbl>
              <a:tblPr/>
              <a:tblGrid>
                <a:gridCol w="161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2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세부사업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산출내역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예산액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268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하늘나무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(20-34)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0525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특별강의 또는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생일축하 및 새가족환영</a:t>
                      </a:r>
                    </a:p>
                  </a:txBody>
                  <a:tcPr marL="2199" marR="2199" marT="2199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리더양육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150,000x2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300,000x2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청년부 사무비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예비비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26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수련회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1,000,000*1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하늘정원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(35-49)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교재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 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특별활동 및 세미나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200,000*2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회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baseline="0" dirty="0">
                          <a:solidFill>
                            <a:srgbClr val="000000"/>
                          </a:solidFill>
                          <a:latin typeface="+mj-lt"/>
                        </a:rPr>
                        <a:t> 400,000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소그룹 활동비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봉사활동 지원비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연말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사무비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2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32" marR="2932" marT="29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소 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49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계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42,000,000</a:t>
                      </a:r>
                    </a:p>
                  </a:txBody>
                  <a:tcPr marL="2199" marR="2199" marT="2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012161" y="450787"/>
            <a:ext cx="2520278" cy="7320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63513-108A-9A40-A7E0-22C70CAE9EB0}"/>
              </a:ext>
            </a:extLst>
          </p:cNvPr>
          <p:cNvSpPr txBox="1"/>
          <p:nvPr/>
        </p:nvSpPr>
        <p:spPr>
          <a:xfrm>
            <a:off x="251520" y="543298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교육부</a:t>
            </a:r>
            <a:r>
              <a:rPr kumimoji="1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2025</a:t>
            </a:r>
            <a:r>
              <a:rPr kumimoji="1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예산 내역서</a:t>
            </a:r>
            <a:r>
              <a:rPr kumimoji="1" lang="en-US" altLang="ko-KR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1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계속</a:t>
            </a:r>
            <a:r>
              <a:rPr kumimoji="1" lang="en-US" altLang="ko-KR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        </a:t>
            </a:r>
            <a:r>
              <a:rPr kumimoji="1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42,000,000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19C97-47BB-4725-B63B-9EEEF6437325}"/>
              </a:ext>
            </a:extLst>
          </p:cNvPr>
          <p:cNvSpPr txBox="1"/>
          <p:nvPr/>
        </p:nvSpPr>
        <p:spPr>
          <a:xfrm>
            <a:off x="7452320" y="130860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21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선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왕길완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593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049144"/>
              </p:ext>
            </p:extLst>
          </p:nvPr>
        </p:nvGraphicFramePr>
        <p:xfrm>
          <a:off x="251520" y="1556792"/>
          <a:ext cx="8534399" cy="5164572"/>
        </p:xfrm>
        <a:graphic>
          <a:graphicData uri="http://schemas.openxmlformats.org/drawingml/2006/table">
            <a:tbl>
              <a:tblPr/>
              <a:tblGrid>
                <a:gridCol w="1256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89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98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구제사업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및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1,000,000*12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그룹홈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프레이포유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자립지원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장애인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사랑목장 운영비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8,400,000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/>
                        <a:t>장아람재단</a:t>
                      </a:r>
                      <a:r>
                        <a:rPr lang="ko-KR" altLang="en-US" sz="1500" dirty="0"/>
                        <a:t> 후원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1,200,000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427330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장애아동 치료비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3,600,000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5230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및 신생아지원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미혼모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신생아 </a:t>
                      </a:r>
                      <a:r>
                        <a:rPr lang="en-US" altLang="ko-KR" sz="1600" dirty="0"/>
                        <a:t>200,000*12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포도목장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10-11</a:t>
                      </a:r>
                      <a:r>
                        <a:rPr lang="ko-KR" altLang="en-US" sz="1600" dirty="0"/>
                        <a:t>개 목장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272507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달란트 프로젝트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240925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교회 내 </a:t>
                      </a:r>
                      <a:r>
                        <a:rPr lang="ko-KR" altLang="en-US" sz="1600" dirty="0" err="1"/>
                        <a:t>돌봄지원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목장내 대상자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킹덤</a:t>
                      </a:r>
                      <a:r>
                        <a:rPr lang="en-US" altLang="ko-KR" sz="1600" dirty="0"/>
                        <a:t>(</a:t>
                      </a:r>
                      <a:r>
                        <a:rPr lang="ko-KR" altLang="en-US" sz="1600" dirty="0"/>
                        <a:t>원두지원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24,000,000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872295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난민지원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생계비 </a:t>
                      </a:r>
                      <a:r>
                        <a:rPr lang="en-US" altLang="ko-KR" sz="1600" dirty="0"/>
                        <a:t>6</a:t>
                      </a:r>
                      <a:r>
                        <a:rPr lang="ko-KR" altLang="en-US" sz="1600" dirty="0"/>
                        <a:t>가정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21,600,000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482444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긴급구호 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6,000,000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676188"/>
                  </a:ext>
                </a:extLst>
              </a:tr>
              <a:tr h="3688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153,600,000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65137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739752" y="403755"/>
            <a:ext cx="2046167" cy="7002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294,200,000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705801" y="11052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32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395536" y="92407"/>
            <a:ext cx="8534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선교부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(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계속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)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72656"/>
              </p:ext>
            </p:extLst>
          </p:nvPr>
        </p:nvGraphicFramePr>
        <p:xfrm>
          <a:off x="395536" y="1589024"/>
          <a:ext cx="8136904" cy="4920144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1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세부사업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산출내역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예산액 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5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 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장학금규정에 적합한 자 외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인재발굴지원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인재양성 기준에 적합한 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57812"/>
                  </a:ext>
                </a:extLst>
              </a:tr>
              <a:tr h="3097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97101"/>
                  </a:ext>
                </a:extLst>
              </a:tr>
              <a:tr h="301709">
                <a:tc rowSpan="11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선교사업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국내 선교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노숙인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쪽방촌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교회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57445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미래자립 교회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4,800,000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754011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신규 미래자립교회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4,800,000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76393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해외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인도네시아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한근수선교사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6,000,000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캄보디아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6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이승찬선교사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2,400,000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367670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기타국가 구호금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23,600,000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896860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북한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탈북신학생</a:t>
                      </a:r>
                      <a:r>
                        <a:rPr lang="ko-KR" altLang="en-US" sz="1600" dirty="0"/>
                        <a:t> 장학금 지원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294601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CBS </a:t>
                      </a:r>
                      <a:r>
                        <a:rPr lang="ko-KR" altLang="en-US" sz="1600" dirty="0"/>
                        <a:t>방송 </a:t>
                      </a:r>
                      <a:r>
                        <a:rPr lang="en-US" altLang="ko-KR" sz="1600" dirty="0"/>
                        <a:t>2,000,000*10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14625"/>
                  </a:ext>
                </a:extLst>
              </a:tr>
              <a:tr h="15085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 선교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지역주민 음악회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버스킹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22493"/>
                  </a:ext>
                </a:extLst>
              </a:tr>
              <a:tr h="1508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지역 </a:t>
                      </a:r>
                      <a:r>
                        <a:rPr lang="ko-KR" altLang="en-US" sz="1600" dirty="0" err="1"/>
                        <a:t>홍보비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10,000,000</a:t>
                      </a:r>
                      <a:endParaRPr lang="ko-KR" altLang="en-US" sz="1600" dirty="0"/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862692"/>
                  </a:ext>
                </a:extLst>
              </a:tr>
              <a:tr h="30170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소 계</a:t>
                      </a: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effectLst/>
                        </a:rPr>
                        <a:t>102,600,000</a:t>
                      </a:r>
                      <a:endParaRPr lang="ko-KR" altLang="en-US" sz="1600" b="1" dirty="0">
                        <a:effectLst/>
                      </a:endParaRPr>
                    </a:p>
                  </a:txBody>
                  <a:tcPr marL="6938" marR="6938" marT="69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406129"/>
                  </a:ext>
                </a:extLst>
              </a:tr>
              <a:tr h="44838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계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294,200,000</a:t>
                      </a:r>
                    </a:p>
                  </a:txBody>
                  <a:tcPr marL="6938" marR="6938" marT="69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732240" y="471424"/>
            <a:ext cx="1944216" cy="683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294,200,000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671D7-7D67-9E76-E870-9D50C1DBCD53}"/>
              </a:ext>
            </a:extLst>
          </p:cNvPr>
          <p:cNvSpPr txBox="1"/>
          <p:nvPr/>
        </p:nvSpPr>
        <p:spPr>
          <a:xfrm>
            <a:off x="7524328" y="119310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210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친 교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윤영선권사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501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19050"/>
            <a:ext cx="8785225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친교부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876256" y="391089"/>
            <a:ext cx="207922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52,300,000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DD3313-1FF1-ABC4-9DB2-FAE5B48C3B53}"/>
              </a:ext>
            </a:extLst>
          </p:cNvPr>
          <p:cNvSpPr txBox="1"/>
          <p:nvPr/>
        </p:nvSpPr>
        <p:spPr>
          <a:xfrm>
            <a:off x="7740352" y="12594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AED08E9-CB14-4F67-B55E-C5B0E77C5C6F}"/>
              </a:ext>
            </a:extLst>
          </p:cNvPr>
          <p:cNvGraphicFramePr>
            <a:graphicFrameLocks noGrp="1"/>
          </p:cNvGraphicFramePr>
          <p:nvPr/>
        </p:nvGraphicFramePr>
        <p:xfrm>
          <a:off x="107503" y="1777099"/>
          <a:ext cx="8785225" cy="4767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6632">
                  <a:extLst>
                    <a:ext uri="{9D8B030D-6E8A-4147-A177-3AD203B41FA5}">
                      <a16:colId xmlns:a16="http://schemas.microsoft.com/office/drawing/2014/main" val="2520138348"/>
                    </a:ext>
                  </a:extLst>
                </a:gridCol>
                <a:gridCol w="2196509">
                  <a:extLst>
                    <a:ext uri="{9D8B030D-6E8A-4147-A177-3AD203B41FA5}">
                      <a16:colId xmlns:a16="http://schemas.microsoft.com/office/drawing/2014/main" val="1058834804"/>
                    </a:ext>
                  </a:extLst>
                </a:gridCol>
                <a:gridCol w="2848470">
                  <a:extLst>
                    <a:ext uri="{9D8B030D-6E8A-4147-A177-3AD203B41FA5}">
                      <a16:colId xmlns:a16="http://schemas.microsoft.com/office/drawing/2014/main" val="1591003839"/>
                    </a:ext>
                  </a:extLst>
                </a:gridCol>
                <a:gridCol w="1913614">
                  <a:extLst>
                    <a:ext uri="{9D8B030D-6E8A-4147-A177-3AD203B41FA5}">
                      <a16:colId xmlns:a16="http://schemas.microsoft.com/office/drawing/2014/main" val="36440558"/>
                    </a:ext>
                  </a:extLst>
                </a:gridCol>
              </a:tblGrid>
              <a:tr h="4277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세부사업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err="1">
                          <a:solidFill>
                            <a:schemeClr val="tx1"/>
                          </a:solidFill>
                        </a:rPr>
                        <a:t>산출내역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</a:rPr>
                        <a:t>예산액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640526"/>
                  </a:ext>
                </a:extLst>
              </a:tr>
              <a:tr h="433759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800" b="1" dirty="0" err="1"/>
                        <a:t>주일중식비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김밥 등 </a:t>
                      </a:r>
                      <a:r>
                        <a:rPr lang="ko-KR" altLang="en-US" sz="1600" b="0" dirty="0" err="1"/>
                        <a:t>구매비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2,800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*250</a:t>
                      </a:r>
                      <a:r>
                        <a:rPr lang="ko-KR" altLang="en-US" sz="1600" dirty="0"/>
                        <a:t>개</a:t>
                      </a:r>
                      <a:r>
                        <a:rPr lang="en-US" altLang="ko-KR" sz="1600" dirty="0"/>
                        <a:t>*50</a:t>
                      </a:r>
                      <a:r>
                        <a:rPr lang="ko-KR" altLang="en-US" sz="1600" dirty="0"/>
                        <a:t>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35,000,000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18255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/>
                        <a:t>(</a:t>
                      </a:r>
                      <a:r>
                        <a:rPr lang="ko-KR" altLang="en-US" sz="1600" b="0" dirty="0"/>
                        <a:t>김밥 판매대금</a:t>
                      </a:r>
                      <a:r>
                        <a:rPr lang="en-US" altLang="ko-KR" sz="1600" b="0" dirty="0"/>
                        <a:t>)</a:t>
                      </a:r>
                      <a:endParaRPr lang="ko-KR" alt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(400,000*12</a:t>
                      </a:r>
                      <a:r>
                        <a:rPr lang="ko-KR" altLang="en-US" sz="1600" dirty="0"/>
                        <a:t>월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(-4,800,000)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903125"/>
                  </a:ext>
                </a:extLst>
              </a:tr>
              <a:tr h="433759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300000"/>
                        </a:lnSpc>
                      </a:pPr>
                      <a:r>
                        <a:rPr lang="ko-KR" altLang="en-US" sz="1800" b="1" dirty="0" err="1"/>
                        <a:t>주관행사비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부활절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678895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창립기념일 식사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10,000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*500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403294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추수감사절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64424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성탄절 간식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원</a:t>
                      </a:r>
                      <a:r>
                        <a:rPr lang="en-US" altLang="ko-KR" sz="1600" dirty="0"/>
                        <a:t>*600</a:t>
                      </a:r>
                      <a:r>
                        <a:rPr lang="ko-KR" altLang="en-US" sz="1600" dirty="0"/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803928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선교유적답사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2</a:t>
                      </a:r>
                      <a:r>
                        <a:rPr lang="ko-KR" altLang="en-US" sz="1600" dirty="0"/>
                        <a:t>회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 err="1"/>
                        <a:t>차량대여</a:t>
                      </a:r>
                      <a:r>
                        <a:rPr lang="ko-KR" altLang="en-US" sz="1600" dirty="0"/>
                        <a:t> 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2,500,000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4076436"/>
                  </a:ext>
                </a:extLst>
              </a:tr>
              <a:tr h="43375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/>
                        <a:t>어버이주일</a:t>
                      </a:r>
                      <a:r>
                        <a:rPr lang="ko-KR" altLang="en-US" sz="1600" b="0" dirty="0"/>
                        <a:t> 행사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/>
                        <a:t>효도상품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2,000,000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987963"/>
                  </a:ext>
                </a:extLst>
              </a:tr>
              <a:tr h="434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/>
                        <a:t>용역비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/>
                        <a:t>용역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450,000*12</a:t>
                      </a:r>
                      <a:r>
                        <a:rPr lang="ko-KR" altLang="en-US" sz="1600" dirty="0"/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/>
                        <a:t>5,400,000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128904"/>
                  </a:ext>
                </a:extLst>
              </a:tr>
              <a:tr h="434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1" dirty="0"/>
                        <a:t>52,300,000</a:t>
                      </a:r>
                      <a:endParaRPr lang="ko-KR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96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676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봉 사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서배선권사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8159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5984" y="28575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봉사부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876256" y="375568"/>
            <a:ext cx="2160239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123,450,000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536192"/>
              </p:ext>
            </p:extLst>
          </p:nvPr>
        </p:nvGraphicFramePr>
        <p:xfrm>
          <a:off x="215516" y="1700808"/>
          <a:ext cx="8820979" cy="472777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10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0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사업명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1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주차관리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주차용품비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150,000</a:t>
                      </a:r>
                      <a:r>
                        <a:rPr lang="ko-KR" altLang="en-US" sz="1600" b="0" u="none" strike="noStrike">
                          <a:solidFill>
                            <a:srgbClr val="000000"/>
                          </a:solidFill>
                        </a:rPr>
                        <a:t>*</a:t>
                      </a:r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150,000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방한용품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>
                          <a:solidFill>
                            <a:srgbClr val="000000"/>
                          </a:solidFill>
                        </a:rPr>
                        <a:t> 160,000*5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800,000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여름용품 구입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40,000*5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227421309"/>
                  </a:ext>
                </a:extLst>
              </a:tr>
              <a:tr h="415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solidFill>
                            <a:srgbClr val="000000"/>
                          </a:solidFill>
                        </a:rPr>
                        <a:t>시설관리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설비 유지보수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2,000,000*2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4,000,000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3739870602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리모델링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하늘씨앗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+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봉사부실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2584145931"/>
                  </a:ext>
                </a:extLst>
              </a:tr>
              <a:tr h="415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>
                          <a:solidFill>
                            <a:srgbClr val="000000"/>
                          </a:solidFill>
                        </a:rPr>
                        <a:t>환경미화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청소용품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50,000*2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603858313"/>
                  </a:ext>
                </a:extLst>
              </a:tr>
              <a:tr h="41517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간식비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300,000*2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255868082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solidFill>
                            <a:srgbClr val="000000"/>
                          </a:solidFill>
                        </a:rPr>
                        <a:t>행사비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전교인체육대회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봄</a:t>
                      </a:r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15,000,000*1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15,000,000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기타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u="none" strike="noStrike" dirty="0">
                          <a:solidFill>
                            <a:srgbClr val="000000"/>
                          </a:solidFill>
                        </a:rPr>
                        <a:t>회의비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  50,000*52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u="none" strike="noStrike" dirty="0">
                          <a:solidFill>
                            <a:srgbClr val="000000"/>
                          </a:solidFill>
                        </a:rPr>
                        <a:t>2,600,000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123,450,000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924" marR="7924" marT="792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F8EF510-24FF-5C8A-7B3B-D999FE2AD651}"/>
              </a:ext>
            </a:extLst>
          </p:cNvPr>
          <p:cNvSpPr txBox="1"/>
          <p:nvPr/>
        </p:nvSpPr>
        <p:spPr>
          <a:xfrm>
            <a:off x="7847856" y="1200079"/>
            <a:ext cx="1188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265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재 정 부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부장 </a:t>
            </a: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류흥렬</a:t>
            </a: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장로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5128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404664"/>
            <a:ext cx="8642350" cy="999237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재정부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79512" y="1716219"/>
          <a:ext cx="8698932" cy="4078289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8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9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1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사업명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세부사업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산출내역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예산액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사례비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7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22,000,000*12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264,000,000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9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목회활동비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신우인 목사 외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4,200,000*12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50,400,000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격려금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492037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상여금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사례비의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50%, 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 지급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추석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설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11,000,000*2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22,000,000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153403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퇴직적립금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월 적립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3,000,000*12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36,000,000 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9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제세공과금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수시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/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반기납부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6,000,000*2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12,000,000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062901"/>
                  </a:ext>
                </a:extLst>
              </a:tr>
              <a:tr h="5394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계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　</a:t>
                      </a: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394,4000,000</a:t>
                      </a:r>
                    </a:p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 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178" marR="6178" marT="61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5940152" y="404665"/>
            <a:ext cx="2880321" cy="8223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394,400,000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F85C67-FEB2-2007-543D-E7D3B39F1658}"/>
              </a:ext>
            </a:extLst>
          </p:cNvPr>
          <p:cNvSpPr txBox="1"/>
          <p:nvPr/>
        </p:nvSpPr>
        <p:spPr>
          <a:xfrm>
            <a:off x="7668344" y="12869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8058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251520" y="238336"/>
            <a:ext cx="8784980" cy="980728"/>
          </a:xfrm>
        </p:spPr>
        <p:txBody>
          <a:bodyPr>
            <a:normAutofit/>
          </a:bodyPr>
          <a:lstStyle/>
          <a:p>
            <a:pPr algn="l"/>
            <a:r>
              <a:rPr lang="ko-KR" altLang="en-US" sz="3100" dirty="0">
                <a:latin typeface="+mj-ea"/>
              </a:rPr>
              <a:t> </a:t>
            </a:r>
            <a:r>
              <a:rPr lang="ko-KR" alt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목회팀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endParaRPr lang="ko-KR" alt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07338"/>
              </p:ext>
            </p:extLst>
          </p:nvPr>
        </p:nvGraphicFramePr>
        <p:xfrm>
          <a:off x="251520" y="1176887"/>
          <a:ext cx="8784980" cy="5328443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240">
                  <a:extLst>
                    <a:ext uri="{9D8B030D-6E8A-4147-A177-3AD203B41FA5}">
                      <a16:colId xmlns:a16="http://schemas.microsoft.com/office/drawing/2014/main" val="1316995240"/>
                    </a:ext>
                  </a:extLst>
                </a:gridCol>
                <a:gridCol w="266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0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사업명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세부사업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산출내역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예산액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09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심방지원비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심방식사 등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4,000,000 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093">
                <a:tc gridSpan="2" vMerge="1">
                  <a:txBody>
                    <a:bodyPr/>
                    <a:lstStyle/>
                    <a:p>
                      <a:pPr algn="ctr" fontAlgn="ctr"/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출산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개업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생필품 등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09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주관행사비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직분자교육 및 세미나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집사 등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566308"/>
                  </a:ext>
                </a:extLst>
              </a:tr>
              <a:tr h="268093">
                <a:tc gridSpan="2"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권사리트릿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코이노니아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미션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주일 행사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9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887693"/>
                  </a:ext>
                </a:extLst>
              </a:tr>
              <a:tr h="268093">
                <a:tc gridSpan="2"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목자리트릿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기타 행사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교구별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행사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현수막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특별 주보 등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93113"/>
                  </a:ext>
                </a:extLst>
              </a:tr>
              <a:tr h="26809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목장운영비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111-222</a:t>
                      </a:r>
                    </a:p>
                  </a:txBody>
                  <a:tcPr marL="2954" marR="2954" marT="29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목자교육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261856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목자격려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500,000*1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783794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983860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목장연합모임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29514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목장야외모임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621190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목장활성화지원 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155217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젊은목장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231-235</a:t>
                      </a:r>
                    </a:p>
                    <a:p>
                      <a:pPr algn="ctr" fontAlgn="ctr"/>
                      <a:r>
                        <a:rPr lang="ko-KR" altLang="en-US" sz="16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젊은교구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가족캠프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젊은교구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교육부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882454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교재 개발 및 제작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소그룹교재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442403"/>
                  </a:ext>
                </a:extLst>
              </a:tr>
              <a:tr h="2680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플리마켓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준비비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500,000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437740"/>
                  </a:ext>
                </a:extLst>
              </a:tr>
              <a:tr h="2680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경조비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축의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부의금</a:t>
                      </a: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744337"/>
                  </a:ext>
                </a:extLst>
              </a:tr>
              <a:tr h="2680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중보기도팀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지원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*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651443"/>
                  </a:ext>
                </a:extLst>
              </a:tr>
              <a:tr h="26809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경상운영비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문구류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소모품 등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100,000*10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661248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경상운영비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목회도서비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수시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2,500,000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80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합 계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39,200,000</a:t>
                      </a: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228183" y="380290"/>
            <a:ext cx="2836145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FF572-4F41-497E-936A-FD16747C311A}"/>
              </a:ext>
            </a:extLst>
          </p:cNvPr>
          <p:cNvSpPr txBox="1"/>
          <p:nvPr/>
        </p:nvSpPr>
        <p:spPr>
          <a:xfrm>
            <a:off x="6156176" y="380290"/>
            <a:ext cx="2736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ctr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39,200,000</a:t>
            </a:r>
          </a:p>
        </p:txBody>
      </p:sp>
    </p:spTree>
    <p:extLst>
      <p:ext uri="{BB962C8B-B14F-4D97-AF65-F5344CB8AC3E}">
        <p14:creationId xmlns:p14="http://schemas.microsoft.com/office/powerpoint/2010/main" val="4062834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0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6" name="제목 2">
            <a:extLst>
              <a:ext uri="{FF2B5EF4-FFF2-40B4-BE49-F238E27FC236}">
                <a16:creationId xmlns:a16="http://schemas.microsoft.com/office/drawing/2014/main" id="{CFAE3C5A-1782-4E40-B0BE-91102CC44E61}"/>
              </a:ext>
            </a:extLst>
          </p:cNvPr>
          <p:cNvSpPr txBox="1">
            <a:spLocks/>
          </p:cNvSpPr>
          <p:nvPr/>
        </p:nvSpPr>
        <p:spPr>
          <a:xfrm>
            <a:off x="4067943" y="921171"/>
            <a:ext cx="43902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사 무 처</a:t>
            </a:r>
          </a:p>
        </p:txBody>
      </p:sp>
      <p:sp>
        <p:nvSpPr>
          <p:cNvPr id="7" name="부제목 1">
            <a:extLst>
              <a:ext uri="{FF2B5EF4-FFF2-40B4-BE49-F238E27FC236}">
                <a16:creationId xmlns:a16="http://schemas.microsoft.com/office/drawing/2014/main" id="{C7FF0BAD-ADC8-41AE-94F1-F6D895BA8664}"/>
              </a:ext>
            </a:extLst>
          </p:cNvPr>
          <p:cNvSpPr txBox="1">
            <a:spLocks/>
          </p:cNvSpPr>
          <p:nvPr/>
        </p:nvSpPr>
        <p:spPr>
          <a:xfrm>
            <a:off x="4013770" y="2956044"/>
            <a:ext cx="4464496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예산 및 사업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계획 보고 </a:t>
            </a:r>
            <a:endParaRPr kumimoji="0" lang="en-US" altLang="ko-KR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김현섭목사</a:t>
            </a:r>
            <a:endParaRPr kumimoji="0" lang="en-US" altLang="ko-K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16">
            <a:extLst>
              <a:ext uri="{FF2B5EF4-FFF2-40B4-BE49-F238E27FC236}">
                <a16:creationId xmlns:a16="http://schemas.microsoft.com/office/drawing/2014/main" id="{00D7DBE2-A208-4286-A1F5-3280271B8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r="34904"/>
          <a:stretch>
            <a:fillRect/>
          </a:stretch>
        </p:blipFill>
        <p:spPr bwMode="auto">
          <a:xfrm>
            <a:off x="-3175" y="0"/>
            <a:ext cx="3351213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897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4294967295"/>
          </p:nvPr>
        </p:nvSpPr>
        <p:spPr>
          <a:xfrm>
            <a:off x="0" y="-27384"/>
            <a:ext cx="9108504" cy="1470025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>
                <a:latin typeface="+mj-ea"/>
              </a:rPr>
              <a:t>  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사무처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2025</a:t>
            </a:r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년 예산 내역서</a:t>
            </a:r>
            <a:r>
              <a:rPr lang="ko-KR" altLang="en-US" sz="3200" dirty="0">
                <a:latin typeface="+mj-ea"/>
              </a:rPr>
              <a:t>       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213,526,000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79512" y="1437001"/>
          <a:ext cx="8784976" cy="517037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20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4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 err="1">
                          <a:solidFill>
                            <a:srgbClr val="000000"/>
                          </a:solidFill>
                        </a:rPr>
                        <a:t>사업명</a:t>
                      </a: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세부사업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산출내역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 예산액 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굴림"/>
                      </a:endParaRPr>
                    </a:p>
                  </a:txBody>
                  <a:tcPr marL="2954" marR="2954" marT="29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4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건물임차료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예배당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강당 및 식당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분기별 지급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120,000,000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교실 및 운동장 사용료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5,000,000*2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10,000,000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2,300,000*12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27,600,000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도서관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 1,000,000*12</a:t>
                      </a:r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chemeClr val="tx1"/>
                          </a:solidFill>
                        </a:rPr>
                        <a:t>12,000,000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45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관리비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사무실관리비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420,000*12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5,040,000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2336304763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광열비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유류대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200,000*5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1,000,000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978215108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전기통신비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500,000*12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6,000,000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201785054"/>
                  </a:ext>
                </a:extLst>
              </a:tr>
              <a:tr h="23445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임차수선비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공기청정기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110,000*12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1,320,000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복사기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120,000*12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1,200,000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비품 수선 및 유지비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4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차량유지비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차량 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렌트비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860,000*12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10,320,000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차량구입비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스타리아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40,000,000(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이자수익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40,000,000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510898724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유류대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스타렉스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카니발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4,000,000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수리비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수시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2,000,000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도서인쇄비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주보대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20,000*52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1,040,000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달력제작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5,000x550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2,750,000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제세공과금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보험료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(11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월과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월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3,000,000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자동차세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800,000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48280882"/>
                  </a:ext>
                </a:extLst>
              </a:tr>
              <a:tr h="2344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소프트웨어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교적사용료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스마트요람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 err="1">
                          <a:solidFill>
                            <a:srgbClr val="000000"/>
                          </a:solidFill>
                        </a:rPr>
                        <a:t>모바일교적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문자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770,000+726,000+120,000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1,616,000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44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홈페이지 사용료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 70,000*12</a:t>
                      </a:r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회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u="none" strike="noStrik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100" b="0" u="none" strike="noStrike" dirty="0">
                          <a:solidFill>
                            <a:srgbClr val="000000"/>
                          </a:solidFill>
                        </a:rPr>
                        <a:t>840,000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1925101619"/>
                  </a:ext>
                </a:extLst>
              </a:tr>
              <a:tr h="2367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500" b="1" u="none" strike="noStrike" dirty="0">
                          <a:solidFill>
                            <a:srgbClr val="000000"/>
                          </a:solidFill>
                        </a:rPr>
                        <a:t>합계</a:t>
                      </a:r>
                      <a:endParaRPr lang="ko-KR" altLang="en-US" sz="15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1" u="none" strike="noStrike" dirty="0">
                          <a:solidFill>
                            <a:srgbClr val="000000"/>
                          </a:solidFill>
                        </a:rPr>
                        <a:t>213,526,000</a:t>
                      </a:r>
                      <a:endParaRPr lang="en-US" altLang="ko-KR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2954" marR="2954" marT="2954" marB="0" anchor="ctr"/>
                </a:tc>
                <a:extLst>
                  <a:ext uri="{0D108BD9-81ED-4DB2-BD59-A6C34878D82A}">
                    <a16:rowId xmlns:a16="http://schemas.microsoft.com/office/drawing/2014/main" val="85912399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6228184" y="380773"/>
            <a:ext cx="2769041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DEAAAA-217D-1663-0881-317CAF1BA3D5}"/>
              </a:ext>
            </a:extLst>
          </p:cNvPr>
          <p:cNvSpPr txBox="1"/>
          <p:nvPr/>
        </p:nvSpPr>
        <p:spPr>
          <a:xfrm>
            <a:off x="7668344" y="105389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49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6448" y="119373"/>
            <a:ext cx="6707088" cy="1143000"/>
          </a:xfrm>
        </p:spPr>
        <p:txBody>
          <a:bodyPr>
            <a:normAutofit/>
          </a:bodyPr>
          <a:lstStyle/>
          <a:p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집행 및 </a:t>
            </a:r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</a:t>
            </a:r>
            <a:r>
              <a:rPr lang="ko-KR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예산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109727"/>
              </p:ext>
            </p:extLst>
          </p:nvPr>
        </p:nvGraphicFramePr>
        <p:xfrm>
          <a:off x="323528" y="1372209"/>
          <a:ext cx="8507289" cy="5009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1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1757898177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3430981586"/>
                    </a:ext>
                  </a:extLst>
                </a:gridCol>
                <a:gridCol w="2188487">
                  <a:extLst>
                    <a:ext uri="{9D8B030D-6E8A-4147-A177-3AD203B41FA5}">
                      <a16:colId xmlns:a16="http://schemas.microsoft.com/office/drawing/2014/main" val="2534915921"/>
                    </a:ext>
                  </a:extLst>
                </a:gridCol>
              </a:tblGrid>
              <a:tr h="628939"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800" u="none" strike="noStrike" dirty="0">
                          <a:effectLst/>
                        </a:rPr>
                        <a:t> 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집행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ea"/>
                          <a:ea typeface="+mj-ea"/>
                        </a:rPr>
                        <a:t>년 예산</a:t>
                      </a:r>
                      <a:endParaRPr lang="en-US" altLang="ko-KR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예배부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114,700,000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102,683,760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109,600,000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교육부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45,000,000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34,309,507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42,000,000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선교부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204,786,000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274,055,826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294,200,000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친교부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48,700,000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49,969,600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52,300,000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봉사부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17,410,000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16,768,000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123,450,000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effectLst/>
                        </a:rPr>
                        <a:t>사무처</a:t>
                      </a:r>
                      <a:r>
                        <a:rPr lang="en-US" altLang="ko-KR" sz="18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800" b="1" u="none" strike="noStrike" dirty="0" err="1">
                          <a:effectLst/>
                        </a:rPr>
                        <a:t>목회팀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255,526,000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256,107,383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252,726,000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effectLst/>
                        </a:rPr>
                        <a:t>재정부</a:t>
                      </a:r>
                      <a:endParaRPr lang="ko-KR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358,200,000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369,902,700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394,400,000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예비비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60,000,000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105,800,000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687">
                <a:tc>
                  <a:txBody>
                    <a:bodyPr/>
                    <a:lstStyle/>
                    <a:p>
                      <a:pPr algn="r" fontAlgn="ctr"/>
                      <a:endParaRPr lang="ko-KR" altLang="en-US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1,104,322,000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1,103,796,776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맑은 고딕"/>
                        </a:rPr>
                        <a:t>1,374,476,000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956F44-DB50-5911-9E45-D5E2223CD6D0}"/>
              </a:ext>
            </a:extLst>
          </p:cNvPr>
          <p:cNvSpPr txBox="1"/>
          <p:nvPr/>
        </p:nvSpPr>
        <p:spPr>
          <a:xfrm>
            <a:off x="7164288" y="855625"/>
            <a:ext cx="166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단위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원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206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endParaRPr kumimoji="0" lang="en-US" altLang="ko-K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r>
              <a:rPr kumimoji="0"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04</a:t>
            </a:r>
            <a:r>
              <a:rPr kumimoji="0" lang="en-US" altLang="ko-K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-4</a:t>
            </a:r>
          </a:p>
          <a:p>
            <a:pPr algn="ctr">
              <a:lnSpc>
                <a:spcPct val="80000"/>
              </a:lnSpc>
            </a:pPr>
            <a:r>
              <a:rPr lang="ko-KR" alt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안건심의</a:t>
            </a:r>
            <a:endParaRPr kumimoji="0" lang="ko-KR" altLang="ko-KR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helvetica" panose="020B0604020202020204" pitchFamily="34" charset="0"/>
              <a:sym typeface="Montserrat-SemiBold"/>
            </a:endParaRPr>
          </a:p>
          <a:p>
            <a:pPr algn="ctr" eaLnBrk="1" hangingPunct="1">
              <a:lnSpc>
                <a:spcPct val="80000"/>
              </a:lnSpc>
            </a:pPr>
            <a:endParaRPr kumimoji="0" lang="ko-KR" altLang="ko-KR" sz="10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2055266F-610B-4B16-AB91-63AF2625A3C4}"/>
              </a:ext>
            </a:extLst>
          </p:cNvPr>
          <p:cNvSpPr txBox="1">
            <a:spLocks/>
          </p:cNvSpPr>
          <p:nvPr/>
        </p:nvSpPr>
        <p:spPr>
          <a:xfrm>
            <a:off x="3491880" y="1709310"/>
            <a:ext cx="5407804" cy="1935714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정관 개정</a:t>
            </a:r>
            <a:endParaRPr lang="en-US" altLang="ko-K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 useBgFill="1">
        <p:nvSpPr>
          <p:cNvPr id="14" name="부제목 1">
            <a:extLst>
              <a:ext uri="{FF2B5EF4-FFF2-40B4-BE49-F238E27FC236}">
                <a16:creationId xmlns:a16="http://schemas.microsoft.com/office/drawing/2014/main" id="{F181BA77-6ACA-47FA-AAAD-168B230AFBDD}"/>
              </a:ext>
            </a:extLst>
          </p:cNvPr>
          <p:cNvSpPr txBox="1">
            <a:spLocks/>
          </p:cNvSpPr>
          <p:nvPr/>
        </p:nvSpPr>
        <p:spPr>
          <a:xfrm>
            <a:off x="4788024" y="4212586"/>
            <a:ext cx="2509288" cy="93610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총회의장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162FF01-7259-42A7-8ECE-E90A138D0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32" y="5877272"/>
            <a:ext cx="791752" cy="791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965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755576" y="548748"/>
            <a:ext cx="7886700" cy="907288"/>
          </a:xfrm>
        </p:spPr>
        <p:txBody>
          <a:bodyPr>
            <a:normAutofit/>
          </a:bodyPr>
          <a:lstStyle/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운영위원회의 기능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5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85766"/>
              </p:ext>
            </p:extLst>
          </p:nvPr>
        </p:nvGraphicFramePr>
        <p:xfrm>
          <a:off x="529183" y="2420888"/>
          <a:ext cx="8085634" cy="260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144">
                  <a:extLst>
                    <a:ext uri="{9D8B030D-6E8A-4147-A177-3AD203B41FA5}">
                      <a16:colId xmlns:a16="http://schemas.microsoft.com/office/drawing/2014/main" val="1045937615"/>
                    </a:ext>
                  </a:extLst>
                </a:gridCol>
                <a:gridCol w="6748490">
                  <a:extLst>
                    <a:ext uri="{9D8B030D-6E8A-4147-A177-3AD203B41FA5}">
                      <a16:colId xmlns:a16="http://schemas.microsoft.com/office/drawing/2014/main" val="85696303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2000" b="0" dirty="0"/>
                    </a:p>
                    <a:p>
                      <a:pPr algn="ctr" latinLnBrk="1"/>
                      <a:r>
                        <a:rPr lang="ko-KR" altLang="en-US" sz="2000" b="0" dirty="0"/>
                        <a:t>신설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b="0" dirty="0"/>
                    </a:p>
                    <a:p>
                      <a:pPr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운영위원회는 필요시 특별한 임무가 주어지는 </a:t>
                      </a:r>
                      <a:r>
                        <a:rPr lang="ko-KR" altLang="en-US" sz="2000" b="0" dirty="0">
                          <a:solidFill>
                            <a:srgbClr val="CC00FF"/>
                          </a:solidFill>
                        </a:rPr>
                        <a:t>특임 운영</a:t>
                      </a:r>
                      <a:endParaRPr lang="en-US" altLang="ko-KR" sz="2000" b="0" dirty="0">
                        <a:solidFill>
                          <a:srgbClr val="CC00FF"/>
                        </a:solidFill>
                      </a:endParaRPr>
                    </a:p>
                    <a:p>
                      <a:pPr latinLnBrk="1"/>
                      <a:r>
                        <a:rPr lang="en-US" altLang="ko-KR" sz="2000" b="0" dirty="0">
                          <a:solidFill>
                            <a:srgbClr val="CC00FF"/>
                          </a:solidFill>
                        </a:rPr>
                        <a:t> </a:t>
                      </a:r>
                      <a:r>
                        <a:rPr lang="ko-KR" altLang="en-US" sz="2000" b="0" dirty="0">
                          <a:solidFill>
                            <a:srgbClr val="CC00FF"/>
                          </a:solidFill>
                        </a:rPr>
                        <a:t>위원</a:t>
                      </a:r>
                      <a:r>
                        <a:rPr lang="ko-KR" altLang="en-US" sz="2000" b="0" dirty="0"/>
                        <a:t>을 둘 수 있다</a:t>
                      </a:r>
                      <a:r>
                        <a:rPr lang="en-US" altLang="ko-KR" sz="2000" b="0" dirty="0"/>
                        <a:t>.</a:t>
                      </a:r>
                    </a:p>
                    <a:p>
                      <a:pPr latinLnBrk="1"/>
                      <a:r>
                        <a:rPr lang="en-US" altLang="ko-KR" sz="2000" b="0" baseline="0" dirty="0"/>
                        <a:t> </a:t>
                      </a:r>
                      <a:endParaRPr lang="ko-KR" altLang="en-US" sz="2000" b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38732345"/>
                  </a:ext>
                </a:extLst>
              </a:tr>
              <a:tr h="1318924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/>
                    </a:p>
                    <a:p>
                      <a:pPr algn="ctr" latinLnBrk="1"/>
                      <a:r>
                        <a:rPr lang="ko-KR" altLang="en-US" sz="2000" dirty="0" err="1"/>
                        <a:t>개정사유</a:t>
                      </a:r>
                      <a:r>
                        <a:rPr lang="ko-KR" altLang="en-US" sz="2000" dirty="0"/>
                        <a:t>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 √ </a:t>
                      </a:r>
                      <a:r>
                        <a:rPr lang="ko-KR" altLang="en-US" sz="2000" dirty="0"/>
                        <a:t>권위적</a:t>
                      </a:r>
                      <a:r>
                        <a:rPr lang="en-US" altLang="ko-KR" sz="2000" dirty="0"/>
                        <a:t>, </a:t>
                      </a:r>
                      <a:r>
                        <a:rPr lang="ko-KR" altLang="en-US" sz="2000" dirty="0"/>
                        <a:t>보수적</a:t>
                      </a:r>
                      <a:r>
                        <a:rPr lang="en-US" altLang="ko-KR" sz="2000" dirty="0"/>
                        <a:t>, </a:t>
                      </a:r>
                      <a:r>
                        <a:rPr lang="ko-KR" altLang="en-US" sz="2000" dirty="0"/>
                        <a:t>비민주적</a:t>
                      </a:r>
                      <a:r>
                        <a:rPr lang="en-US" altLang="ko-KR" sz="2000" dirty="0"/>
                        <a:t>, </a:t>
                      </a:r>
                      <a:r>
                        <a:rPr lang="ko-KR" altLang="en-US" sz="2000" dirty="0" err="1"/>
                        <a:t>목회자∙당회</a:t>
                      </a:r>
                      <a:r>
                        <a:rPr lang="ko-KR" altLang="en-US" sz="2000" dirty="0"/>
                        <a:t> 중심</a:t>
                      </a:r>
                      <a:r>
                        <a:rPr lang="en-US" altLang="ko-KR" sz="2000" dirty="0"/>
                        <a:t>, </a:t>
                      </a:r>
                      <a:r>
                        <a:rPr lang="ko-KR" altLang="en-US" sz="2000" dirty="0" err="1"/>
                        <a:t>장년남성</a:t>
                      </a:r>
                      <a:endParaRPr lang="en-US" altLang="ko-KR" sz="2000" dirty="0"/>
                    </a:p>
                    <a:p>
                      <a:pPr latinLnBrk="1"/>
                      <a:r>
                        <a:rPr lang="en-US" altLang="ko-KR" sz="2000" dirty="0"/>
                        <a:t>     </a:t>
                      </a:r>
                      <a:r>
                        <a:rPr lang="ko-KR" altLang="en-US" sz="2000" dirty="0"/>
                        <a:t>중심</a:t>
                      </a:r>
                      <a:endParaRPr lang="en-US" altLang="ko-KR" sz="2000" dirty="0"/>
                    </a:p>
                    <a:p>
                      <a:pPr latinLnBrk="1"/>
                      <a:r>
                        <a:rPr lang="en-US" altLang="ko-KR" sz="2000" dirty="0"/>
                        <a:t> √ </a:t>
                      </a:r>
                      <a:r>
                        <a:rPr lang="ko-KR" altLang="en-US" sz="2000" dirty="0">
                          <a:solidFill>
                            <a:srgbClr val="0066FF"/>
                          </a:solidFill>
                        </a:rPr>
                        <a:t>젊은 세대</a:t>
                      </a:r>
                      <a:r>
                        <a:rPr lang="en-US" altLang="ko-KR" sz="2000" dirty="0">
                          <a:solidFill>
                            <a:srgbClr val="0066FF"/>
                          </a:solidFill>
                        </a:rPr>
                        <a:t>, </a:t>
                      </a:r>
                      <a:r>
                        <a:rPr lang="ko-KR" altLang="en-US" sz="2000" dirty="0">
                          <a:solidFill>
                            <a:srgbClr val="0066FF"/>
                          </a:solidFill>
                        </a:rPr>
                        <a:t>여성 </a:t>
                      </a:r>
                      <a:r>
                        <a:rPr lang="ko-KR" altLang="en-US" sz="2000" dirty="0"/>
                        <a:t>등 다양한 구성원의 의사결정 참여</a:t>
                      </a:r>
                      <a:endParaRPr lang="en-US" altLang="ko-KR" sz="20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45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55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971600" y="764704"/>
            <a:ext cx="5527526" cy="811287"/>
          </a:xfrm>
        </p:spPr>
        <p:txBody>
          <a:bodyPr>
            <a:normAutofit lnSpcReduction="10000"/>
          </a:bodyPr>
          <a:lstStyle/>
          <a:p>
            <a:endParaRPr lang="en-US" altLang="ko-KR" dirty="0"/>
          </a:p>
          <a:p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3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84431"/>
              </p:ext>
            </p:extLst>
          </p:nvPr>
        </p:nvGraphicFramePr>
        <p:xfrm>
          <a:off x="899592" y="2132856"/>
          <a:ext cx="7560840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417">
                  <a:extLst>
                    <a:ext uri="{9D8B030D-6E8A-4147-A177-3AD203B41FA5}">
                      <a16:colId xmlns:a16="http://schemas.microsoft.com/office/drawing/2014/main" val="2162005416"/>
                    </a:ext>
                  </a:extLst>
                </a:gridCol>
                <a:gridCol w="6064423">
                  <a:extLst>
                    <a:ext uri="{9D8B030D-6E8A-4147-A177-3AD203B41FA5}">
                      <a16:colId xmlns:a16="http://schemas.microsoft.com/office/drawing/2014/main" val="2973341029"/>
                    </a:ext>
                  </a:extLst>
                </a:gridCol>
              </a:tblGrid>
              <a:tr h="1147508">
                <a:tc>
                  <a:txBody>
                    <a:bodyPr/>
                    <a:lstStyle/>
                    <a:p>
                      <a:pPr algn="ctr" latinLnBrk="1"/>
                      <a:endParaRPr lang="en-US" altLang="ko-KR" sz="2000" b="0" dirty="0"/>
                    </a:p>
                    <a:p>
                      <a:pPr algn="ctr" latinLnBrk="1"/>
                      <a:r>
                        <a:rPr lang="en-US" altLang="ko-KR" sz="2000" b="0" dirty="0"/>
                        <a:t> </a:t>
                      </a:r>
                      <a:r>
                        <a:rPr lang="ko-KR" altLang="en-US" sz="2000" b="0" dirty="0"/>
                        <a:t>현재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r>
                        <a:rPr lang="ko-KR" altLang="en-US" sz="2000" b="0" dirty="0" err="1">
                          <a:latin typeface="+mn-ea"/>
                          <a:ea typeface="+mn-ea"/>
                        </a:rPr>
                        <a:t>감사과정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 및 결과물을 문서로 정리하여 </a:t>
                      </a:r>
                      <a:r>
                        <a:rPr lang="ko-KR" altLang="en-US" sz="2000" b="0" dirty="0">
                          <a:solidFill>
                            <a:srgbClr val="FF00FF"/>
                          </a:solidFill>
                          <a:latin typeface="+mn-ea"/>
                          <a:ea typeface="+mn-ea"/>
                        </a:rPr>
                        <a:t>조서</a:t>
                      </a:r>
                      <a:r>
                        <a:rPr lang="ko-KR" altLang="en-US" sz="2000" b="0" dirty="0">
                          <a:latin typeface="+mn-ea"/>
                          <a:ea typeface="+mn-ea"/>
                        </a:rPr>
                        <a:t>로 보관한다</a:t>
                      </a:r>
                      <a:r>
                        <a:rPr lang="en-US" altLang="ko-KR" sz="2000" b="0" dirty="0">
                          <a:latin typeface="+mn-ea"/>
                          <a:ea typeface="+mn-ea"/>
                        </a:rPr>
                        <a:t>.</a:t>
                      </a:r>
                      <a:endParaRPr lang="ko-KR" altLang="en-US" sz="2000" b="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67064"/>
                  </a:ext>
                </a:extLst>
              </a:tr>
              <a:tr h="1147508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개정안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2000" dirty="0" err="1">
                          <a:latin typeface="+mn-ea"/>
                          <a:ea typeface="+mn-ea"/>
                        </a:rPr>
                        <a:t>감사과정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 및 결과물을 문서로 정리하여 </a:t>
                      </a:r>
                      <a:r>
                        <a:rPr lang="ko-KR" altLang="en-US" sz="2000" dirty="0">
                          <a:solidFill>
                            <a:srgbClr val="0066FF"/>
                          </a:solidFill>
                          <a:latin typeface="+mn-ea"/>
                          <a:ea typeface="+mn-ea"/>
                        </a:rPr>
                        <a:t>사무처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에 보관한다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64632"/>
                  </a:ext>
                </a:extLst>
              </a:tr>
              <a:tr h="1305384">
                <a:tc>
                  <a:txBody>
                    <a:bodyPr/>
                    <a:lstStyle/>
                    <a:p>
                      <a:pPr algn="ctr"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2000" dirty="0" err="1">
                          <a:latin typeface="+mn-ea"/>
                          <a:ea typeface="+mn-ea"/>
                        </a:rPr>
                        <a:t>개정사유</a:t>
                      </a:r>
                      <a:endParaRPr lang="ko-KR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√ 24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월 총회에 안건으로 상정되었으나 유보</a:t>
                      </a:r>
                      <a:endParaRPr lang="en-US" altLang="ko-KR" sz="2000" dirty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√ 24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2000" dirty="0">
                          <a:latin typeface="+mn-ea"/>
                          <a:ea typeface="+mn-ea"/>
                        </a:rPr>
                        <a:t>월 총회에서 개정 타당 사유를 설명하였음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8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093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05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기타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안건</a:t>
            </a:r>
            <a:r>
              <a:rPr lang="en-US" altLang="ko-KR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helvetica" panose="020B0604020202020204" pitchFamily="34" charset="0"/>
                <a:sym typeface="Montserrat-SemiBold"/>
              </a:rPr>
              <a:t>토의</a:t>
            </a:r>
            <a:r>
              <a:rPr kumimoji="0"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Montserrat-SemiBold"/>
              <a:cs typeface="helvetica" panose="020B0604020202020204" pitchFamily="34" charset="0"/>
              <a:sym typeface="Montserrat-SemiBold"/>
            </a:endParaRPr>
          </a:p>
          <a:p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937333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06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신임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총회의장 선출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283968" y="5157192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32404367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07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취임인사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r>
              <a:rPr lang="ko-KR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</a:t>
            </a:r>
            <a:endParaRPr lang="en-US" altLang="ko-K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3995936" y="4581128"/>
            <a:ext cx="4752528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 총회의장</a:t>
            </a:r>
          </a:p>
        </p:txBody>
      </p:sp>
    </p:spTree>
    <p:extLst>
      <p:ext uri="{BB962C8B-B14F-4D97-AF65-F5344CB8AC3E}">
        <p14:creationId xmlns:p14="http://schemas.microsoft.com/office/powerpoint/2010/main" val="2521399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2E3DEC0-396F-44B4-AA12-4A5BE8C31A3A}"/>
              </a:ext>
            </a:extLst>
          </p:cNvPr>
          <p:cNvSpPr/>
          <p:nvPr/>
        </p:nvSpPr>
        <p:spPr>
          <a:xfrm>
            <a:off x="1" y="0"/>
            <a:ext cx="3313112" cy="6858000"/>
          </a:xfrm>
          <a:prstGeom prst="rect">
            <a:avLst/>
          </a:prstGeom>
          <a:solidFill>
            <a:srgbClr val="6B8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</a:pPr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pic>
        <p:nvPicPr>
          <p:cNvPr id="6" name="그림 17">
            <a:extLst>
              <a:ext uri="{FF2B5EF4-FFF2-40B4-BE49-F238E27FC236}">
                <a16:creationId xmlns:a16="http://schemas.microsoft.com/office/drawing/2014/main" id="{CA44A506-2719-4586-A8EC-FD9DCF1C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>
            <a:fillRect/>
          </a:stretch>
        </p:blipFill>
        <p:spPr bwMode="auto">
          <a:xfrm>
            <a:off x="0" y="0"/>
            <a:ext cx="3563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068A917-AD1E-4DF2-A7DE-CC561D1C5B9D}"/>
              </a:ext>
            </a:extLst>
          </p:cNvPr>
          <p:cNvSpPr/>
          <p:nvPr/>
        </p:nvSpPr>
        <p:spPr>
          <a:xfrm>
            <a:off x="3563888" y="0"/>
            <a:ext cx="55801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/>
            <a:r>
              <a:rPr kumimoji="0" lang="en-US" altLang="ko-KR" sz="16600" dirty="0">
                <a:solidFill>
                  <a:schemeClr val="bg1"/>
                </a:solidFill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 </a:t>
            </a:r>
            <a:r>
              <a:rPr lang="en-US" altLang="ko-KR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Montserrat-SemiBold"/>
                <a:cs typeface="helvetica" panose="020B0604020202020204" pitchFamily="34" charset="0"/>
                <a:sym typeface="Montserrat-SemiBold"/>
              </a:rPr>
              <a:t>08</a:t>
            </a:r>
          </a:p>
          <a:p>
            <a:r>
              <a:rPr lang="ko-KR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  </a:t>
            </a:r>
            <a:r>
              <a:rPr lang="ko-KR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감사 선출</a:t>
            </a:r>
            <a:endParaRPr lang="en-US" altLang="ko-KR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endParaRPr lang="en-US" altLang="ko-KR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  <a:p>
            <a:pPr eaLnBrk="1" hangingPunct="1">
              <a:lnSpc>
                <a:spcPct val="80000"/>
              </a:lnSpc>
            </a:pPr>
            <a:endParaRPr kumimoji="0" lang="ko-KR" altLang="ko-KR" sz="1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ea typeface="Montserrat-SemiBold"/>
              <a:cs typeface="helvetica" panose="020B0604020202020204" pitchFamily="34" charset="0"/>
              <a:sym typeface="Montserrat-SemiBold"/>
            </a:endParaRPr>
          </a:p>
        </p:txBody>
      </p:sp>
      <p:sp>
        <p:nvSpPr>
          <p:cNvPr id="8" name="부제목 1">
            <a:extLst>
              <a:ext uri="{FF2B5EF4-FFF2-40B4-BE49-F238E27FC236}">
                <a16:creationId xmlns:a16="http://schemas.microsoft.com/office/drawing/2014/main" id="{AD8F3869-028E-488F-8D3A-94D489CCFFDC}"/>
              </a:ext>
            </a:extLst>
          </p:cNvPr>
          <p:cNvSpPr txBox="1">
            <a:spLocks/>
          </p:cNvSpPr>
          <p:nvPr/>
        </p:nvSpPr>
        <p:spPr>
          <a:xfrm>
            <a:off x="4067944" y="4581128"/>
            <a:ext cx="4248472" cy="864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총회의장</a:t>
            </a:r>
          </a:p>
        </p:txBody>
      </p:sp>
    </p:spTree>
    <p:extLst>
      <p:ext uri="{BB962C8B-B14F-4D97-AF65-F5344CB8AC3E}">
        <p14:creationId xmlns:p14="http://schemas.microsoft.com/office/powerpoint/2010/main" val="26512992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그림 1">
            <a:extLst>
              <a:ext uri="{FF2B5EF4-FFF2-40B4-BE49-F238E27FC236}">
                <a16:creationId xmlns:a16="http://schemas.microsoft.com/office/drawing/2014/main" id="{5C0F7C8D-F54E-4F47-8C31-E23A2FC29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액자 6">
            <a:extLst>
              <a:ext uri="{FF2B5EF4-FFF2-40B4-BE49-F238E27FC236}">
                <a16:creationId xmlns:a16="http://schemas.microsoft.com/office/drawing/2014/main" id="{7F1CD02E-018C-45AB-BC17-B17FE09B8349}"/>
              </a:ext>
            </a:extLst>
          </p:cNvPr>
          <p:cNvSpPr/>
          <p:nvPr/>
        </p:nvSpPr>
        <p:spPr>
          <a:xfrm>
            <a:off x="-38100" y="0"/>
            <a:ext cx="9182100" cy="6858000"/>
          </a:xfrm>
          <a:prstGeom prst="frame">
            <a:avLst>
              <a:gd name="adj1" fmla="val 3709"/>
            </a:avLst>
          </a:prstGeom>
          <a:solidFill>
            <a:srgbClr val="757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4BECFC-0081-4945-8F37-CEBD789FB332}"/>
              </a:ext>
            </a:extLst>
          </p:cNvPr>
          <p:cNvSpPr/>
          <p:nvPr/>
        </p:nvSpPr>
        <p:spPr>
          <a:xfrm>
            <a:off x="-38100" y="2204864"/>
            <a:ext cx="9180513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Shape 130">
            <a:extLst>
              <a:ext uri="{FF2B5EF4-FFF2-40B4-BE49-F238E27FC236}">
                <a16:creationId xmlns:a16="http://schemas.microsoft.com/office/drawing/2014/main" id="{4561B260-53C6-41C8-A591-345F4DDA9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25" y="2962275"/>
            <a:ext cx="51879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pPr algn="ctr">
              <a:lnSpc>
                <a:spcPct val="80000"/>
              </a:lnSpc>
              <a:defRPr/>
            </a:pPr>
            <a:r>
              <a:rPr kumimoji="0" lang="ko-KR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Calibri" pitchFamily="34" charset="0"/>
                <a:sym typeface="Montserrat-SemiBold"/>
              </a:rPr>
              <a:t>폐회기도</a:t>
            </a:r>
            <a:endParaRPr kumimoji="0" lang="ko-KR" altLang="ko-KR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Calibri" pitchFamily="34" charset="0"/>
              <a:sym typeface="Montserrat-SemiBold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5A1078C-BE9D-4704-A6FF-E0D9B6DA65F7}"/>
              </a:ext>
            </a:extLst>
          </p:cNvPr>
          <p:cNvSpPr/>
          <p:nvPr/>
        </p:nvSpPr>
        <p:spPr>
          <a:xfrm>
            <a:off x="0" y="0"/>
            <a:ext cx="9144000" cy="140811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350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96C08-45F9-4A74-9881-B448BB779D75}"/>
              </a:ext>
            </a:extLst>
          </p:cNvPr>
          <p:cNvSpPr txBox="1"/>
          <p:nvPr/>
        </p:nvSpPr>
        <p:spPr>
          <a:xfrm>
            <a:off x="2856911" y="380686"/>
            <a:ext cx="3707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spc="-225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포이에마의</a:t>
            </a:r>
            <a:r>
              <a:rPr kumimoji="0" lang="ko-KR" altLang="en-US" sz="4000" b="1" spc="-225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여정</a:t>
            </a:r>
          </a:p>
        </p:txBody>
      </p:sp>
      <p:sp>
        <p:nvSpPr>
          <p:cNvPr id="350" name="자유형: 도형 349">
            <a:extLst>
              <a:ext uri="{FF2B5EF4-FFF2-40B4-BE49-F238E27FC236}">
                <a16:creationId xmlns:a16="http://schemas.microsoft.com/office/drawing/2014/main" id="{FDC5B46A-1B08-4478-972D-EAFB636B3D12}"/>
              </a:ext>
            </a:extLst>
          </p:cNvPr>
          <p:cNvSpPr/>
          <p:nvPr/>
        </p:nvSpPr>
        <p:spPr>
          <a:xfrm>
            <a:off x="5199309" y="1798221"/>
            <a:ext cx="1602808" cy="2581704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18301" rIns="0" bIns="0" spcCol="1270"/>
          <a:lstStyle/>
          <a:p>
            <a:pPr defTabSz="1533373" eaLnBrk="1" fontAlgn="auto" latin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kumimoji="0" lang="ko-KR" altLang="en-US" sz="3450">
              <a:solidFill>
                <a:prstClr val="white"/>
              </a:solidFill>
            </a:endParaRPr>
          </a:p>
        </p:txBody>
      </p:sp>
      <p:pic>
        <p:nvPicPr>
          <p:cNvPr id="124933" name="그림 4">
            <a:extLst>
              <a:ext uri="{FF2B5EF4-FFF2-40B4-BE49-F238E27FC236}">
                <a16:creationId xmlns:a16="http://schemas.microsoft.com/office/drawing/2014/main" id="{5656DE81-300D-4D60-80E3-73503BC3D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6812" r="5048" b="8267"/>
          <a:stretch>
            <a:fillRect/>
          </a:stretch>
        </p:blipFill>
        <p:spPr bwMode="auto">
          <a:xfrm>
            <a:off x="2508250" y="2376488"/>
            <a:ext cx="35623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CEFC14-5D97-416B-8228-2C8F31C03AE9}"/>
              </a:ext>
            </a:extLst>
          </p:cNvPr>
          <p:cNvSpPr txBox="1"/>
          <p:nvPr/>
        </p:nvSpPr>
        <p:spPr>
          <a:xfrm>
            <a:off x="3837001" y="1798221"/>
            <a:ext cx="986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하나님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Trinity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83051-11C0-4322-8AE3-073EC2CAA656}"/>
              </a:ext>
            </a:extLst>
          </p:cNvPr>
          <p:cNvSpPr txBox="1"/>
          <p:nvPr/>
        </p:nvSpPr>
        <p:spPr>
          <a:xfrm>
            <a:off x="6070600" y="4333323"/>
            <a:ext cx="10085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자연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Nature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E3D178-1EE7-4D49-9DEB-E737ACF00B11}"/>
              </a:ext>
            </a:extLst>
          </p:cNvPr>
          <p:cNvSpPr txBox="1"/>
          <p:nvPr/>
        </p:nvSpPr>
        <p:spPr>
          <a:xfrm>
            <a:off x="4681026" y="5741988"/>
            <a:ext cx="12625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포이에마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Poiema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FFE2F-6AA2-45A6-89C2-A13CB5DB1FF3}"/>
              </a:ext>
            </a:extLst>
          </p:cNvPr>
          <p:cNvSpPr txBox="1"/>
          <p:nvPr/>
        </p:nvSpPr>
        <p:spPr>
          <a:xfrm>
            <a:off x="1619672" y="4639075"/>
            <a:ext cx="12552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이웃 </a:t>
            </a:r>
            <a:endParaRPr lang="en-US" altLang="ko-K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neighbor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bbb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425059"/>
      </a:accent1>
      <a:accent2>
        <a:srgbClr val="C7905A"/>
      </a:accent2>
      <a:accent3>
        <a:srgbClr val="F3DFBA"/>
      </a:accent3>
      <a:accent4>
        <a:srgbClr val="F0CAB6"/>
      </a:accent4>
      <a:accent5>
        <a:srgbClr val="F08820"/>
      </a:accent5>
      <a:accent6>
        <a:srgbClr val="867A6C"/>
      </a:accent6>
      <a:hlink>
        <a:srgbClr val="3F3F3F"/>
      </a:hlink>
      <a:folHlink>
        <a:srgbClr val="3F3F3F"/>
      </a:folHlink>
    </a:clrScheme>
    <a:fontScheme name="200525">
      <a:majorFont>
        <a:latin typeface="Arial Black"/>
        <a:ea typeface="나눔스퀘어 Bold"/>
        <a:cs typeface=""/>
      </a:majorFont>
      <a:minorFont>
        <a:latin typeface="Arial"/>
        <a:ea typeface="나눔스퀘어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8051</TotalTime>
  <Words>2374</Words>
  <Application>Microsoft Office PowerPoint</Application>
  <PresentationFormat>화면 슬라이드 쇼(4:3)</PresentationFormat>
  <Paragraphs>983</Paragraphs>
  <Slides>58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58</vt:i4>
      </vt:variant>
    </vt:vector>
  </HeadingPairs>
  <TitlesOfParts>
    <vt:vector size="74" baseType="lpstr">
      <vt:lpstr>Gill Sans</vt:lpstr>
      <vt:lpstr>굴림</vt:lpstr>
      <vt:lpstr>맑은 고딕</vt:lpstr>
      <vt:lpstr>문체부 바탕체</vt:lpstr>
      <vt:lpstr>Arial</vt:lpstr>
      <vt:lpstr>Arial Black</vt:lpstr>
      <vt:lpstr>Calibri</vt:lpstr>
      <vt:lpstr>Georgia</vt:lpstr>
      <vt:lpstr>Goudy Stout</vt:lpstr>
      <vt:lpstr>helvetica</vt:lpstr>
      <vt:lpstr>Open Sans Light</vt:lpstr>
      <vt:lpstr>Wingdings</vt:lpstr>
      <vt:lpstr>Office 테마</vt:lpstr>
      <vt:lpstr>1_Office 테마</vt:lpstr>
      <vt:lpstr>2_Office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2024년 예산 집행 및 2025년 예산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예배부 2025년 예산 내역서</vt:lpstr>
      <vt:lpstr>예배부 2025년 예산 내역서 (계속)</vt:lpstr>
      <vt:lpstr>PowerPoint 프레젠테이션</vt:lpstr>
      <vt:lpstr>교육부 2025년 예산 내역서      42,000,000    </vt:lpstr>
      <vt:lpstr>PowerPoint 프레젠테이션</vt:lpstr>
      <vt:lpstr>PowerPoint 프레젠테이션</vt:lpstr>
      <vt:lpstr>선교부 2025년 예산 내역서</vt:lpstr>
      <vt:lpstr>선교부 2025년 예산 내역서(계속)</vt:lpstr>
      <vt:lpstr>PowerPoint 프레젠테이션</vt:lpstr>
      <vt:lpstr>    친교부 2025년 예산 내역서</vt:lpstr>
      <vt:lpstr>PowerPoint 프레젠테이션</vt:lpstr>
      <vt:lpstr>  봉사부 2025년 예산 내역서</vt:lpstr>
      <vt:lpstr>PowerPoint 프레젠테이션</vt:lpstr>
      <vt:lpstr>  재정부 2025년 예산 내역서.</vt:lpstr>
      <vt:lpstr> 목회팀 2025년 예산 내역서</vt:lpstr>
      <vt:lpstr>PowerPoint 프레젠테이션</vt:lpstr>
      <vt:lpstr>  사무처 2025년 예산 내역서       213,526,000</vt:lpstr>
      <vt:lpstr>2024년 예산 집행 및 2025년 예산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정립</dc:creator>
  <cp:lastModifiedBy>Hanos Kim</cp:lastModifiedBy>
  <cp:revision>676</cp:revision>
  <cp:lastPrinted>2025-01-21T08:03:22Z</cp:lastPrinted>
  <dcterms:created xsi:type="dcterms:W3CDTF">2016-01-06T02:46:53Z</dcterms:created>
  <dcterms:modified xsi:type="dcterms:W3CDTF">2025-02-01T12:58:57Z</dcterms:modified>
</cp:coreProperties>
</file>