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notesMasterIdLst>
    <p:notesMasterId r:id="rId64"/>
  </p:notesMasterIdLst>
  <p:handoutMasterIdLst>
    <p:handoutMasterId r:id="rId65"/>
  </p:handoutMasterIdLst>
  <p:sldIdLst>
    <p:sldId id="1227" r:id="rId4"/>
    <p:sldId id="1170" r:id="rId5"/>
    <p:sldId id="1228" r:id="rId6"/>
    <p:sldId id="1207" r:id="rId7"/>
    <p:sldId id="1258" r:id="rId8"/>
    <p:sldId id="1259" r:id="rId9"/>
    <p:sldId id="1216" r:id="rId10"/>
    <p:sldId id="1242" r:id="rId11"/>
    <p:sldId id="1230" r:id="rId12"/>
    <p:sldId id="411" r:id="rId13"/>
    <p:sldId id="446" r:id="rId14"/>
    <p:sldId id="464" r:id="rId15"/>
    <p:sldId id="477" r:id="rId16"/>
    <p:sldId id="447" r:id="rId17"/>
    <p:sldId id="430" r:id="rId18"/>
    <p:sldId id="501" r:id="rId19"/>
    <p:sldId id="499" r:id="rId20"/>
    <p:sldId id="502" r:id="rId21"/>
    <p:sldId id="424" r:id="rId22"/>
    <p:sldId id="497" r:id="rId23"/>
    <p:sldId id="449" r:id="rId24"/>
    <p:sldId id="410" r:id="rId25"/>
    <p:sldId id="503" r:id="rId26"/>
    <p:sldId id="504" r:id="rId27"/>
    <p:sldId id="1231" r:id="rId28"/>
    <p:sldId id="1249" r:id="rId29"/>
    <p:sldId id="1250" r:id="rId30"/>
    <p:sldId id="1232" r:id="rId31"/>
    <p:sldId id="1233" r:id="rId32"/>
    <p:sldId id="480" r:id="rId33"/>
    <p:sldId id="481" r:id="rId34"/>
    <p:sldId id="1251" r:id="rId35"/>
    <p:sldId id="512" r:id="rId36"/>
    <p:sldId id="513" r:id="rId37"/>
    <p:sldId id="1252" r:id="rId38"/>
    <p:sldId id="515" r:id="rId39"/>
    <p:sldId id="516" r:id="rId40"/>
    <p:sldId id="1253" r:id="rId41"/>
    <p:sldId id="469" r:id="rId42"/>
    <p:sldId id="1254" r:id="rId43"/>
    <p:sldId id="484" r:id="rId44"/>
    <p:sldId id="1255" r:id="rId45"/>
    <p:sldId id="491" r:id="rId46"/>
    <p:sldId id="1256" r:id="rId47"/>
    <p:sldId id="492" r:id="rId48"/>
    <p:sldId id="1257" r:id="rId49"/>
    <p:sldId id="494" r:id="rId50"/>
    <p:sldId id="495" r:id="rId51"/>
    <p:sldId id="1241" r:id="rId52"/>
    <p:sldId id="505" r:id="rId53"/>
    <p:sldId id="506" r:id="rId54"/>
    <p:sldId id="507" r:id="rId55"/>
    <p:sldId id="508" r:id="rId56"/>
    <p:sldId id="509" r:id="rId57"/>
    <p:sldId id="510" r:id="rId58"/>
    <p:sldId id="1260" r:id="rId59"/>
    <p:sldId id="1261" r:id="rId60"/>
    <p:sldId id="1262" r:id="rId61"/>
    <p:sldId id="1263" r:id="rId62"/>
    <p:sldId id="1247" r:id="rId6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 JIYEON" initials="SJ" lastIdx="35" clrIdx="0">
    <p:extLst>
      <p:ext uri="{19B8F6BF-5375-455C-9EA6-DF929625EA0E}">
        <p15:presenceInfo xmlns:p15="http://schemas.microsoft.com/office/powerpoint/2012/main" userId="ca6ad4fc70870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9F4"/>
    <a:srgbClr val="CFDDED"/>
    <a:srgbClr val="D5E1EF"/>
    <a:srgbClr val="E3EBF5"/>
    <a:srgbClr val="FF0066"/>
    <a:srgbClr val="FF00FF"/>
    <a:srgbClr val="0066FF"/>
    <a:srgbClr val="CC00FF"/>
    <a:srgbClr val="FFFF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1" autoAdjust="0"/>
    <p:restoredTop sz="95878" autoAdjust="0"/>
  </p:normalViewPr>
  <p:slideViewPr>
    <p:cSldViewPr>
      <p:cViewPr varScale="1">
        <p:scale>
          <a:sx n="109" d="100"/>
          <a:sy n="109" d="100"/>
        </p:scale>
        <p:origin x="4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commentAuthors" Target="comment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및 헌금 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1.5277777777777777E-2"/>
          <c:y val="0.1805721350110035"/>
          <c:w val="0.96944444444444444"/>
          <c:h val="0.7243385486718968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F2C6-414D-9DD7-643B69C0DB3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2C6-414D-9DD7-643B69C0DB3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2C6-414D-9DD7-643B69C0DB3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fld id="{E1CBD61C-BFDD-4A8B-B632-1657C1D2296A}" type="VALUE">
                      <a:rPr lang="en-US" altLang="ko-KR" sz="200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83A-4192-9F79-CFEF2454F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2022 잔액</c:v>
                </c:pt>
                <c:pt idx="1">
                  <c:v>2023 잔액</c:v>
                </c:pt>
                <c:pt idx="2">
                  <c:v>2022 순수헌금</c:v>
                </c:pt>
                <c:pt idx="3">
                  <c:v>2023 순수헌금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1413159228</c:v>
                </c:pt>
                <c:pt idx="1">
                  <c:v>1632607415</c:v>
                </c:pt>
                <c:pt idx="2">
                  <c:v>1051398782</c:v>
                </c:pt>
                <c:pt idx="3">
                  <c:v>1226831670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2-D84F-A632-CF357520C6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4098816"/>
        <c:axId val="274097280"/>
      </c:barChart>
      <c:valAx>
        <c:axId val="2740972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74098816"/>
        <c:crosses val="autoZero"/>
        <c:crossBetween val="between"/>
      </c:valAx>
      <c:catAx>
        <c:axId val="27409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ko-KR"/>
          </a:p>
        </c:txPr>
        <c:crossAx val="2740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799279754823989E-2"/>
          <c:y val="0"/>
          <c:w val="0.9681957013883703"/>
          <c:h val="0.9105695538085563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C-DB4B-BCD5-CE8088B6F9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C-DB4B-BCD5-CE8088B6F9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CC-DB4B-BCD5-CE8088B6F9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CC-DB4B-BCD5-CE8088B6F9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CC-DB4B-BCD5-CE8088B6F90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CC-DB4B-BCD5-CE8088B6F90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0CC-DB4B-BCD5-CE8088B6F902}"/>
              </c:ext>
            </c:extLst>
          </c:dPt>
          <c:dLbls>
            <c:dLbl>
              <c:idx val="1"/>
              <c:layout>
                <c:manualLayout>
                  <c:x val="1.4338966853727824E-3"/>
                  <c:y val="-8.7039391005617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CC-DB4B-BCD5-CE8088B6F902}"/>
                </c:ext>
              </c:extLst>
            </c:dLbl>
            <c:dLbl>
              <c:idx val="2"/>
              <c:layout>
                <c:manualLayout>
                  <c:x val="-2.8677933707456174E-3"/>
                  <c:y val="-8.4748880715995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CC-DB4B-BCD5-CE8088B6F902}"/>
                </c:ext>
              </c:extLst>
            </c:dLbl>
            <c:dLbl>
              <c:idx val="4"/>
              <c:layout>
                <c:manualLayout>
                  <c:x val="-8.6033801122368525E-3"/>
                  <c:y val="-3.4834559087965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CC-DB4B-BCD5-CE8088B6F902}"/>
                </c:ext>
              </c:extLst>
            </c:dLbl>
            <c:dLbl>
              <c:idx val="5"/>
              <c:layout>
                <c:manualLayout>
                  <c:x val="-4.3016900561184263E-3"/>
                  <c:y val="-3.6108794739640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CC-DB4B-BCD5-CE8088B6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십일조헌금</c:v>
                </c:pt>
                <c:pt idx="1">
                  <c:v>감사헌금</c:v>
                </c:pt>
                <c:pt idx="2">
                  <c:v>절기헌금</c:v>
                </c:pt>
                <c:pt idx="3">
                  <c:v>주일헌금</c:v>
                </c:pt>
                <c:pt idx="4">
                  <c:v>구제헌금</c:v>
                </c:pt>
                <c:pt idx="5">
                  <c:v>교회학교 외</c:v>
                </c:pt>
                <c:pt idx="6">
                  <c:v>선교헌금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766950577</c:v>
                </c:pt>
                <c:pt idx="1">
                  <c:v>188200616</c:v>
                </c:pt>
                <c:pt idx="2">
                  <c:v>123636003</c:v>
                </c:pt>
                <c:pt idx="3">
                  <c:v>113423600</c:v>
                </c:pt>
                <c:pt idx="4">
                  <c:v>20269368</c:v>
                </c:pt>
                <c:pt idx="5">
                  <c:v>9491500</c:v>
                </c:pt>
                <c:pt idx="6">
                  <c:v>4860006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DE42-8055-B7B90D24F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6738432"/>
        <c:axId val="276739968"/>
      </c:barChart>
      <c:catAx>
        <c:axId val="2767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739968"/>
        <c:crosses val="autoZero"/>
        <c:auto val="1"/>
        <c:lblAlgn val="ctr"/>
        <c:lblOffset val="100"/>
        <c:noMultiLvlLbl val="0"/>
      </c:catAx>
      <c:valAx>
        <c:axId val="276739968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2767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6208173191757318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신년감사</c:v>
                </c:pt>
                <c:pt idx="1">
                  <c:v>부활절</c:v>
                </c:pt>
                <c:pt idx="2">
                  <c:v>맥추감사</c:v>
                </c:pt>
                <c:pt idx="3">
                  <c:v>추수감사</c:v>
                </c:pt>
                <c:pt idx="4">
                  <c:v>성탄감사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13724000</c:v>
                </c:pt>
                <c:pt idx="1">
                  <c:v>36365003</c:v>
                </c:pt>
                <c:pt idx="2">
                  <c:v>19180000</c:v>
                </c:pt>
                <c:pt idx="3">
                  <c:v>36386000</c:v>
                </c:pt>
                <c:pt idx="4">
                  <c:v>17981000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14841156082841E-2"/>
          <c:y val="4.5220438469799652E-2"/>
          <c:w val="0.97709248152755346"/>
          <c:h val="0.761408917527682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731-492C-917A-3A7A4AD105CA}"/>
              </c:ext>
            </c:extLst>
          </c:dPt>
          <c:dLbls>
            <c:dLbl>
              <c:idx val="1"/>
              <c:layout>
                <c:manualLayout>
                  <c:x val="4.9676210460220286E-5"/>
                  <c:y val="-9.232233969585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E8-4886-A359-B1DA0F8B56CC}"/>
                </c:ext>
              </c:extLst>
            </c:dLbl>
            <c:dLbl>
              <c:idx val="2"/>
              <c:layout>
                <c:manualLayout>
                  <c:x val="-5.6078922030649188E-3"/>
                  <c:y val="-9.1572753020053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68-4777-8A2B-87A3C43CA59C}"/>
                </c:ext>
              </c:extLst>
            </c:dLbl>
            <c:dLbl>
              <c:idx val="3"/>
              <c:layout>
                <c:manualLayout>
                  <c:x val="-2.8039461015324854E-3"/>
                  <c:y val="-5.9140736325451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E8-4886-A359-B1DA0F8B56CC}"/>
                </c:ext>
              </c:extLst>
            </c:dLbl>
            <c:dLbl>
              <c:idx val="4"/>
              <c:layout>
                <c:manualLayout>
                  <c:x val="-1.0281016938433938E-16"/>
                  <c:y val="-5.914073632545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E8-4886-A359-B1DA0F8B56CC}"/>
                </c:ext>
              </c:extLst>
            </c:dLbl>
            <c:dLbl>
              <c:idx val="5"/>
              <c:layout>
                <c:manualLayout>
                  <c:x val="2.7813158278783335E-3"/>
                  <c:y val="-1.33543598154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A68-4777-8A2B-87A3C43CA59C}"/>
                </c:ext>
              </c:extLst>
            </c:dLbl>
            <c:dLbl>
              <c:idx val="6"/>
              <c:layout>
                <c:manualLayout>
                  <c:x val="-4.5260547308200703E-5"/>
                  <c:y val="-1.5262125503342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68-4777-8A2B-87A3C43CA59C}"/>
                </c:ext>
              </c:extLst>
            </c:dLbl>
            <c:dLbl>
              <c:idx val="7"/>
              <c:layout>
                <c:manualLayout>
                  <c:x val="1.243450743608714E-3"/>
                  <c:y val="-3.4339782382519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31-492C-917A-3A7A4AD10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Sheet1!$A$9:$A$16</c:f>
              <c:strCache>
                <c:ptCount val="8"/>
                <c:pt idx="0">
                  <c:v>재정부</c:v>
                </c:pt>
                <c:pt idx="1">
                  <c:v>사무처 목회팀</c:v>
                </c:pt>
                <c:pt idx="2">
                  <c:v>선교부</c:v>
                </c:pt>
                <c:pt idx="3">
                  <c:v>예배부 </c:v>
                </c:pt>
                <c:pt idx="4">
                  <c:v>친교부</c:v>
                </c:pt>
                <c:pt idx="5">
                  <c:v>단기대여금</c:v>
                </c:pt>
                <c:pt idx="6">
                  <c:v>교육부</c:v>
                </c:pt>
                <c:pt idx="7">
                  <c:v>봉사부</c:v>
                </c:pt>
              </c:strCache>
            </c:strRef>
          </c:cat>
          <c:val>
            <c:numRef>
              <c:f>Sheet1!$B$9:$B$16</c:f>
              <c:numCache>
                <c:formatCode>#,##0</c:formatCode>
                <c:ptCount val="8"/>
                <c:pt idx="0">
                  <c:v>370323900</c:v>
                </c:pt>
                <c:pt idx="1">
                  <c:v>319634351</c:v>
                </c:pt>
                <c:pt idx="2">
                  <c:v>152118780</c:v>
                </c:pt>
                <c:pt idx="3">
                  <c:v>107215780</c:v>
                </c:pt>
                <c:pt idx="4">
                  <c:v>62408790</c:v>
                </c:pt>
                <c:pt idx="5">
                  <c:v>60000000</c:v>
                </c:pt>
                <c:pt idx="6">
                  <c:v>39121862</c:v>
                </c:pt>
                <c:pt idx="7">
                  <c:v>5150110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rot="5400000" vert="horz"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89-5740-83C9-F7C6CD5B2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89-5740-83C9-F7C6CD5B2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89-5740-83C9-F7C6CD5B2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89-5740-83C9-F7C6CD5B263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89-5740-83C9-F7C6CD5B263F}"/>
              </c:ext>
            </c:extLst>
          </c:dPt>
          <c:dLbls>
            <c:dLbl>
              <c:idx val="1"/>
              <c:layout>
                <c:manualLayout>
                  <c:x val="-2.9394882050142578E-3"/>
                  <c:y val="-6.730914029980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89-5740-83C9-F7C6CD5B263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32445006110433"/>
                      <c:h val="0.19524292696620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F89-5740-83C9-F7C6CD5B263F}"/>
                </c:ext>
              </c:extLst>
            </c:dLbl>
            <c:dLbl>
              <c:idx val="3"/>
              <c:layout>
                <c:manualLayout>
                  <c:x val="-1.4697441025072367E-3"/>
                  <c:y val="-6.9630145137732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89-5740-83C9-F7C6CD5B2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성가대</c:v>
                </c:pt>
                <c:pt idx="1">
                  <c:v>경상운영비</c:v>
                </c:pt>
                <c:pt idx="2">
                  <c:v>예배비</c:v>
                </c:pt>
                <c:pt idx="3">
                  <c:v>수선유지비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84868560</c:v>
                </c:pt>
                <c:pt idx="1">
                  <c:v>20479620</c:v>
                </c:pt>
                <c:pt idx="2">
                  <c:v>1367600</c:v>
                </c:pt>
                <c:pt idx="3">
                  <c:v>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F-9F47-9ED1-E1FA7C2B04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474944"/>
        <c:axId val="177489024"/>
      </c:barChart>
      <c:catAx>
        <c:axId val="1774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489024"/>
        <c:crosses val="autoZero"/>
        <c:auto val="1"/>
        <c:lblAlgn val="ctr"/>
        <c:lblOffset val="100"/>
        <c:noMultiLvlLbl val="0"/>
      </c:catAx>
      <c:valAx>
        <c:axId val="17748902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747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277777777777777E-2"/>
          <c:y val="3.1656026823230467E-2"/>
          <c:w val="0.96944444444444444"/>
          <c:h val="0.7901657650574437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교육부지출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dLbl>
              <c:idx val="4"/>
              <c:layout>
                <c:manualLayout>
                  <c:x val="0"/>
                  <c:y val="-5.4267474554109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5A-4546-9778-029D09C7CE98}"/>
                </c:ext>
              </c:extLst>
            </c:dLbl>
            <c:dLbl>
              <c:idx val="5"/>
              <c:layout>
                <c:manualLayout>
                  <c:x val="-9.7222222222222224E-3"/>
                  <c:y val="-0.1198406729736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5A-4546-9778-029D09C7C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     하늘씨앗</c:v>
                </c:pt>
                <c:pt idx="1">
                  <c:v>     하늘가지</c:v>
                </c:pt>
                <c:pt idx="2">
                  <c:v>     하늘줄기</c:v>
                </c:pt>
                <c:pt idx="3">
                  <c:v>     하늘나무</c:v>
                </c:pt>
                <c:pt idx="4">
                  <c:v>     하늘정원</c:v>
                </c:pt>
                <c:pt idx="5">
                  <c:v>     경상운영비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8434485</c:v>
                </c:pt>
                <c:pt idx="1">
                  <c:v>11752127</c:v>
                </c:pt>
                <c:pt idx="2">
                  <c:v>13113127</c:v>
                </c:pt>
                <c:pt idx="3">
                  <c:v>2972900</c:v>
                </c:pt>
                <c:pt idx="4">
                  <c:v>2016800</c:v>
                </c:pt>
                <c:pt idx="5">
                  <c:v>832200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00997021836284E-2"/>
          <c:y val="2.6549773333923329E-2"/>
          <c:w val="0.96870867394662241"/>
          <c:h val="0.794681752884326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dLbl>
              <c:idx val="1"/>
              <c:layout>
                <c:manualLayout>
                  <c:x val="-1.4223330024262537E-3"/>
                  <c:y val="-6.6374433334808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5A-4546-9778-029D09C7CE98}"/>
                </c:ext>
              </c:extLst>
            </c:dLbl>
            <c:dLbl>
              <c:idx val="2"/>
              <c:layout>
                <c:manualLayout>
                  <c:x val="-1.4223330024262537E-3"/>
                  <c:y val="-1.9912330000442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A-4546-9778-029D09C7CE98}"/>
                </c:ext>
              </c:extLst>
            </c:dLbl>
            <c:dLbl>
              <c:idx val="3"/>
              <c:layout>
                <c:manualLayout>
                  <c:x val="1.4223330024262537E-3"/>
                  <c:y val="-3.761217888972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5A-4546-9778-029D09C7CE98}"/>
                </c:ext>
              </c:extLst>
            </c:dLbl>
            <c:dLbl>
              <c:idx val="4"/>
              <c:layout>
                <c:manualLayout>
                  <c:x val="0"/>
                  <c:y val="-6.4161952223648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5A-4546-9778-029D09C7CE98}"/>
                </c:ext>
              </c:extLst>
            </c:dLbl>
            <c:dLbl>
              <c:idx val="5"/>
              <c:layout>
                <c:manualLayout>
                  <c:x val="-1.0430321525828207E-16"/>
                  <c:y val="-3.761217888972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5A-4546-9778-029D09C7C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     국내외선교</c:v>
                </c:pt>
                <c:pt idx="1">
                  <c:v>     긴급지원</c:v>
                </c:pt>
                <c:pt idx="2">
                  <c:v>     인재양성</c:v>
                </c:pt>
                <c:pt idx="3">
                  <c:v>     전파선교</c:v>
                </c:pt>
                <c:pt idx="4">
                  <c:v>     사랑부</c:v>
                </c:pt>
                <c:pt idx="5">
                  <c:v>     그룹홈지원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51049180</c:v>
                </c:pt>
                <c:pt idx="1">
                  <c:v>35712300</c:v>
                </c:pt>
                <c:pt idx="2">
                  <c:v>30645230</c:v>
                </c:pt>
                <c:pt idx="3">
                  <c:v>20002400</c:v>
                </c:pt>
                <c:pt idx="4">
                  <c:v>8708770</c:v>
                </c:pt>
                <c:pt idx="5">
                  <c:v>6000900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친교부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7-E84B-A332-DDBD62630A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7-E84B-A332-DDBD62630A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7-E84B-A332-DDBD62630A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7-E84B-A332-DDBD62630A34}"/>
              </c:ext>
            </c:extLst>
          </c:dPt>
          <c:dLbls>
            <c:dLbl>
              <c:idx val="3"/>
              <c:layout>
                <c:manualLayout>
                  <c:x val="-4.2669990072787614E-3"/>
                  <c:y val="-9.1620411584860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B7-E84B-A332-DDBD62630A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    주일중식비</c:v>
                </c:pt>
                <c:pt idx="1">
                  <c:v>     주관행사비</c:v>
                </c:pt>
                <c:pt idx="2">
                  <c:v>     용역비</c:v>
                </c:pt>
                <c:pt idx="3">
                  <c:v>     경상운영비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39844000</c:v>
                </c:pt>
                <c:pt idx="1">
                  <c:v>16968890</c:v>
                </c:pt>
                <c:pt idx="2">
                  <c:v>5302700</c:v>
                </c:pt>
                <c:pt idx="3">
                  <c:v>293200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0-964C-B93F-31114BF922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344896"/>
        <c:axId val="177346432"/>
      </c:barChart>
      <c:catAx>
        <c:axId val="1773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346432"/>
        <c:crosses val="autoZero"/>
        <c:auto val="1"/>
        <c:lblAlgn val="ctr"/>
        <c:lblOffset val="100"/>
        <c:noMultiLvlLbl val="0"/>
      </c:catAx>
      <c:valAx>
        <c:axId val="177346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34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389490376202977"/>
          <c:y val="0"/>
          <c:w val="0.27576454505686787"/>
          <c:h val="0.8780248981032343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5-5F49-AFED-5A82B5EB0A0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5-5F49-AFED-5A82B5EB0A0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5-5F49-AFED-5A82B5EB0A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5-5F49-AFED-5A82B5EB0A0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75-5F49-AFED-5A82B5EB0A0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75-5F49-AFED-5A82B5EB0A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75-5F49-AFED-5A82B5EB0A0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75-5F49-AFED-5A82B5EB0A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775-5F49-AFED-5A82B5EB0A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주차봉사 소모품비</c:v>
                </c:pt>
              </c:strCache>
            </c:strRef>
          </c:cat>
          <c:val>
            <c:numRef>
              <c:f>Sheet1!$B$2</c:f>
              <c:numCache>
                <c:formatCode>_(* #,##0_);_(* \(#,##0\);_(* "-"_);_(@_)</c:formatCode>
                <c:ptCount val="1"/>
                <c:pt idx="0">
                  <c:v>5150110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E94F-A893-723656301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845568"/>
        <c:axId val="176847104"/>
      </c:barChart>
      <c:catAx>
        <c:axId val="1768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847104"/>
        <c:crosses val="autoZero"/>
        <c:auto val="1"/>
        <c:lblAlgn val="ctr"/>
        <c:lblOffset val="100"/>
        <c:noMultiLvlLbl val="0"/>
      </c:catAx>
      <c:valAx>
        <c:axId val="17684710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68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58366141732283"/>
          <c:y val="3.6195253667466898E-2"/>
          <c:w val="0.88841633858267721"/>
          <c:h val="0.68001094685131602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사무처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3D-5045-A4B9-6B4A0C9793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D-5045-A4B9-6B4A0C9793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3D-5045-A4B9-6B4A0C9793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3D-5045-A4B9-6B4A0C9793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3D-5045-A4B9-6B4A0C9793C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3D-5045-A4B9-6B4A0C9793C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3D-5045-A4B9-6B4A0C9793C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6B8-3B4E-8723-7DC6147744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3D-5045-A4B9-6B4A0C9793C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3D-5045-A4B9-6B4A0C9793C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3D-5045-A4B9-6B4A0C9793C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3D-5045-A4B9-6B4A0C9793C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3D-5045-A4B9-6B4A0C9793C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3D-5045-A4B9-6B4A0C9793C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6B8-3B4E-8723-7DC614774408}"/>
              </c:ext>
            </c:extLst>
          </c:dPt>
          <c:dLbls>
            <c:dLbl>
              <c:idx val="1"/>
              <c:layout>
                <c:manualLayout>
                  <c:x val="-5.5555555555555558E-3"/>
                  <c:y val="-0.11194722454006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302777777777778"/>
                      <c:h val="5.940267866218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3D-5045-A4B9-6B4A0C9793CE}"/>
                </c:ext>
              </c:extLst>
            </c:dLbl>
            <c:dLbl>
              <c:idx val="2"/>
              <c:layout>
                <c:manualLayout>
                  <c:x val="-1.3888888888888889E-3"/>
                  <c:y val="-8.8184646150427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3D-5045-A4B9-6B4A0C9793CE}"/>
                </c:ext>
              </c:extLst>
            </c:dLbl>
            <c:dLbl>
              <c:idx val="3"/>
              <c:layout>
                <c:manualLayout>
                  <c:x val="-6.2498906386701664E-3"/>
                  <c:y val="-0.1501013776247083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600" dirty="0"/>
                      <a:t>12,153,291</a:t>
                    </a:r>
                    <a:endParaRPr lang="en-US" alt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322222222222221"/>
                      <c:h val="5.855835758201807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33D-5045-A4B9-6B4A0C9793CE}"/>
                </c:ext>
              </c:extLst>
            </c:dLbl>
            <c:dLbl>
              <c:idx val="4"/>
              <c:layout>
                <c:manualLayout>
                  <c:x val="-5.610236220472441E-5"/>
                  <c:y val="-8.8041636035712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3D-5045-A4B9-6B4A0C9793CE}"/>
                </c:ext>
              </c:extLst>
            </c:dLbl>
            <c:dLbl>
              <c:idx val="5"/>
              <c:layout>
                <c:manualLayout>
                  <c:x val="-1.3888888888888889E-3"/>
                  <c:y val="-3.377284320654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3D-5045-A4B9-6B4A0C9793CE}"/>
                </c:ext>
              </c:extLst>
            </c:dLbl>
            <c:dLbl>
              <c:idx val="6"/>
              <c:layout>
                <c:manualLayout>
                  <c:x val="-3.984361329833771E-3"/>
                  <c:y val="-6.6549934168071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3D-5045-A4B9-6B4A0C9793CE}"/>
                </c:ext>
              </c:extLst>
            </c:dLbl>
            <c:dLbl>
              <c:idx val="7"/>
              <c:layout>
                <c:manualLayout>
                  <c:x val="-2.9020122484689414E-3"/>
                  <c:y val="-8.466819289582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B8-3B4E-8723-7DC614774408}"/>
                </c:ext>
              </c:extLst>
            </c:dLbl>
            <c:dLbl>
              <c:idx val="9"/>
              <c:layout>
                <c:manualLayout>
                  <c:x val="-7.1888670166229225E-3"/>
                  <c:y val="-7.8562045115554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3D-5045-A4B9-6B4A0C9793CE}"/>
                </c:ext>
              </c:extLst>
            </c:dLbl>
            <c:dLbl>
              <c:idx val="11"/>
              <c:layout>
                <c:manualLayout>
                  <c:x val="-4.2688243388869429E-3"/>
                  <c:y val="-0.12902610943106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3D-5045-A4B9-6B4A0C9793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norm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          강당임차료</c:v>
                </c:pt>
                <c:pt idx="1">
                  <c:v>          차량구입 및 유지비</c:v>
                </c:pt>
                <c:pt idx="2">
                  <c:v>          사무실임차료 및 관리비</c:v>
                </c:pt>
                <c:pt idx="3">
                  <c:v>          경상운영비</c:v>
                </c:pt>
                <c:pt idx="4">
                  <c:v>          공과금</c:v>
                </c:pt>
                <c:pt idx="5">
                  <c:v>          비품 및 소모품비</c:v>
                </c:pt>
                <c:pt idx="6">
                  <c:v>          통신비</c:v>
                </c:pt>
                <c:pt idx="7">
                  <c:v>          도서인쇄비</c:v>
                </c:pt>
                <c:pt idx="8">
                  <c:v>     수선비 및 수도광열비</c:v>
                </c:pt>
                <c:pt idx="9">
                  <c:v>          홍보비 및 교통비</c:v>
                </c:pt>
                <c:pt idx="10">
                  <c:v>          사무기기임차료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121000000</c:v>
                </c:pt>
                <c:pt idx="1">
                  <c:v>60596670</c:v>
                </c:pt>
                <c:pt idx="2">
                  <c:v>43633100</c:v>
                </c:pt>
                <c:pt idx="3">
                  <c:v>12153291</c:v>
                </c:pt>
                <c:pt idx="4">
                  <c:v>9909000</c:v>
                </c:pt>
                <c:pt idx="5">
                  <c:v>7831280</c:v>
                </c:pt>
                <c:pt idx="6">
                  <c:v>4868750</c:v>
                </c:pt>
                <c:pt idx="7">
                  <c:v>1831430</c:v>
                </c:pt>
                <c:pt idx="8">
                  <c:v>2254620</c:v>
                </c:pt>
                <c:pt idx="9">
                  <c:v>3312000</c:v>
                </c:pt>
                <c:pt idx="10">
                  <c:v>7077280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3D-5045-A4B9-6B4A0C9793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384256"/>
        <c:axId val="176394240"/>
      </c:barChart>
      <c:catAx>
        <c:axId val="1763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18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94240"/>
        <c:crosses val="autoZero"/>
        <c:auto val="1"/>
        <c:lblAlgn val="ctr"/>
        <c:lblOffset val="100"/>
        <c:noMultiLvlLbl val="0"/>
      </c:catAx>
      <c:valAx>
        <c:axId val="176394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638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89156199601521E-3"/>
          <c:y val="0.1125568293897181"/>
          <c:w val="0.98409785069418798"/>
          <c:h val="0.7705498713119605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5-5F49-AFED-5A82B5EB0A0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5-5F49-AFED-5A82B5EB0A0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5-5F49-AFED-5A82B5EB0A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5-5F49-AFED-5A82B5EB0A0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75-5F49-AFED-5A82B5EB0A0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75-5F49-AFED-5A82B5EB0A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75-5F49-AFED-5A82B5EB0A0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75-5F49-AFED-5A82B5EB0A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775-5F49-AFED-5A82B5EB0A08}"/>
              </c:ext>
            </c:extLst>
          </c:dPt>
          <c:dLbls>
            <c:dLbl>
              <c:idx val="0"/>
              <c:layout>
                <c:manualLayout>
                  <c:x val="-1.3888890407796413E-3"/>
                  <c:y val="-2.5022468691602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75-5F49-AFED-5A82B5EB0A08}"/>
                </c:ext>
              </c:extLst>
            </c:dLbl>
            <c:dLbl>
              <c:idx val="2"/>
              <c:layout>
                <c:manualLayout>
                  <c:x val="-8.3333342446778487E-3"/>
                  <c:y val="-1.7636929230085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75-5F49-AFED-5A82B5EB0A08}"/>
                </c:ext>
              </c:extLst>
            </c:dLbl>
            <c:dLbl>
              <c:idx val="3"/>
              <c:layout>
                <c:manualLayout>
                  <c:x val="-1.3888890407796413E-3"/>
                  <c:y val="-6.0749422903628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75-5F49-AFED-5A82B5EB0A08}"/>
                </c:ext>
              </c:extLst>
            </c:dLbl>
            <c:dLbl>
              <c:idx val="4"/>
              <c:layout>
                <c:manualLayout>
                  <c:x val="-4.1666671223390258E-3"/>
                  <c:y val="-7.8386352133713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775-5F49-AFED-5A82B5EB0A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주관행사비</c:v>
                </c:pt>
                <c:pt idx="1">
                  <c:v>경조비</c:v>
                </c:pt>
                <c:pt idx="2">
                  <c:v>심방비</c:v>
                </c:pt>
                <c:pt idx="3">
                  <c:v>새가족부</c:v>
                </c:pt>
                <c:pt idx="4">
                  <c:v>도서구입비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23649090</c:v>
                </c:pt>
                <c:pt idx="1">
                  <c:v>5103500</c:v>
                </c:pt>
                <c:pt idx="2">
                  <c:v>4499960</c:v>
                </c:pt>
                <c:pt idx="3">
                  <c:v>2366300</c:v>
                </c:pt>
                <c:pt idx="4">
                  <c:v>1705380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E94F-A893-723656301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845568"/>
        <c:axId val="176847104"/>
      </c:barChart>
      <c:catAx>
        <c:axId val="1768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847104"/>
        <c:crosses val="autoZero"/>
        <c:auto val="1"/>
        <c:lblAlgn val="ctr"/>
        <c:lblOffset val="100"/>
        <c:noMultiLvlLbl val="0"/>
      </c:catAx>
      <c:valAx>
        <c:axId val="17684710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68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742224777592406E-2"/>
          <c:y val="0"/>
          <c:w val="0.96638265585681749"/>
          <c:h val="0.9024863512895677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E-1846-9758-FE14A5602C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E-1846-9758-FE14A5602C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E-1846-9758-FE14A5602CA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E-1846-9758-FE14A5602CA5}"/>
              </c:ext>
            </c:extLst>
          </c:dPt>
          <c:dLbls>
            <c:dLbl>
              <c:idx val="1"/>
              <c:layout>
                <c:manualLayout>
                  <c:x val="-1.3858360787255284E-3"/>
                  <c:y val="-2.5616545195384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E-1846-9758-FE14A5602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목회자사례비</c:v>
                </c:pt>
                <c:pt idx="1">
                  <c:v>목회활동비</c:v>
                </c:pt>
                <c:pt idx="2">
                  <c:v>퇴직급여충당금</c:v>
                </c:pt>
              </c:strCache>
            </c:strRef>
          </c:cat>
          <c:val>
            <c:numRef>
              <c:f>Sheet1!$B$2:$B$4</c:f>
              <c:numCache>
                <c:formatCode>_(* #,##0_);_(* \(#,##0\);_(* "-"_);_(@_)</c:formatCode>
                <c:ptCount val="3"/>
                <c:pt idx="0">
                  <c:v>272718800</c:v>
                </c:pt>
                <c:pt idx="1">
                  <c:v>45602700</c:v>
                </c:pt>
                <c:pt idx="2">
                  <c:v>52002400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F-024E-9D5B-3C0AFDFBCD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062080"/>
        <c:axId val="178063616"/>
      </c:barChart>
      <c:catAx>
        <c:axId val="1780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063616"/>
        <c:crosses val="autoZero"/>
        <c:auto val="1"/>
        <c:lblAlgn val="ctr"/>
        <c:lblOffset val="100"/>
        <c:noMultiLvlLbl val="0"/>
      </c:catAx>
      <c:valAx>
        <c:axId val="178063616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80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열1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7F-4448-9C96-660A54C389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2FF-814B-8242-2C8E5F59EA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FF-814B-8242-2C8E5F59EA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2FF-814B-8242-2C8E5F59EA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FF-814B-8242-2C8E5F59EA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7F-4448-9C96-660A54C3894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/>
                      <a:t>350,000,000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37F-4448-9C96-660A54C3894D}"/>
                </c:ext>
              </c:extLst>
            </c:dLbl>
            <c:dLbl>
              <c:idx val="2"/>
              <c:layout>
                <c:manualLayout>
                  <c:x val="0"/>
                  <c:y val="-5.0945159741824529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/>
                      <a:t> 60,000,000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2FF-814B-8242-2C8E5F59EAC8}"/>
                </c:ext>
              </c:extLst>
            </c:dLbl>
            <c:dLbl>
              <c:idx val="3"/>
              <c:layout>
                <c:manualLayout>
                  <c:x val="-1.3888888888888889E-3"/>
                  <c:y val="-6.155873468803778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/>
                      <a:t> 20,000,000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FF-814B-8242-2C8E5F59EA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교역자임차대여금</c:v>
                </c:pt>
                <c:pt idx="1">
                  <c:v>강당 보증금</c:v>
                </c:pt>
                <c:pt idx="2">
                  <c:v>단기대여금</c:v>
                </c:pt>
                <c:pt idx="3">
                  <c:v>사무실보증금</c:v>
                </c:pt>
                <c:pt idx="4">
                  <c:v>작은도서관보증금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350000000</c:v>
                </c:pt>
                <c:pt idx="1">
                  <c:v>140000000</c:v>
                </c:pt>
                <c:pt idx="2">
                  <c:v>60000000</c:v>
                </c:pt>
                <c:pt idx="3">
                  <c:v>20000000</c:v>
                </c:pt>
                <c:pt idx="4">
                  <c:v>10000000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FF-814B-8242-2C8E5F59EA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104960"/>
        <c:axId val="178106752"/>
      </c:barChart>
      <c:catAx>
        <c:axId val="17810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106752"/>
        <c:crosses val="autoZero"/>
        <c:auto val="1"/>
        <c:lblAlgn val="ctr"/>
        <c:lblOffset val="100"/>
        <c:noMultiLvlLbl val="0"/>
      </c:catAx>
      <c:valAx>
        <c:axId val="178106752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one"/>
        <c:crossAx val="1781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0.85246</cdr:x>
      <cdr:y>0.15108</cdr:y>
    </cdr:from>
    <cdr:to>
      <cdr:x>1</cdr:x>
      <cdr:y>0.23352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550225" y="997724"/>
          <a:ext cx="1306759" cy="5444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0.83962</cdr:x>
      <cdr:y>0</cdr:y>
    </cdr:from>
    <cdr:to>
      <cdr:x>0.99216</cdr:x>
      <cdr:y>0.07312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557432" y="-1052736"/>
          <a:ext cx="1373012" cy="42121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0.84746</cdr:x>
      <cdr:y>0.03323</cdr:y>
    </cdr:from>
    <cdr:to>
      <cdr:x>1</cdr:x>
      <cdr:y>0.10635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689012" y="207244"/>
          <a:ext cx="1383996" cy="4560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  <cdr:relSizeAnchor xmlns:cdr="http://schemas.openxmlformats.org/drawingml/2006/chartDrawing">
    <cdr:from>
      <cdr:x>0.85461</cdr:x>
      <cdr:y>0.11899</cdr:y>
    </cdr:from>
    <cdr:to>
      <cdr:x>1</cdr:x>
      <cdr:y>0.17447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566D5C72-6D5C-AC67-09BE-74076C24BB93}"/>
            </a:ext>
          </a:extLst>
        </cdr:cNvPr>
        <cdr:cNvSpPr txBox="1"/>
      </cdr:nvSpPr>
      <cdr:spPr>
        <a:xfrm xmlns:a="http://schemas.openxmlformats.org/drawingml/2006/main">
          <a:off x="7618502" y="792088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0.85366</cdr:x>
      <cdr:y>0</cdr:y>
    </cdr:from>
    <cdr:to>
      <cdr:x>1</cdr:x>
      <cdr:y>0.07771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560840" y="0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0.84037</cdr:x>
      <cdr:y>0.04841</cdr:y>
    </cdr:from>
    <cdr:to>
      <cdr:x>0.99632</cdr:x>
      <cdr:y>0.13389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701277" y="288032"/>
          <a:ext cx="1429148" cy="5085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BA61E6-7AFE-4306-9D6B-C8529045FF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5DCDC2-0E4A-4431-A500-75EFC327B8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5DED6C-D56F-4892-84D7-A5BD3FDC3A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66EF50D-694C-4ABA-A6F5-B277A3C486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04D84-A5C6-4A9F-8428-433496D45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98338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2E5C-34D7-4633-9529-0F92F4B6E4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01223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34CAA9-92B8-49B7-B819-BDAF453C94E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C89EB55-1B34-47C1-A4BD-26EC55AE4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6B0F5B16-6138-4371-9855-CBFDAD5D10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51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190EB78-0DAD-4B56-B4C4-C8488072E3A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4F4F2-9456-4C05-94DB-0974AA5B6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CE997BE-2E69-42A1-836D-C51F9B9120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599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57115F-48C3-4BC1-8A93-E44F78AF15A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2C7813B-82E0-4AF1-9CFD-D8D54182C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17C952C-DF66-4CBF-8AFF-B4ADB76252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58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6D4FC82-0ECF-47B1-9CC0-C869BE9FE44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241479-C49C-4A6F-A74D-17FA29AB3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94E0836-47F5-4A30-91BB-C20B8C0506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4751A60-FEC5-4174-85D4-B7178BE5EC1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BBAD0D-640A-4F25-B49B-2DE1BD9D1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B852C9-21B0-418D-8460-CCC6F20003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4001A5-68AC-465B-8BC6-285C8995DD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92B39C-8C37-4108-BF2A-395BD9687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770943-2E21-4E8E-9E3A-696DE6CCB0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79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3853E30-75E6-4EC3-A37F-39ED8883383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1548D7-8A0E-462B-B7FE-B7B4859037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B02102-0709-4962-8646-EE0BE93DD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844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9DBDACB-8FA0-4BED-8AE2-95EA332DF3F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1C85E9-3C5B-420D-8094-E424C3FFC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1E3CAF-4BFB-47B9-AE1B-886ED25862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925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777931-2A92-4CB6-9BE8-71E9F3AB9E6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C9FB32-038D-4C68-A17E-A2244F5C3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7161D7-51A6-49D7-923B-AD3A78B8FC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C2522B8-953F-4807-865F-4237AD2D2D5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4BFB8FF-9345-46D6-A0D3-EA9560CC7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A866F2B-0A4F-4B38-92C7-CACDFB6B95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000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5555366-3B5C-47B8-AD05-F2AB8E7B0E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099DBE-CDA8-4277-9A53-AA7DAA234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FF65D3-C488-4886-9A5F-A529E76D59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3360460-722A-46B2-98E6-886A8C7A472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C93EDF7-F7E0-4906-812B-9DD2AF00B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F9EA77-850C-43DA-86E6-12241D1ABE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110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5A5C688-F67A-44CC-8829-876D709258B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0D1DFDE-3FD2-4AE3-AA2F-EC45CAE77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10AA86D-7A94-43A0-95F1-476639F541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38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E7D4C67-CD9B-4FAF-ABD1-CF6BE29465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64BF6B-3C45-45B9-9E87-EFAFAF262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C71A63-D552-49B3-AF7E-891854F2A6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39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4601DF-6FC6-4583-8704-59227C5BB77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5872476-5382-4075-B1B0-B56ABA0E4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0180F6-3327-48CA-A1CC-1FFF6DA692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62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95783F-C27E-4B92-9D71-3D9C1B0184A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BC85F4-C875-4DA6-B10A-5539084C6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DB4BD08-0D3B-4F74-A1E6-E342D15FB1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8129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FF003B-0441-4E0D-8709-DDCF9AD8CC8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5237E4-7BFF-45C0-B82C-B143FFD2A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8E95D6-181B-4459-9010-284FEB1997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873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36FF8F0-1386-44D3-8929-60533681E2E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F6EA46-3F0F-44C1-888E-C4FB21635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333E3BB-D704-4ED9-82CB-47AE56306F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724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546BA54-39CC-4841-A0B7-2AA92115A5A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8DF21E-3152-4AA9-A608-57A4ACC77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0BA333-F9CD-48F7-9ED2-9881636587B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07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FD25431-77E0-4916-9DA3-BF45060A105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2D6AE9-0259-4760-96A9-E8144701A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96DFB7-DAB0-44DE-ADEE-BDD4A73FF9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82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728DC6A-DD52-4BC9-8C8F-2CFF094E1B9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49BA7A6-5928-4A49-8C0F-5E700A15A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F9C5B55-E0CD-4106-A0F8-F31619D4CA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415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C086094-6F25-43B1-99F9-9E8AD8B7D67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C5E0FC-99DC-4A6C-A2D6-4BC0B4D4F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F82713E-6A39-4988-961D-2FB792EC8C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821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51EF4EF-D3D0-436B-ABB4-60F7C1AA76A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548485-D126-4632-8E27-7F2DD5D2F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84944FE-3537-4EE5-828A-C51E1724A6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3830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AECCEDE-7B7B-4C90-8938-569490F4CB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07FFC3-B03F-40DF-BF76-002E6A0E9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4DE04D-BB08-43A5-A306-9CEB267DE8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4227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1C6CCE7-5D55-4FE5-9600-3353D3D28A6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298FE3-2C7F-413C-BF08-AF4F8AEFD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FD1ACA-1443-449F-990B-5034C2C65D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804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4B792DF-AA6E-46C6-8175-6C4FF83FBF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6CF66B-F6BB-4551-A3F3-B5F796432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E63654-FAAC-48F7-AE79-0A0E534762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4153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A16F094-7440-4185-B19B-009C64F2A46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8B283B-7BD2-4BFA-978F-E7E5E400E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A25C4C-17C4-4228-BEF2-C1B73CECA6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615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900813-84FC-46B2-AB45-EC5FD78E4F8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66E2AF-4E3F-461E-975A-52C885E4F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55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FA0F01-4A5A-4218-889B-D62E3322E6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59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8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42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24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8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95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57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39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78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1661-71A7-43E0-A77C-E8C7FF51B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94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12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932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5258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53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587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96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868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89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118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653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60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18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757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7196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531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solidFill>
          <a:srgbClr val="5D9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734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192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608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A036F6-BA61-4E23-B64E-2A5119931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6115BF-0A49-42CD-B81F-9921632C9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9F0991-B7AA-4F0E-8437-7B87545D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A782F-E3B1-4630-9C4D-F19614654A6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252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1ED0885-6113-4938-9CC3-A82278E2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1057586-90B7-4F34-BCF3-3929E7EE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AC9DE50-B23A-4FEC-82C3-BA6DD46D8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89BBE-5137-40FF-AB8B-147E107EBF3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948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8BD1A6B-0BCA-43FF-A7CB-25C25835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48185D1E-AA69-43AB-A851-12BC011E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AC524EA5-F6B7-46B6-B098-85294804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A886B-EAAD-4B03-9266-25C1B316D55A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814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D3DA8C57-85FE-4523-9271-1236B55A5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84FEF3D1-8570-4B8E-A8DB-589E8FE7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4860A836-256A-42AD-904F-94FD411A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20E2E-992D-49B2-A069-53237FAFDBF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122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451561A1-3CB9-4604-95A0-55D9A415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80FDEC2F-74AA-409E-911A-00FCA5AC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662B1BBE-7347-44EA-A4E3-56142B3D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E1DCF-FC3D-4000-83CD-C6F9DBFF72A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904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99A69376-94D0-4D15-B1FA-84F16D22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31616059-F9C5-4C71-B3D4-435E9B17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05FC1CBA-2DB4-4694-A4FB-92238161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43FB0-42F8-4175-832E-2883ED1787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31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AC61233-7756-4C60-9E43-0DB34D4B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15F02794-F938-4857-BC5A-E6ECE4CB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E97E1D0-22C5-44EE-8D13-6E9864C5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B9EC5-B9ED-4D92-B4F4-8C5C86D72C4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915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22B25E30-6EC5-40A1-883E-06AD8370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A98ADFD-F57A-493C-B4B6-785CC413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7B38D47-D572-4526-BF98-A9A72376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C88F5-7F2B-420F-96ED-EAD5AF09B90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32778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F2007B-C5EC-4E9F-8FD5-FC74F038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627C0C-F2D8-40FE-A789-9AD2D1A2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0F7F27-62C3-4AC5-A7BD-82D52A22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838A8-740B-4D8D-917D-B65D0E5971F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410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DD42D3-E36A-491F-82B5-A5B01E88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3B159D-7EFD-4CA3-A877-F38D6AC3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143ECD-5313-45CF-B6B4-B0CF3A4D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D31A1-4609-490A-8F09-7EFB06F15C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898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1573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1923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bg>
      <p:bgPr>
        <a:solidFill>
          <a:srgbClr val="B740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3920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3FA73586-2ADB-4971-A932-FDB19FC232ED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ED07A4C-3C5C-4BC3-800A-3D44B4400D9D}"/>
              </a:ext>
            </a:extLst>
          </p:cNvPr>
          <p:cNvCxnSpPr/>
          <p:nvPr userDrawn="1"/>
        </p:nvCxnSpPr>
        <p:spPr>
          <a:xfrm flipH="1">
            <a:off x="971550" y="580548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A8FB17-EF6E-42B4-B899-875BAA5A1DFC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06293F6-43AD-4CFC-B016-62DAEA79CD35}"/>
              </a:ext>
            </a:extLst>
          </p:cNvPr>
          <p:cNvCxnSpPr/>
          <p:nvPr userDrawn="1"/>
        </p:nvCxnSpPr>
        <p:spPr>
          <a:xfrm>
            <a:off x="202723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3A76A34-BD57-4869-BD61-76B178E268B2}"/>
              </a:ext>
            </a:extLst>
          </p:cNvPr>
          <p:cNvCxnSpPr/>
          <p:nvPr userDrawn="1"/>
        </p:nvCxnSpPr>
        <p:spPr>
          <a:xfrm>
            <a:off x="3084513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BE94310-DD74-4794-9B89-9D150AD4B325}"/>
              </a:ext>
            </a:extLst>
          </p:cNvPr>
          <p:cNvCxnSpPr/>
          <p:nvPr userDrawn="1"/>
        </p:nvCxnSpPr>
        <p:spPr>
          <a:xfrm>
            <a:off x="414020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6A31930-0234-4F04-ABCE-0F83D3D39179}"/>
              </a:ext>
            </a:extLst>
          </p:cNvPr>
          <p:cNvCxnSpPr/>
          <p:nvPr userDrawn="1"/>
        </p:nvCxnSpPr>
        <p:spPr>
          <a:xfrm>
            <a:off x="519588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566A00B-4B3F-4712-81E7-E4BE4433A34F}"/>
              </a:ext>
            </a:extLst>
          </p:cNvPr>
          <p:cNvCxnSpPr/>
          <p:nvPr userDrawn="1"/>
        </p:nvCxnSpPr>
        <p:spPr>
          <a:xfrm>
            <a:off x="6251575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4DCF8D3-7107-4203-A839-1CF868E50AA3}"/>
              </a:ext>
            </a:extLst>
          </p:cNvPr>
          <p:cNvCxnSpPr/>
          <p:nvPr userDrawn="1"/>
        </p:nvCxnSpPr>
        <p:spPr>
          <a:xfrm>
            <a:off x="73088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9ED5A0B-2E63-4CA7-8488-B94FB2E909F3}"/>
              </a:ext>
            </a:extLst>
          </p:cNvPr>
          <p:cNvCxnSpPr/>
          <p:nvPr userDrawn="1"/>
        </p:nvCxnSpPr>
        <p:spPr>
          <a:xfrm flipH="1">
            <a:off x="971550" y="1962150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0826199-2AC7-4803-AD3C-3AC4BB36C92A}"/>
              </a:ext>
            </a:extLst>
          </p:cNvPr>
          <p:cNvCxnSpPr/>
          <p:nvPr userDrawn="1"/>
        </p:nvCxnSpPr>
        <p:spPr>
          <a:xfrm flipH="1">
            <a:off x="971550" y="26114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6C3456B-FB3F-4FCA-B7DD-0A69FFB3445F}"/>
              </a:ext>
            </a:extLst>
          </p:cNvPr>
          <p:cNvCxnSpPr/>
          <p:nvPr userDrawn="1"/>
        </p:nvCxnSpPr>
        <p:spPr>
          <a:xfrm flipH="1">
            <a:off x="971550" y="32591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79DC46D3-336E-45DB-91E0-DFE46D1F4403}"/>
              </a:ext>
            </a:extLst>
          </p:cNvPr>
          <p:cNvCxnSpPr/>
          <p:nvPr userDrawn="1"/>
        </p:nvCxnSpPr>
        <p:spPr>
          <a:xfrm flipH="1">
            <a:off x="971550" y="39068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78BD436-DBE2-4326-A575-782758887F6A}"/>
              </a:ext>
            </a:extLst>
          </p:cNvPr>
          <p:cNvCxnSpPr/>
          <p:nvPr userDrawn="1"/>
        </p:nvCxnSpPr>
        <p:spPr>
          <a:xfrm flipH="1">
            <a:off x="971550" y="45545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87E8EAC-CA2E-41C1-9618-53920C2509A4}"/>
              </a:ext>
            </a:extLst>
          </p:cNvPr>
          <p:cNvCxnSpPr/>
          <p:nvPr userDrawn="1"/>
        </p:nvCxnSpPr>
        <p:spPr>
          <a:xfrm flipH="1">
            <a:off x="971550" y="5203825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929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453F28-3817-4B9B-9AF9-B0FDDAF41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58810E-CC5D-432B-BEDF-25E54B4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8EDE0-D411-485D-91D0-BEC4DCF4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EA234-6C5E-4AD5-A0A9-3EB384C1377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17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9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99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FFC186B8-5833-430F-BDFE-857940CDAA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3E8D1054-A6CC-4B50-9FAC-0DE06CF936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A645C6-6041-4EC2-BF11-BA76B4A4C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2042E2-16DF-465F-B57D-35C17FF15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11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6E449A-28B5-43F1-83C8-9E529DA92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fld id="{78A7BD59-6F0C-4696-BB7B-5135071F8B12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03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그림 2">
            <a:extLst>
              <a:ext uri="{FF2B5EF4-FFF2-40B4-BE49-F238E27FC236}">
                <a16:creationId xmlns:a16="http://schemas.microsoft.com/office/drawing/2014/main" id="{5D8CD7E4-CF79-477E-B404-F242A15DF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191CE221-0447-4887-95A7-27B8C6C6705E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119ACA-0D53-4405-825D-2C5AFEAA2F1D}"/>
              </a:ext>
            </a:extLst>
          </p:cNvPr>
          <p:cNvSpPr/>
          <p:nvPr/>
        </p:nvSpPr>
        <p:spPr>
          <a:xfrm>
            <a:off x="-92646" y="1916832"/>
            <a:ext cx="9236646" cy="2592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0965" name="Shape 130">
            <a:extLst>
              <a:ext uri="{FF2B5EF4-FFF2-40B4-BE49-F238E27FC236}">
                <a16:creationId xmlns:a16="http://schemas.microsoft.com/office/drawing/2014/main" id="{7F55969E-EB9F-4C9E-B607-12ED6C5F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400" y="2556158"/>
            <a:ext cx="7920880" cy="10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제</a:t>
            </a:r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12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차 교인총회</a:t>
            </a:r>
            <a:endParaRPr kumimoji="0" lang="ko-KR" altLang="ko-KR" sz="6000" dirty="0">
              <a:latin typeface="+mn-ea"/>
              <a:ea typeface="+mn-ea"/>
              <a:cs typeface="Calibri" panose="020F0502020204030204" pitchFamily="34" charset="0"/>
              <a:sym typeface="Montserrat-SemiBold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4ACC27F-720C-4C3B-92E4-4128038B47FD}"/>
              </a:ext>
            </a:extLst>
          </p:cNvPr>
          <p:cNvSpPr>
            <a:spLocks/>
          </p:cNvSpPr>
          <p:nvPr/>
        </p:nvSpPr>
        <p:spPr bwMode="auto">
          <a:xfrm>
            <a:off x="2113409" y="3583345"/>
            <a:ext cx="4824536" cy="62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lvl="0" indent="-342900" algn="ctr">
              <a:spcBef>
                <a:spcPct val="20000"/>
              </a:spcBef>
            </a:pP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2">
            <a:extLst>
              <a:ext uri="{FF2B5EF4-FFF2-40B4-BE49-F238E27FC236}">
                <a16:creationId xmlns:a16="http://schemas.microsoft.com/office/drawing/2014/main" id="{3A5026A5-6D9D-4D8A-A98A-9E567926B1A0}"/>
              </a:ext>
            </a:extLst>
          </p:cNvPr>
          <p:cNvSpPr txBox="1">
            <a:spLocks/>
          </p:cNvSpPr>
          <p:nvPr/>
        </p:nvSpPr>
        <p:spPr bwMode="auto">
          <a:xfrm>
            <a:off x="3652589" y="863885"/>
            <a:ext cx="511033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개 회 선 언</a:t>
            </a:r>
          </a:p>
        </p:txBody>
      </p:sp>
      <p:sp>
        <p:nvSpPr>
          <p:cNvPr id="18" name="부제목 1">
            <a:extLst>
              <a:ext uri="{FF2B5EF4-FFF2-40B4-BE49-F238E27FC236}">
                <a16:creationId xmlns:a16="http://schemas.microsoft.com/office/drawing/2014/main" id="{935A175C-8DE6-477D-9676-38AFF373A67B}"/>
              </a:ext>
            </a:extLst>
          </p:cNvPr>
          <p:cNvSpPr txBox="1">
            <a:spLocks/>
          </p:cNvSpPr>
          <p:nvPr/>
        </p:nvSpPr>
        <p:spPr bwMode="auto">
          <a:xfrm>
            <a:off x="4283968" y="3069342"/>
            <a:ext cx="3847578" cy="17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총회의장</a:t>
            </a:r>
            <a:endParaRPr lang="en-US" altLang="ko-KR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권윤중장로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0" name="그림 16">
            <a:extLst>
              <a:ext uri="{FF2B5EF4-FFF2-40B4-BE49-F238E27FC236}">
                <a16:creationId xmlns:a16="http://schemas.microsoft.com/office/drawing/2014/main" id="{65DF8527-7F86-461D-9FBE-F41694FDE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0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48157"/>
            <a:ext cx="7776864" cy="5171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83F0BB5-3800-44EA-BF1E-12A7A4878455}"/>
              </a:ext>
            </a:extLst>
          </p:cNvPr>
          <p:cNvSpPr/>
          <p:nvPr/>
        </p:nvSpPr>
        <p:spPr>
          <a:xfrm>
            <a:off x="1095055" y="1604539"/>
            <a:ext cx="7131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01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개회선언                               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총회의장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권윤중장로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EDC86A7-A35E-496C-B25E-690A08C7E608}"/>
              </a:ext>
            </a:extLst>
          </p:cNvPr>
          <p:cNvSpPr/>
          <p:nvPr/>
        </p:nvSpPr>
        <p:spPr>
          <a:xfrm>
            <a:off x="1095055" y="2134122"/>
            <a:ext cx="7131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02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성원보고 및 서기보고                     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서기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지승현집사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D4CBE26-68C7-4D17-B8A8-E60360E6842F}"/>
              </a:ext>
            </a:extLst>
          </p:cNvPr>
          <p:cNvSpPr/>
          <p:nvPr/>
        </p:nvSpPr>
        <p:spPr>
          <a:xfrm>
            <a:off x="1091698" y="2652980"/>
            <a:ext cx="40286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03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교인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보고사항          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E201BC2-D2B6-4B9D-B229-59F46267690A}"/>
              </a:ext>
            </a:extLst>
          </p:cNvPr>
          <p:cNvSpPr/>
          <p:nvPr/>
        </p:nvSpPr>
        <p:spPr>
          <a:xfrm>
            <a:off x="1082570" y="3147630"/>
            <a:ext cx="711124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04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안건 심의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4-1 2023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결산안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심의                </a:t>
            </a:r>
            <a:r>
              <a:rPr lang="ko-KR" alt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재정부장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</a:t>
            </a:r>
            <a:r>
              <a:rPr lang="ko-KR" altLang="en-US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류흥렬장로</a:t>
            </a:r>
            <a:endParaRPr lang="en-US" altLang="ko-KR" sz="20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4-2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감사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보고                         </a:t>
            </a:r>
            <a:r>
              <a:rPr lang="ko-KR" altLang="en-US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이종기</a:t>
            </a:r>
            <a:r>
              <a:rPr lang="ko-KR" altLang="en-US" sz="20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장로</a:t>
            </a: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, </a:t>
            </a:r>
            <a:r>
              <a:rPr lang="ko-KR" altLang="en-US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박복순</a:t>
            </a:r>
            <a:r>
              <a:rPr lang="ko-KR" altLang="en-US" sz="20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권사</a:t>
            </a:r>
            <a:endParaRPr lang="en-US" altLang="ko-KR" sz="20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4-3 2024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예산안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심의                          </a:t>
            </a:r>
            <a:r>
              <a:rPr lang="ko-KR" alt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각 부서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부장</a:t>
            </a:r>
            <a:endParaRPr lang="en-US" altLang="ko-KR" sz="20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4-4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정관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개정                                          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총회의장 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                </a:t>
            </a:r>
            <a:endParaRPr lang="en-US" altLang="ko-KR" sz="20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E3895B1-77B4-4A19-A7F0-465C128E6CCF}"/>
              </a:ext>
            </a:extLst>
          </p:cNvPr>
          <p:cNvSpPr/>
          <p:nvPr/>
        </p:nvSpPr>
        <p:spPr bwMode="auto">
          <a:xfrm>
            <a:off x="3347864" y="346203"/>
            <a:ext cx="3072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Aharoni" pitchFamily="2" charset="-79"/>
              </a:rPr>
              <a:t>총회순서</a:t>
            </a:r>
            <a:endParaRPr kumimoji="0" lang="en-US" altLang="ko-KR" sz="40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4741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-14022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86963"/>
            <a:ext cx="7848872" cy="487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7F03C9A-11AD-410E-99A9-258329D47619}"/>
              </a:ext>
            </a:extLst>
          </p:cNvPr>
          <p:cNvSpPr/>
          <p:nvPr/>
        </p:nvSpPr>
        <p:spPr>
          <a:xfrm>
            <a:off x="1116170" y="2724808"/>
            <a:ext cx="322075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06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신임 총회의장 선출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DAF7CAB-B434-4847-BEF8-46D96AF639B3}"/>
              </a:ext>
            </a:extLst>
          </p:cNvPr>
          <p:cNvSpPr/>
          <p:nvPr/>
        </p:nvSpPr>
        <p:spPr>
          <a:xfrm>
            <a:off x="1105598" y="3312928"/>
            <a:ext cx="7183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07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취임 인사                                   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제</a:t>
            </a:r>
            <a:r>
              <a:rPr lang="en-US" altLang="ko-KR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11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대 총회의장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C07A46D-D27B-4164-960F-1454CC0053DF}"/>
              </a:ext>
            </a:extLst>
          </p:cNvPr>
          <p:cNvSpPr/>
          <p:nvPr/>
        </p:nvSpPr>
        <p:spPr>
          <a:xfrm>
            <a:off x="1115616" y="3879800"/>
            <a:ext cx="214353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08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감사 선출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E3895B1-77B4-4A19-A7F0-465C128E6CCF}"/>
              </a:ext>
            </a:extLst>
          </p:cNvPr>
          <p:cNvSpPr/>
          <p:nvPr/>
        </p:nvSpPr>
        <p:spPr bwMode="auto">
          <a:xfrm>
            <a:off x="3347864" y="346203"/>
            <a:ext cx="3072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Aharoni" pitchFamily="2" charset="-79"/>
              </a:rPr>
              <a:t>총회순서</a:t>
            </a:r>
            <a:endParaRPr kumimoji="0" lang="en-US" altLang="ko-KR" sz="40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Aharoni" pitchFamily="2" charset="-79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D98C54-EF58-4AA4-9EF4-F4A81849A81F}"/>
              </a:ext>
            </a:extLst>
          </p:cNvPr>
          <p:cNvSpPr/>
          <p:nvPr/>
        </p:nvSpPr>
        <p:spPr>
          <a:xfrm>
            <a:off x="1115616" y="4445056"/>
            <a:ext cx="7183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09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폐회  기도                                         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김현섭목사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7F986F4-EDA0-408B-BAAC-A7E86434BB99}"/>
              </a:ext>
            </a:extLst>
          </p:cNvPr>
          <p:cNvSpPr/>
          <p:nvPr/>
        </p:nvSpPr>
        <p:spPr>
          <a:xfrm>
            <a:off x="1116170" y="2099891"/>
            <a:ext cx="718337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05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기타 안건 토의                                      총회의장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02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성원보고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 서기보고 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572000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서기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지승현집사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84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03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교인총회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kumimoji="0"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helvetica" panose="020B0604020202020204" pitchFamily="34" charset="0"/>
                <a:sym typeface="Montserrat-SemiBold"/>
              </a:rPr>
              <a:t>     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보고사항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353546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DA815-A46E-437E-A258-77432DE82594}"/>
              </a:ext>
            </a:extLst>
          </p:cNvPr>
          <p:cNvSpPr/>
          <p:nvPr/>
        </p:nvSpPr>
        <p:spPr>
          <a:xfrm>
            <a:off x="0" y="2906713"/>
            <a:ext cx="3203848" cy="4571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rgbClr val="314149"/>
              </a:solidFill>
            </a:endParaRPr>
          </a:p>
        </p:txBody>
      </p:sp>
      <p:sp>
        <p:nvSpPr>
          <p:cNvPr id="48131" name="직사각형 8">
            <a:extLst>
              <a:ext uri="{FF2B5EF4-FFF2-40B4-BE49-F238E27FC236}">
                <a16:creationId xmlns:a16="http://schemas.microsoft.com/office/drawing/2014/main" id="{36C8399E-2A11-4A5B-97F4-943D076EE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833438"/>
            <a:ext cx="3024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2023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년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7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월 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/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총회 질의에 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/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대한 답변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FFFD1F-8B0E-48D2-A51C-B9AEA8445D6C}"/>
              </a:ext>
            </a:extLst>
          </p:cNvPr>
          <p:cNvSpPr/>
          <p:nvPr/>
        </p:nvSpPr>
        <p:spPr>
          <a:xfrm>
            <a:off x="3493829" y="871628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EE4C0A-400E-49A4-B817-A3DC016C733A}"/>
              </a:ext>
            </a:extLst>
          </p:cNvPr>
          <p:cNvSpPr/>
          <p:nvPr/>
        </p:nvSpPr>
        <p:spPr>
          <a:xfrm>
            <a:off x="3498286" y="2299856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5BF200-7557-48E1-AFCC-C604361E9413}"/>
              </a:ext>
            </a:extLst>
          </p:cNvPr>
          <p:cNvSpPr/>
          <p:nvPr/>
        </p:nvSpPr>
        <p:spPr>
          <a:xfrm>
            <a:off x="3488287" y="3738087"/>
            <a:ext cx="935037" cy="935038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3CB8D0-B75A-4916-BF62-E93996D7B15B}"/>
              </a:ext>
            </a:extLst>
          </p:cNvPr>
          <p:cNvSpPr/>
          <p:nvPr/>
        </p:nvSpPr>
        <p:spPr>
          <a:xfrm>
            <a:off x="3498286" y="5269232"/>
            <a:ext cx="936625" cy="935037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8136" name="TextBox 12">
            <a:extLst>
              <a:ext uri="{FF2B5EF4-FFF2-40B4-BE49-F238E27FC236}">
                <a16:creationId xmlns:a16="http://schemas.microsoft.com/office/drawing/2014/main" id="{FEDBB09C-4668-498E-9CAF-C93ACAD4F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893763"/>
            <a:ext cx="439248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성찬식의 문제점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약간의 개선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현재 보완점 더 준비하고 있음 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Shape 58">
            <a:extLst>
              <a:ext uri="{FF2B5EF4-FFF2-40B4-BE49-F238E27FC236}">
                <a16:creationId xmlns:a16="http://schemas.microsoft.com/office/drawing/2014/main" id="{5CE9BB68-B3E7-4165-B3D0-9A511476ED17}"/>
              </a:ext>
            </a:extLst>
          </p:cNvPr>
          <p:cNvSpPr/>
          <p:nvPr/>
        </p:nvSpPr>
        <p:spPr>
          <a:xfrm>
            <a:off x="3599657" y="894953"/>
            <a:ext cx="792162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01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8" name="Shape 58">
            <a:extLst>
              <a:ext uri="{FF2B5EF4-FFF2-40B4-BE49-F238E27FC236}">
                <a16:creationId xmlns:a16="http://schemas.microsoft.com/office/drawing/2014/main" id="{8BEF562D-C175-4F07-BAC6-92F76D485C01}"/>
              </a:ext>
            </a:extLst>
          </p:cNvPr>
          <p:cNvSpPr/>
          <p:nvPr/>
        </p:nvSpPr>
        <p:spPr>
          <a:xfrm>
            <a:off x="3599657" y="2306060"/>
            <a:ext cx="792163" cy="7794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02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9" name="Shape 58">
            <a:extLst>
              <a:ext uri="{FF2B5EF4-FFF2-40B4-BE49-F238E27FC236}">
                <a16:creationId xmlns:a16="http://schemas.microsoft.com/office/drawing/2014/main" id="{78C0E20B-8D47-4DD3-A9EC-DBAFC8B650DB}"/>
              </a:ext>
            </a:extLst>
          </p:cNvPr>
          <p:cNvSpPr/>
          <p:nvPr/>
        </p:nvSpPr>
        <p:spPr>
          <a:xfrm>
            <a:off x="3599656" y="3707166"/>
            <a:ext cx="792163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03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20" name="Shape 58">
            <a:extLst>
              <a:ext uri="{FF2B5EF4-FFF2-40B4-BE49-F238E27FC236}">
                <a16:creationId xmlns:a16="http://schemas.microsoft.com/office/drawing/2014/main" id="{4F3C8D85-779D-4F49-8153-DDF206945574}"/>
              </a:ext>
            </a:extLst>
          </p:cNvPr>
          <p:cNvSpPr/>
          <p:nvPr/>
        </p:nvSpPr>
        <p:spPr>
          <a:xfrm>
            <a:off x="3559725" y="5250653"/>
            <a:ext cx="792163" cy="7794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04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FE8DB83-36F3-4D9E-BB4C-C73D924AA7F2}"/>
              </a:ext>
            </a:extLst>
          </p:cNvPr>
          <p:cNvSpPr/>
          <p:nvPr/>
        </p:nvSpPr>
        <p:spPr>
          <a:xfrm>
            <a:off x="0" y="0"/>
            <a:ext cx="9144000" cy="520345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4ADFB2BE-4347-443E-98D9-B4E30CBCF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17488"/>
            <a:ext cx="446449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정관개정시 사전공지 및 자료 배포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강당 게시판과 홈페이지에 공고 </a:t>
            </a:r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</a:t>
            </a: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총회자료 총회 당일 유인물 배포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5371EFB-1792-4A0C-80D7-AB8AE00CE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749795"/>
            <a:ext cx="446449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투표방법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무기명 비밀투표 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sz="2000" b="1" dirty="0">
                <a:latin typeface="+mn-ea"/>
                <a:ea typeface="+mn-ea"/>
              </a:rPr>
              <a:t>⇒</a:t>
            </a:r>
            <a:r>
              <a:rPr lang="ko-KR" altLang="en-US" dirty="0">
                <a:latin typeface="+mn-ea"/>
                <a:ea typeface="+mn-ea"/>
              </a:rPr>
              <a:t> 무기명 비밀투표원칙으로 한다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 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B2C61A1D-B780-497A-9453-F902999D6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3866" y="5178719"/>
            <a:ext cx="433263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의결정족수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A.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별도의 정함이 없는 경우 과반수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dirty="0">
                <a:latin typeface="+mn-ea"/>
                <a:ea typeface="+mn-ea"/>
                <a:cs typeface="Calibri" panose="020F0502020204030204" pitchFamily="34" charset="0"/>
              </a:rPr>
              <a:t>     </a:t>
            </a:r>
            <a:r>
              <a:rPr lang="ko-KR" altLang="en-US" sz="2000" b="1" dirty="0">
                <a:latin typeface="+mn-ea"/>
                <a:ea typeface="+mn-ea"/>
              </a:rPr>
              <a:t>⇒ </a:t>
            </a:r>
            <a:r>
              <a:rPr lang="ko-KR" altLang="en-US" dirty="0">
                <a:latin typeface="+mn-ea"/>
                <a:ea typeface="+mn-ea"/>
              </a:rPr>
              <a:t>일부 </a:t>
            </a:r>
            <a:r>
              <a:rPr lang="en-US" altLang="ko-KR" dirty="0">
                <a:latin typeface="+mn-ea"/>
                <a:ea typeface="+mn-ea"/>
              </a:rPr>
              <a:t>3</a:t>
            </a:r>
            <a:r>
              <a:rPr lang="ko-KR" altLang="en-US" dirty="0">
                <a:latin typeface="+mn-ea"/>
                <a:ea typeface="+mn-ea"/>
              </a:rPr>
              <a:t>분의 </a:t>
            </a: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이상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일부 개정</a:t>
            </a:r>
            <a:endParaRPr lang="en-US" altLang="ko-KR" dirty="0">
              <a:latin typeface="+mn-ea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안건 심의</a:t>
            </a:r>
            <a:endParaRPr lang="en-US" altLang="ko-KR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6790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-1</a:t>
            </a:r>
          </a:p>
          <a:p>
            <a:pPr algn="ctr" eaLnBrk="1" hangingPunct="1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635896" y="1196752"/>
            <a:ext cx="5256248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2023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결산안 심의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endParaRPr lang="ko-KR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3779912" y="3794708"/>
            <a:ext cx="5112232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류흥렬장로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543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3583687796"/>
              </p:ext>
            </p:extLst>
          </p:nvPr>
        </p:nvGraphicFramePr>
        <p:xfrm>
          <a:off x="0" y="44624"/>
          <a:ext cx="9144000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00AAD0-CBB8-7158-7496-2296576EF6D5}"/>
              </a:ext>
            </a:extLst>
          </p:cNvPr>
          <p:cNvSpPr txBox="1"/>
          <p:nvPr/>
        </p:nvSpPr>
        <p:spPr>
          <a:xfrm>
            <a:off x="7452320" y="7647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010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2160" y="404664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1,226,831,670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5F2C7-4D93-7241-93EB-30D12F22A18D}"/>
              </a:ext>
            </a:extLst>
          </p:cNvPr>
          <p:cNvSpPr txBox="1"/>
          <p:nvPr/>
        </p:nvSpPr>
        <p:spPr>
          <a:xfrm>
            <a:off x="2987824" y="404664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헌 금 내 역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" name="차트 19">
            <a:extLst>
              <a:ext uri="{FF2B5EF4-FFF2-40B4-BE49-F238E27FC236}">
                <a16:creationId xmlns:a16="http://schemas.microsoft.com/office/drawing/2014/main" id="{2AC31D69-9387-5144-878B-23848C1E0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887810"/>
              </p:ext>
            </p:extLst>
          </p:nvPr>
        </p:nvGraphicFramePr>
        <p:xfrm>
          <a:off x="35496" y="127021"/>
          <a:ext cx="8856984" cy="6470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214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8686320"/>
              </p:ext>
            </p:extLst>
          </p:nvPr>
        </p:nvGraphicFramePr>
        <p:xfrm>
          <a:off x="107504" y="1052736"/>
          <a:ext cx="9000999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3145860" y="190381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절 기 헌 금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6012160" y="18864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123,636,003</a:t>
            </a:r>
          </a:p>
        </p:txBody>
      </p:sp>
    </p:spTree>
    <p:extLst>
      <p:ext uri="{BB962C8B-B14F-4D97-AF65-F5344CB8AC3E}">
        <p14:creationId xmlns:p14="http://schemas.microsoft.com/office/powerpoint/2010/main" val="272517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1599728"/>
              </p:ext>
            </p:extLst>
          </p:nvPr>
        </p:nvGraphicFramePr>
        <p:xfrm>
          <a:off x="0" y="188640"/>
          <a:ext cx="9144000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3042248" y="18864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 출 내 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6084168" y="18864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1,115,973,573</a:t>
            </a:r>
          </a:p>
        </p:txBody>
      </p:sp>
    </p:spTree>
    <p:extLst>
      <p:ext uri="{BB962C8B-B14F-4D97-AF65-F5344CB8AC3E}">
        <p14:creationId xmlns:p14="http://schemas.microsoft.com/office/powerpoint/2010/main" val="206174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868144" y="351416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107,215,780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239A-EEDA-3E46-A417-8FC241318C48}"/>
              </a:ext>
            </a:extLst>
          </p:cNvPr>
          <p:cNvSpPr txBox="1"/>
          <p:nvPr/>
        </p:nvSpPr>
        <p:spPr>
          <a:xfrm>
            <a:off x="3635896" y="35315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예배부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A26C0F96-1F5E-7E42-B694-08D89027F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7766467"/>
              </p:ext>
            </p:extLst>
          </p:nvPr>
        </p:nvGraphicFramePr>
        <p:xfrm>
          <a:off x="251520" y="620688"/>
          <a:ext cx="8640960" cy="589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6D5C72-6D5C-AC67-09BE-74076C24BB93}"/>
              </a:ext>
            </a:extLst>
          </p:cNvPr>
          <p:cNvSpPr txBox="1"/>
          <p:nvPr/>
        </p:nvSpPr>
        <p:spPr>
          <a:xfrm>
            <a:off x="7452320" y="112474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905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1214494023"/>
              </p:ext>
            </p:extLst>
          </p:nvPr>
        </p:nvGraphicFramePr>
        <p:xfrm>
          <a:off x="0" y="1052736"/>
          <a:ext cx="9144000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5868144" y="404664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39,121,862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19591-BDCC-9C42-97B0-EA91F1103ECF}"/>
              </a:ext>
            </a:extLst>
          </p:cNvPr>
          <p:cNvSpPr txBox="1"/>
          <p:nvPr/>
        </p:nvSpPr>
        <p:spPr>
          <a:xfrm>
            <a:off x="3491880" y="4083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524328" y="11967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002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644598377"/>
              </p:ext>
            </p:extLst>
          </p:nvPr>
        </p:nvGraphicFramePr>
        <p:xfrm>
          <a:off x="107504" y="44624"/>
          <a:ext cx="8928992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596336" y="108409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AE820-A953-402B-806B-EC72B2E13208}"/>
              </a:ext>
            </a:extLst>
          </p:cNvPr>
          <p:cNvSpPr txBox="1"/>
          <p:nvPr/>
        </p:nvSpPr>
        <p:spPr>
          <a:xfrm>
            <a:off x="3563888" y="254531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선교부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2D89BD-0DEB-411B-AC7C-78B90DC7B085}"/>
              </a:ext>
            </a:extLst>
          </p:cNvPr>
          <p:cNvSpPr/>
          <p:nvPr/>
        </p:nvSpPr>
        <p:spPr>
          <a:xfrm>
            <a:off x="6012160" y="281126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152,118,780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2491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993619388"/>
              </p:ext>
            </p:extLst>
          </p:nvPr>
        </p:nvGraphicFramePr>
        <p:xfrm>
          <a:off x="35496" y="404664"/>
          <a:ext cx="8928992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/>
          <p:cNvSpPr/>
          <p:nvPr/>
        </p:nvSpPr>
        <p:spPr>
          <a:xfrm>
            <a:off x="6084168" y="404664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62,408,790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851920" y="33265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친교부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9527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837BFAEA-BD41-1E45-8DA4-1EADAD0D6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018056"/>
              </p:ext>
            </p:extLst>
          </p:nvPr>
        </p:nvGraphicFramePr>
        <p:xfrm>
          <a:off x="0" y="1321510"/>
          <a:ext cx="9144000" cy="5419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DAEE4BC-59BA-38E8-0C17-2618355CCB01}"/>
              </a:ext>
            </a:extLst>
          </p:cNvPr>
          <p:cNvSpPr txBox="1"/>
          <p:nvPr/>
        </p:nvSpPr>
        <p:spPr>
          <a:xfrm>
            <a:off x="7040533" y="113684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FCB1C-8965-4089-9BA6-B2E83347356D}"/>
              </a:ext>
            </a:extLst>
          </p:cNvPr>
          <p:cNvSpPr txBox="1"/>
          <p:nvPr/>
        </p:nvSpPr>
        <p:spPr>
          <a:xfrm>
            <a:off x="3787170" y="406405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B26AFF3-0B64-408B-A39A-00F21A2C576E}"/>
              </a:ext>
            </a:extLst>
          </p:cNvPr>
          <p:cNvSpPr/>
          <p:nvPr/>
        </p:nvSpPr>
        <p:spPr>
          <a:xfrm>
            <a:off x="5868144" y="39609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5,150,110</a:t>
            </a:r>
          </a:p>
        </p:txBody>
      </p:sp>
    </p:spTree>
    <p:extLst>
      <p:ext uri="{BB962C8B-B14F-4D97-AF65-F5344CB8AC3E}">
        <p14:creationId xmlns:p14="http://schemas.microsoft.com/office/powerpoint/2010/main" val="3435971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2573933351"/>
              </p:ext>
            </p:extLst>
          </p:nvPr>
        </p:nvGraphicFramePr>
        <p:xfrm>
          <a:off x="0" y="21586"/>
          <a:ext cx="9144000" cy="683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9A9606-50C3-C843-BA80-D6F6A967AFDC}"/>
              </a:ext>
            </a:extLst>
          </p:cNvPr>
          <p:cNvSpPr txBox="1"/>
          <p:nvPr/>
        </p:nvSpPr>
        <p:spPr>
          <a:xfrm>
            <a:off x="3923928" y="36175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사무처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69694-F4AC-32D1-9043-C15A8671EF28}"/>
              </a:ext>
            </a:extLst>
          </p:cNvPr>
          <p:cNvSpPr txBox="1"/>
          <p:nvPr/>
        </p:nvSpPr>
        <p:spPr>
          <a:xfrm>
            <a:off x="7668344" y="102500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4CDAA37-EB67-4246-AAB7-86C5765364A5}"/>
              </a:ext>
            </a:extLst>
          </p:cNvPr>
          <p:cNvSpPr/>
          <p:nvPr/>
        </p:nvSpPr>
        <p:spPr>
          <a:xfrm>
            <a:off x="6012160" y="328749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280,707,421</a:t>
            </a:r>
          </a:p>
        </p:txBody>
      </p:sp>
    </p:spTree>
    <p:extLst>
      <p:ext uri="{BB962C8B-B14F-4D97-AF65-F5344CB8AC3E}">
        <p14:creationId xmlns:p14="http://schemas.microsoft.com/office/powerpoint/2010/main" val="4132560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061357" y="215306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37,324,230</a:t>
            </a:r>
            <a:endParaRPr lang="ko-KR" altLang="en-US" sz="2800" b="1" dirty="0"/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837BFAEA-BD41-1E45-8DA4-1EADAD0D6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8268041"/>
              </p:ext>
            </p:extLst>
          </p:nvPr>
        </p:nvGraphicFramePr>
        <p:xfrm>
          <a:off x="0" y="0"/>
          <a:ext cx="9143999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F6425A-D2A1-7743-BDB5-37E91B1BB830}"/>
              </a:ext>
            </a:extLst>
          </p:cNvPr>
          <p:cNvSpPr txBox="1"/>
          <p:nvPr/>
        </p:nvSpPr>
        <p:spPr>
          <a:xfrm>
            <a:off x="3625266" y="215306"/>
            <a:ext cx="1893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 회 팀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EE4BC-59BA-38E8-0C17-2618355CCB01}"/>
              </a:ext>
            </a:extLst>
          </p:cNvPr>
          <p:cNvSpPr txBox="1"/>
          <p:nvPr/>
        </p:nvSpPr>
        <p:spPr>
          <a:xfrm>
            <a:off x="7668344" y="95217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671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940152" y="402923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370,323,900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EC7A4-3A5B-3441-B364-15DD49AB2761}"/>
              </a:ext>
            </a:extLst>
          </p:cNvPr>
          <p:cNvSpPr txBox="1"/>
          <p:nvPr/>
        </p:nvSpPr>
        <p:spPr>
          <a:xfrm>
            <a:off x="3491880" y="4046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재정부</a:t>
            </a: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F865CE0C-D02E-AF49-9F1D-B659FCB597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5330977"/>
              </p:ext>
            </p:extLst>
          </p:nvPr>
        </p:nvGraphicFramePr>
        <p:xfrm>
          <a:off x="-31712" y="764704"/>
          <a:ext cx="9164143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1587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3977229151"/>
              </p:ext>
            </p:extLst>
          </p:nvPr>
        </p:nvGraphicFramePr>
        <p:xfrm>
          <a:off x="0" y="875096"/>
          <a:ext cx="9144000" cy="586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직사각형 2"/>
          <p:cNvSpPr/>
          <p:nvPr/>
        </p:nvSpPr>
        <p:spPr>
          <a:xfrm>
            <a:off x="6372200" y="1009264"/>
            <a:ext cx="25202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580,000,000</a:t>
            </a:r>
            <a:endParaRPr lang="ko-KR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3303E-B1F4-2349-B6AA-D5A46D659489}"/>
              </a:ext>
            </a:extLst>
          </p:cNvPr>
          <p:cNvSpPr txBox="1"/>
          <p:nvPr/>
        </p:nvSpPr>
        <p:spPr>
          <a:xfrm>
            <a:off x="1619672" y="228764"/>
            <a:ext cx="649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고정자산내역 </a:t>
            </a:r>
            <a:r>
              <a:rPr kumimoji="1"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대여 및 보증금</a:t>
            </a:r>
            <a:r>
              <a:rPr kumimoji="1"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5E17B-75CC-15E1-BB45-7FF459F45808}"/>
              </a:ext>
            </a:extLst>
          </p:cNvPr>
          <p:cNvSpPr txBox="1"/>
          <p:nvPr/>
        </p:nvSpPr>
        <p:spPr>
          <a:xfrm>
            <a:off x="7740352" y="175872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7738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id="{CB733FE2-6A45-48E4-B4E0-0889187E72E6}"/>
              </a:ext>
            </a:extLst>
          </p:cNvPr>
          <p:cNvSpPr txBox="1">
            <a:spLocks/>
          </p:cNvSpPr>
          <p:nvPr/>
        </p:nvSpPr>
        <p:spPr>
          <a:xfrm>
            <a:off x="646930" y="2892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24:00)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내용 개체 틀 7">
            <a:extLst>
              <a:ext uri="{FF2B5EF4-FFF2-40B4-BE49-F238E27FC236}">
                <a16:creationId xmlns:a16="http://schemas.microsoft.com/office/drawing/2014/main" id="{67DEDBB3-722E-40B3-9606-24237E600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859736"/>
              </p:ext>
            </p:extLst>
          </p:nvPr>
        </p:nvGraphicFramePr>
        <p:xfrm>
          <a:off x="395536" y="1124744"/>
          <a:ext cx="8352927" cy="554461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15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계좌별칭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140-008-409450</a:t>
                      </a:r>
                      <a:r>
                        <a:rPr lang="ko-KR" altLang="en-US" sz="2000" dirty="0"/>
                        <a:t> </a:t>
                      </a:r>
                      <a:endParaRPr lang="en-US" altLang="ko-K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포이에마예수교회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114,382,552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861988-04-046139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/>
                        <a:t>정기예금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36204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정기예금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861988-04-046647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정기예금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861901-04-134752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포이에마예수교회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400,000,000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140-010-770719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목회팀</a:t>
                      </a:r>
                      <a:r>
                        <a:rPr lang="ko-KR" altLang="en-US" sz="2000" dirty="0"/>
                        <a:t> 외 </a:t>
                      </a:r>
                      <a:r>
                        <a:rPr lang="en-US" altLang="ko-KR" sz="2000" dirty="0"/>
                        <a:t>9</a:t>
                      </a:r>
                      <a:r>
                        <a:rPr lang="ko-KR" altLang="en-US" sz="2000" dirty="0"/>
                        <a:t>부서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18,224,863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40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잔액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1,632,607,415</a:t>
                      </a:r>
                      <a:endParaRPr lang="ko-KR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526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D9A75-B251-481E-8E7E-7B43F8E1C8BA}"/>
              </a:ext>
            </a:extLst>
          </p:cNvPr>
          <p:cNvSpPr txBox="1">
            <a:spLocks/>
          </p:cNvSpPr>
          <p:nvPr/>
        </p:nvSpPr>
        <p:spPr>
          <a:xfrm>
            <a:off x="457200" y="685524"/>
            <a:ext cx="8229600" cy="7780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결산보고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CCA507B-DF71-4F86-95ED-FE1B8E46B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06475"/>
              </p:ext>
            </p:extLst>
          </p:nvPr>
        </p:nvGraphicFramePr>
        <p:xfrm>
          <a:off x="107179" y="2492896"/>
          <a:ext cx="8713293" cy="272442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52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4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dirty="0"/>
                        <a:t>수입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지출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잔액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헌금 </a:t>
                      </a:r>
                      <a:r>
                        <a:rPr lang="en-US" altLang="ko-KR" sz="1800" dirty="0"/>
                        <a:t>         1,226,831,670 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부서지출  </a:t>
                      </a:r>
                      <a:r>
                        <a:rPr lang="en-US" altLang="ko-KR" sz="1800" dirty="0"/>
                        <a:t>1,115,973,573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보통예금   </a:t>
                      </a:r>
                      <a:r>
                        <a:rPr lang="en-US" altLang="ko-KR" sz="1800" dirty="0"/>
                        <a:t>532,607,415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이월          </a:t>
                      </a:r>
                      <a:r>
                        <a:rPr lang="en-US" altLang="ko-KR" sz="1800" dirty="0"/>
                        <a:t>1,411,759,228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정기예금</a:t>
                      </a:r>
                      <a:r>
                        <a:rPr lang="ko-KR" altLang="en-US" sz="1800" baseline="0" dirty="0"/>
                        <a:t>  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1,100,000,000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err="1"/>
                        <a:t>자본수입외</a:t>
                      </a:r>
                      <a:r>
                        <a:rPr lang="ko-KR" altLang="en-US" sz="1800" dirty="0"/>
                        <a:t>    </a:t>
                      </a:r>
                      <a:r>
                        <a:rPr lang="en-US" altLang="ko-KR" sz="1800" dirty="0"/>
                        <a:t>109,990,090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총수입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2,748,580,988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총지출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1,115,973,573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1,632,607,415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1F8752-BE6C-4C5D-9897-DCDE2970A27B}"/>
              </a:ext>
            </a:extLst>
          </p:cNvPr>
          <p:cNvSpPr txBox="1"/>
          <p:nvPr/>
        </p:nvSpPr>
        <p:spPr>
          <a:xfrm>
            <a:off x="107179" y="1691307"/>
            <a:ext cx="5544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현재 교회 재정현황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3240CA-35AF-4440-9CE3-8ED11020A01A}"/>
              </a:ext>
            </a:extLst>
          </p:cNvPr>
          <p:cNvSpPr txBox="1"/>
          <p:nvPr/>
        </p:nvSpPr>
        <p:spPr>
          <a:xfrm>
            <a:off x="7668344" y="20608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DE1D51-CF5A-529B-CA06-DE61226AC957}"/>
              </a:ext>
            </a:extLst>
          </p:cNvPr>
          <p:cNvSpPr/>
          <p:nvPr/>
        </p:nvSpPr>
        <p:spPr>
          <a:xfrm>
            <a:off x="0" y="0"/>
            <a:ext cx="9144000" cy="520345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0753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-2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853326"/>
            <a:ext cx="5256248" cy="136815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감사보고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3779912" y="3794708"/>
            <a:ext cx="5112232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감사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이종기장로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402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2753602-FF6A-45B9-89B5-37CC1A69DA9F}"/>
              </a:ext>
            </a:extLst>
          </p:cNvPr>
          <p:cNvSpPr/>
          <p:nvPr/>
        </p:nvSpPr>
        <p:spPr bwMode="auto">
          <a:xfrm>
            <a:off x="141921" y="301114"/>
            <a:ext cx="18377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ln>
                  <a:solidFill>
                    <a:schemeClr val="bg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itchFamily="18" charset="0"/>
              </a:rPr>
              <a:t>감사</a:t>
            </a:r>
            <a:endParaRPr kumimoji="0" lang="en-US" altLang="ko-KR" sz="4000" b="1" dirty="0">
              <a:ln>
                <a:solidFill>
                  <a:schemeClr val="bg1">
                    <a:alpha val="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ln>
                  <a:solidFill>
                    <a:schemeClr val="bg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imes New Roman" pitchFamily="18" charset="0"/>
              </a:rPr>
              <a:t>보고서</a:t>
            </a:r>
          </a:p>
        </p:txBody>
      </p:sp>
      <p:grpSp>
        <p:nvGrpSpPr>
          <p:cNvPr id="13" name="Group 19">
            <a:extLst>
              <a:ext uri="{FF2B5EF4-FFF2-40B4-BE49-F238E27FC236}">
                <a16:creationId xmlns:a16="http://schemas.microsoft.com/office/drawing/2014/main" id="{82E85571-127F-4377-B6E8-6EFAF138E763}"/>
              </a:ext>
            </a:extLst>
          </p:cNvPr>
          <p:cNvGrpSpPr>
            <a:grpSpLocks/>
          </p:cNvGrpSpPr>
          <p:nvPr/>
        </p:nvGrpSpPr>
        <p:grpSpPr bwMode="auto">
          <a:xfrm>
            <a:off x="263320" y="2245284"/>
            <a:ext cx="1656184" cy="1626917"/>
            <a:chOff x="0" y="0"/>
            <a:chExt cx="2240" cy="1948"/>
          </a:xfrm>
          <a:solidFill>
            <a:srgbClr val="74A2C6"/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D56585E4-2551-4A7B-8A1A-6325B1293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15" name="Group 17">
              <a:extLst>
                <a:ext uri="{FF2B5EF4-FFF2-40B4-BE49-F238E27FC236}">
                  <a16:creationId xmlns:a16="http://schemas.microsoft.com/office/drawing/2014/main" id="{777078DD-72B8-4829-92E3-CBAE35593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" y="211"/>
              <a:ext cx="350" cy="338"/>
              <a:chOff x="40" y="-173"/>
              <a:chExt cx="349" cy="337"/>
            </a:xfrm>
            <a:grpFill/>
          </p:grpSpPr>
          <p:sp>
            <p:nvSpPr>
              <p:cNvPr id="17" name="AutoShape 15">
                <a:extLst>
                  <a:ext uri="{FF2B5EF4-FFF2-40B4-BE49-F238E27FC236}">
                    <a16:creationId xmlns:a16="http://schemas.microsoft.com/office/drawing/2014/main" id="{B628A511-475C-4BFD-A3BF-157D39C1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" y="-165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8" name="AutoShape 16">
                <a:extLst>
                  <a:ext uri="{FF2B5EF4-FFF2-40B4-BE49-F238E27FC236}">
                    <a16:creationId xmlns:a16="http://schemas.microsoft.com/office/drawing/2014/main" id="{91AF7137-E116-47B1-B9B6-9DABDFB97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-173"/>
                <a:ext cx="213" cy="3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D6ADD5EE-0533-4436-8E4A-2AD02DB3F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" y="602"/>
              <a:ext cx="1730" cy="9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재정의 </a:t>
              </a:r>
              <a:endPara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Open Sans Light" pitchFamily="34" charset="0"/>
              </a:endParaRPr>
            </a:p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투명성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id="{8A9E742F-0E58-49BA-A534-066BE7A13A33}"/>
              </a:ext>
            </a:extLst>
          </p:cNvPr>
          <p:cNvGrpSpPr>
            <a:grpSpLocks/>
          </p:cNvGrpSpPr>
          <p:nvPr/>
        </p:nvGrpSpPr>
        <p:grpSpPr bwMode="auto">
          <a:xfrm>
            <a:off x="258884" y="4869160"/>
            <a:ext cx="1656184" cy="1472575"/>
            <a:chOff x="17" y="294"/>
            <a:chExt cx="2240" cy="1948"/>
          </a:xfrm>
          <a:solidFill>
            <a:srgbClr val="27869F"/>
          </a:solidFill>
        </p:grpSpPr>
        <p:sp>
          <p:nvSpPr>
            <p:cNvPr id="44046" name="Rectangle 24">
              <a:extLst>
                <a:ext uri="{FF2B5EF4-FFF2-40B4-BE49-F238E27FC236}">
                  <a16:creationId xmlns:a16="http://schemas.microsoft.com/office/drawing/2014/main" id="{9C83C8E8-80B4-4689-8D6E-0DE97AEC3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294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47" name="AutoShape 25">
              <a:extLst>
                <a:ext uri="{FF2B5EF4-FFF2-40B4-BE49-F238E27FC236}">
                  <a16:creationId xmlns:a16="http://schemas.microsoft.com/office/drawing/2014/main" id="{515112CB-6476-4797-9EE6-609B61098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48" name="Rectangle 26">
              <a:extLst>
                <a:ext uri="{FF2B5EF4-FFF2-40B4-BE49-F238E27FC236}">
                  <a16:creationId xmlns:a16="http://schemas.microsoft.com/office/drawing/2014/main" id="{CE34BAD1-3DBD-4D85-A1B0-63530A29E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" y="970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소외된 이웃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255311" y="548680"/>
            <a:ext cx="6484244" cy="593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본인은 </a:t>
            </a:r>
            <a:r>
              <a:rPr lang="ko-KR" altLang="en-US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포이에마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예수교회의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2023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회계 연도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(2023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 ∽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2023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12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31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)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동안 발생한 재정에 관해 본 교회의 정관상 재정운영의 원칙에 따라 재정 보고서 및 헌금 수입 지출 내역에 대한 회계감사를 실시하였습니다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05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수입 및 지출의 투명성을 검토하기 위해 재정부의 은행 계좌 입출금 집계를 교회 행정 시스템의 회계 계정과 대조하여 교차점검을 실시하였습니다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더불어 항목별 명세서 및 지출 내역 서와 </a:t>
            </a:r>
            <a:r>
              <a:rPr lang="ko-KR" altLang="en-US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지출증빙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영수증을 대조 확인하고 매월 교회 홈페이지를 통해 수입과 지출이 공개되어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재정보고의 투명성과 접근성이 보장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되었습니다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2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어려운 경제 상황 속에서도 헌금이 예산을 상회하고 교회의 재정상태가 개선되었습니다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국외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튀르키에와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우크라이나 난민 구제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목장 달란트 프로젝트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경제적으로 어려운 성도들에게 긴급 지원비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를 지원하여 적절한 대응을 보였습니다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</a:p>
          <a:p>
            <a:pPr eaLnBrk="1" hangingPunct="1">
              <a:lnSpc>
                <a:spcPct val="130000"/>
              </a:lnSpc>
            </a:pP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01F32A2-27E8-4BA7-9246-1830CA6D6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39447"/>
              </p:ext>
            </p:extLst>
          </p:nvPr>
        </p:nvGraphicFramePr>
        <p:xfrm>
          <a:off x="2099171" y="285705"/>
          <a:ext cx="6865317" cy="6368246"/>
        </p:xfrm>
        <a:graphic>
          <a:graphicData uri="http://schemas.openxmlformats.org/drawingml/2006/table">
            <a:tbl>
              <a:tblPr/>
              <a:tblGrid>
                <a:gridCol w="6865317">
                  <a:extLst>
                    <a:ext uri="{9D8B030D-6E8A-4147-A177-3AD203B41FA5}">
                      <a16:colId xmlns:a16="http://schemas.microsoft.com/office/drawing/2014/main" val="1611884579"/>
                    </a:ext>
                  </a:extLst>
                </a:gridCol>
              </a:tblGrid>
              <a:tr h="636824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227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2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>
            <a:extLst>
              <a:ext uri="{FF2B5EF4-FFF2-40B4-BE49-F238E27FC236}">
                <a16:creationId xmlns:a16="http://schemas.microsoft.com/office/drawing/2014/main" id="{8393B47E-2C56-4CA3-B29D-4D0C9AAD57D4}"/>
              </a:ext>
            </a:extLst>
          </p:cNvPr>
          <p:cNvGrpSpPr>
            <a:grpSpLocks/>
          </p:cNvGrpSpPr>
          <p:nvPr/>
        </p:nvGrpSpPr>
        <p:grpSpPr bwMode="auto">
          <a:xfrm>
            <a:off x="259870" y="4876874"/>
            <a:ext cx="1656184" cy="1542461"/>
            <a:chOff x="-107" y="172"/>
            <a:chExt cx="2240" cy="1948"/>
          </a:xfrm>
          <a:solidFill>
            <a:schemeClr val="bg1">
              <a:lumMod val="65000"/>
            </a:schemeClr>
          </a:solidFill>
        </p:grpSpPr>
        <p:sp>
          <p:nvSpPr>
            <p:cNvPr id="44052" name="Rectangle 10">
              <a:extLst>
                <a:ext uri="{FF2B5EF4-FFF2-40B4-BE49-F238E27FC236}">
                  <a16:creationId xmlns:a16="http://schemas.microsoft.com/office/drawing/2014/main" id="{0AF20152-78C2-43A7-A6D7-E17115C9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" y="172"/>
              <a:ext cx="2240" cy="1948"/>
            </a:xfrm>
            <a:prstGeom prst="rect">
              <a:avLst/>
            </a:prstGeom>
            <a:solidFill>
              <a:srgbClr val="6B8C9C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53" name="AutoShape 11">
              <a:extLst>
                <a:ext uri="{FF2B5EF4-FFF2-40B4-BE49-F238E27FC236}">
                  <a16:creationId xmlns:a16="http://schemas.microsoft.com/office/drawing/2014/main" id="{866B8184-50C9-4469-9E34-104CA794E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400"/>
              <a:ext cx="368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5569" y="0"/>
                  </a:moveTo>
                  <a:cubicBezTo>
                    <a:pt x="13669" y="0"/>
                    <a:pt x="11923" y="984"/>
                    <a:pt x="10800" y="2607"/>
                  </a:cubicBezTo>
                  <a:cubicBezTo>
                    <a:pt x="9676" y="984"/>
                    <a:pt x="7932" y="0"/>
                    <a:pt x="6031" y="0"/>
                  </a:cubicBezTo>
                  <a:cubicBezTo>
                    <a:pt x="2706" y="0"/>
                    <a:pt x="0" y="3017"/>
                    <a:pt x="0" y="6725"/>
                  </a:cubicBezTo>
                  <a:cubicBezTo>
                    <a:pt x="0" y="8467"/>
                    <a:pt x="598" y="10122"/>
                    <a:pt x="1682" y="11380"/>
                  </a:cubicBezTo>
                  <a:lnTo>
                    <a:pt x="10188" y="20915"/>
                  </a:lnTo>
                  <a:lnTo>
                    <a:pt x="10800" y="21600"/>
                  </a:lnTo>
                  <a:lnTo>
                    <a:pt x="11412" y="20915"/>
                  </a:lnTo>
                  <a:lnTo>
                    <a:pt x="19757" y="11562"/>
                  </a:lnTo>
                  <a:cubicBezTo>
                    <a:pt x="20940" y="10296"/>
                    <a:pt x="21600" y="8573"/>
                    <a:pt x="21600" y="6725"/>
                  </a:cubicBezTo>
                  <a:cubicBezTo>
                    <a:pt x="21600" y="3017"/>
                    <a:pt x="18895" y="0"/>
                    <a:pt x="15569" y="0"/>
                  </a:cubicBezTo>
                  <a:close/>
                  <a:moveTo>
                    <a:pt x="15569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54" name="Rectangle 12">
              <a:extLst>
                <a:ext uri="{FF2B5EF4-FFF2-40B4-BE49-F238E27FC236}">
                  <a16:creationId xmlns:a16="http://schemas.microsoft.com/office/drawing/2014/main" id="{119C499D-B75F-4E0C-A399-09DA39B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" y="926"/>
              <a:ext cx="2097" cy="10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Light" pitchFamily="34" charset="0"/>
                  <a:ea typeface="ヒラギノ角ゴ ProN W3"/>
                  <a:cs typeface="ヒラギノ角ゴ ProN W3"/>
                  <a:sym typeface="Open Sans Light" pitchFamily="34" charset="0"/>
                </a:rPr>
                <a:t>성도님들께 감사</a:t>
              </a:r>
              <a:endParaRPr lang="en-US" altLang="ko-K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ea typeface="ヒラギノ角ゴ ProN W3"/>
                <a:cs typeface="ヒラギノ角ゴ ProN W3"/>
                <a:sym typeface="Open Sans Light" pitchFamily="34" charset="0"/>
              </a:endParaRPr>
            </a:p>
          </p:txBody>
        </p:sp>
      </p:grpSp>
      <p:grpSp>
        <p:nvGrpSpPr>
          <p:cNvPr id="19" name="Group 23">
            <a:extLst>
              <a:ext uri="{FF2B5EF4-FFF2-40B4-BE49-F238E27FC236}">
                <a16:creationId xmlns:a16="http://schemas.microsoft.com/office/drawing/2014/main" id="{F6A7A045-6342-411C-A133-CFC3F0802DC9}"/>
              </a:ext>
            </a:extLst>
          </p:cNvPr>
          <p:cNvGrpSpPr>
            <a:grpSpLocks/>
          </p:cNvGrpSpPr>
          <p:nvPr/>
        </p:nvGrpSpPr>
        <p:grpSpPr bwMode="auto">
          <a:xfrm>
            <a:off x="2773878" y="5116860"/>
            <a:ext cx="1032272" cy="732140"/>
            <a:chOff x="244" y="382"/>
            <a:chExt cx="1734" cy="1229"/>
          </a:xfrm>
        </p:grpSpPr>
        <p:sp>
          <p:nvSpPr>
            <p:cNvPr id="65547" name="AutoShape 21">
              <a:extLst>
                <a:ext uri="{FF2B5EF4-FFF2-40B4-BE49-F238E27FC236}">
                  <a16:creationId xmlns:a16="http://schemas.microsoft.com/office/drawing/2014/main" id="{A98212A0-0E57-43D1-8633-1940E696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382"/>
              <a:ext cx="269" cy="3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8361" y="10385"/>
                  </a:moveTo>
                  <a:lnTo>
                    <a:pt x="17820" y="10385"/>
                  </a:lnTo>
                  <a:lnTo>
                    <a:pt x="16739" y="10385"/>
                  </a:lnTo>
                  <a:lnTo>
                    <a:pt x="15821" y="10385"/>
                  </a:lnTo>
                  <a:lnTo>
                    <a:pt x="4861" y="10385"/>
                  </a:lnTo>
                  <a:lnTo>
                    <a:pt x="4861" y="5401"/>
                  </a:lnTo>
                  <a:cubicBezTo>
                    <a:pt x="4861" y="2882"/>
                    <a:pt x="7526" y="831"/>
                    <a:pt x="10802" y="831"/>
                  </a:cubicBezTo>
                  <a:cubicBezTo>
                    <a:pt x="14076" y="831"/>
                    <a:pt x="16739" y="2882"/>
                    <a:pt x="16739" y="5401"/>
                  </a:cubicBezTo>
                  <a:lnTo>
                    <a:pt x="16739" y="7063"/>
                  </a:lnTo>
                  <a:lnTo>
                    <a:pt x="17820" y="7063"/>
                  </a:lnTo>
                  <a:lnTo>
                    <a:pt x="17820" y="5401"/>
                  </a:lnTo>
                  <a:cubicBezTo>
                    <a:pt x="17820" y="2419"/>
                    <a:pt x="14679" y="0"/>
                    <a:pt x="10802" y="0"/>
                  </a:cubicBezTo>
                  <a:cubicBezTo>
                    <a:pt x="6924" y="0"/>
                    <a:pt x="3782" y="2419"/>
                    <a:pt x="3782" y="5401"/>
                  </a:cubicBezTo>
                  <a:lnTo>
                    <a:pt x="3782" y="10385"/>
                  </a:lnTo>
                  <a:lnTo>
                    <a:pt x="0" y="10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385"/>
                  </a:lnTo>
                  <a:cubicBezTo>
                    <a:pt x="21600" y="10385"/>
                    <a:pt x="18361" y="10385"/>
                    <a:pt x="18361" y="10385"/>
                  </a:cubicBezTo>
                  <a:close/>
                  <a:moveTo>
                    <a:pt x="18361" y="103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ko-KR" altLang="en-US"/>
            </a:p>
          </p:txBody>
        </p:sp>
        <p:sp>
          <p:nvSpPr>
            <p:cNvPr id="65548" name="Rectangle 22">
              <a:extLst>
                <a:ext uri="{FF2B5EF4-FFF2-40B4-BE49-F238E27FC236}">
                  <a16:creationId xmlns:a16="http://schemas.microsoft.com/office/drawing/2014/main" id="{75523512-FE33-4DED-A9E3-A971619B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" y="84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Unlock All</a:t>
              </a:r>
            </a:p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Features</a:t>
              </a: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170781" y="354208"/>
            <a:ext cx="6713349" cy="631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재정운용에 관한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문체부 바탕체" panose="02030609000101010101" pitchFamily="17" charset="-127"/>
              </a:rPr>
              <a:t>모든 기록 및 증빙은 </a:t>
            </a:r>
            <a:r>
              <a:rPr lang="ko-KR" altLang="en-US" dirty="0">
                <a:ea typeface="문체부 바탕체" panose="02030609000101010101" pitchFamily="17" charset="-127"/>
              </a:rPr>
              <a:t>회계연도 종료 후 문서로 </a:t>
            </a:r>
            <a:r>
              <a:rPr lang="en-US" altLang="ko-KR" dirty="0">
                <a:ea typeface="문체부 바탕체" panose="02030609000101010101" pitchFamily="17" charset="-127"/>
              </a:rPr>
              <a:t>10</a:t>
            </a:r>
            <a:r>
              <a:rPr lang="ko-KR" altLang="en-US" dirty="0">
                <a:ea typeface="문체부 바탕체" panose="02030609000101010101" pitchFamily="17" charset="-127"/>
              </a:rPr>
              <a:t>년간 보관됩니다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  <a:r>
              <a:rPr lang="ko-KR" altLang="en-US" dirty="0">
                <a:ea typeface="문체부 바탕체" panose="02030609000101010101" pitchFamily="17" charset="-127"/>
              </a:rPr>
              <a:t>따라서 각 부서별 지출결의서와 영수증 첨부의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문체부 바탕체" panose="02030609000101010101" pitchFamily="17" charset="-127"/>
              </a:rPr>
              <a:t>형식이 상이하여 </a:t>
            </a:r>
            <a:r>
              <a:rPr lang="ko-KR" altLang="en-US" dirty="0">
                <a:ea typeface="문체부 바탕체" panose="02030609000101010101" pitchFamily="17" charset="-127"/>
              </a:rPr>
              <a:t>일관된 기록을 위해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문체부 바탕체" panose="02030609000101010101" pitchFamily="17" charset="-127"/>
              </a:rPr>
              <a:t>하나의 형식으로 정리</a:t>
            </a:r>
            <a:r>
              <a:rPr lang="ko-KR" altLang="en-US" dirty="0">
                <a:ea typeface="문체부 바탕체" panose="02030609000101010101" pitchFamily="17" charset="-127"/>
              </a:rPr>
              <a:t>하여 보관할 것을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또한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문체부 바탕체" panose="02030609000101010101" pitchFamily="17" charset="-127"/>
              </a:rPr>
              <a:t>교회 비품 구입 시</a:t>
            </a:r>
            <a:r>
              <a:rPr lang="ko-KR" altLang="en-US" dirty="0">
                <a:ea typeface="문체부 바탕체" panose="02030609000101010101" pitchFamily="17" charset="-127"/>
              </a:rPr>
              <a:t> </a:t>
            </a:r>
            <a:r>
              <a:rPr lang="en-US" altLang="ko-KR" dirty="0">
                <a:ea typeface="문체부 바탕체" panose="02030609000101010101" pitchFamily="17" charset="-127"/>
              </a:rPr>
              <a:t>100</a:t>
            </a:r>
            <a:r>
              <a:rPr lang="ko-KR" altLang="en-US" dirty="0">
                <a:ea typeface="문체부 바탕체" panose="02030609000101010101" pitchFamily="17" charset="-127"/>
              </a:rPr>
              <a:t>만원 이상일 때 재정건전성과 투명성을 위하여 </a:t>
            </a:r>
            <a:r>
              <a:rPr lang="ko-KR" altLang="en-US" dirty="0" err="1">
                <a:ea typeface="문체부 바탕체" panose="02030609000101010101" pitchFamily="17" charset="-127"/>
              </a:rPr>
              <a:t>비교견적서를</a:t>
            </a:r>
            <a:r>
              <a:rPr lang="ko-KR" altLang="en-US" dirty="0">
                <a:ea typeface="문체부 바탕체" panose="02030609000101010101" pitchFamily="17" charset="-127"/>
              </a:rPr>
              <a:t> 받아 비교하여 구매하고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비품 대장은 사무실에 비치하여 관리할 것을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재정부의 원활한 운영을 위해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문체부 바탕체" panose="02030609000101010101" pitchFamily="17" charset="-127"/>
              </a:rPr>
              <a:t>부원충원이 필요</a:t>
            </a:r>
            <a:r>
              <a:rPr lang="ko-KR" altLang="en-US" dirty="0">
                <a:ea typeface="문체부 바탕체" panose="02030609000101010101" pitchFamily="17" charset="-127"/>
              </a:rPr>
              <a:t>하다고 판단됩니다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금년에는 경제 상황이 더욱 어려워진다는 전망입니다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  <a:r>
              <a:rPr lang="ko-KR" altLang="en-US" dirty="0">
                <a:ea typeface="문체부 바탕체" panose="02030609000101010101" pitchFamily="17" charset="-127"/>
              </a:rPr>
              <a:t>우리 교회의 설립 목적에 맞게 </a:t>
            </a:r>
            <a:r>
              <a:rPr lang="ko-KR" altLang="en-US" b="1" dirty="0">
                <a:ea typeface="문체부 바탕체" panose="02030609000101010101" pitchFamily="17" charset="-127"/>
              </a:rPr>
              <a:t>소외된 이웃과 인재 양성</a:t>
            </a:r>
            <a:r>
              <a:rPr lang="ko-KR" altLang="en-US" dirty="0">
                <a:ea typeface="문체부 바탕체" panose="02030609000101010101" pitchFamily="17" charset="-127"/>
              </a:rPr>
              <a:t>을 위한 적정한 사회 구제 관련 예산을 편성하고 집행하여 주시기를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전반적으로 </a:t>
            </a:r>
            <a:r>
              <a:rPr lang="en-US" altLang="ko-KR" dirty="0">
                <a:ea typeface="문체부 바탕체" panose="02030609000101010101" pitchFamily="17" charset="-127"/>
              </a:rPr>
              <a:t>2023</a:t>
            </a:r>
            <a:r>
              <a:rPr lang="ko-KR" altLang="en-US" dirty="0">
                <a:ea typeface="문체부 바탕체" panose="02030609000101010101" pitchFamily="17" charset="-127"/>
              </a:rPr>
              <a:t>회계 연도 감사 결과는 특별이 이상이 없이 적절히 관리되었다고 판단됩니다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이상의 의견으로 감사보고를 드리며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감사에 협조해 주신 재정부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경비 절감에 애쓰신 각급 부서장님들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헌금과 사랑으로 봉사하여 주신 성도님들께 감사드립니다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sz="1000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                                                 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2024. 01. 21 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감사 이 종 기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박 복 순</a:t>
            </a: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  <p:grpSp>
        <p:nvGrpSpPr>
          <p:cNvPr id="22" name="Group 19">
            <a:extLst>
              <a:ext uri="{FF2B5EF4-FFF2-40B4-BE49-F238E27FC236}">
                <a16:creationId xmlns:a16="http://schemas.microsoft.com/office/drawing/2014/main" id="{ACE93277-EDBF-49A6-AF30-FFE4EDC26539}"/>
              </a:ext>
            </a:extLst>
          </p:cNvPr>
          <p:cNvGrpSpPr>
            <a:grpSpLocks/>
          </p:cNvGrpSpPr>
          <p:nvPr/>
        </p:nvGrpSpPr>
        <p:grpSpPr bwMode="auto">
          <a:xfrm>
            <a:off x="259870" y="354209"/>
            <a:ext cx="1656184" cy="1626917"/>
            <a:chOff x="0" y="0"/>
            <a:chExt cx="2240" cy="1948"/>
          </a:xfrm>
          <a:solidFill>
            <a:srgbClr val="74A2C6"/>
          </a:solidFill>
        </p:grpSpPr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BCE0DB0E-580A-4DDB-B08F-E191D6E4D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25" name="Group 17">
              <a:extLst>
                <a:ext uri="{FF2B5EF4-FFF2-40B4-BE49-F238E27FC236}">
                  <a16:creationId xmlns:a16="http://schemas.microsoft.com/office/drawing/2014/main" id="{4AA61B7B-8AEB-4C46-A01E-95FF4B448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" y="211"/>
              <a:ext cx="350" cy="338"/>
              <a:chOff x="40" y="-173"/>
              <a:chExt cx="349" cy="337"/>
            </a:xfrm>
            <a:grpFill/>
          </p:grpSpPr>
          <p:sp>
            <p:nvSpPr>
              <p:cNvPr id="27" name="AutoShape 15">
                <a:extLst>
                  <a:ext uri="{FF2B5EF4-FFF2-40B4-BE49-F238E27FC236}">
                    <a16:creationId xmlns:a16="http://schemas.microsoft.com/office/drawing/2014/main" id="{122C9CB9-26DF-426A-8551-536995132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" y="-165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29" name="AutoShape 16">
                <a:extLst>
                  <a:ext uri="{FF2B5EF4-FFF2-40B4-BE49-F238E27FC236}">
                    <a16:creationId xmlns:a16="http://schemas.microsoft.com/office/drawing/2014/main" id="{ECF24D45-85B1-4372-B5A9-96647A016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-173"/>
                <a:ext cx="213" cy="3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9E52320E-CEA5-472D-BB44-0F6BDAD46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" y="602"/>
              <a:ext cx="1730" cy="9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행정</a:t>
              </a:r>
              <a:endPara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Open Sans Light" pitchFamily="34" charset="0"/>
              </a:endParaRPr>
            </a:p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권고사항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  <p:grpSp>
        <p:nvGrpSpPr>
          <p:cNvPr id="30" name="Group 27">
            <a:extLst>
              <a:ext uri="{FF2B5EF4-FFF2-40B4-BE49-F238E27FC236}">
                <a16:creationId xmlns:a16="http://schemas.microsoft.com/office/drawing/2014/main" id="{EF76916C-350E-4CB3-AF4B-6B455778EC84}"/>
              </a:ext>
            </a:extLst>
          </p:cNvPr>
          <p:cNvGrpSpPr>
            <a:grpSpLocks/>
          </p:cNvGrpSpPr>
          <p:nvPr/>
        </p:nvGrpSpPr>
        <p:grpSpPr bwMode="auto">
          <a:xfrm>
            <a:off x="255079" y="2668601"/>
            <a:ext cx="1656184" cy="1472575"/>
            <a:chOff x="17" y="294"/>
            <a:chExt cx="2240" cy="1948"/>
          </a:xfrm>
          <a:solidFill>
            <a:srgbClr val="27869F"/>
          </a:solidFill>
        </p:grpSpPr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E16A4564-00FC-41EF-9AF5-9F6409434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294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32" name="AutoShape 25">
              <a:extLst>
                <a:ext uri="{FF2B5EF4-FFF2-40B4-BE49-F238E27FC236}">
                  <a16:creationId xmlns:a16="http://schemas.microsoft.com/office/drawing/2014/main" id="{EAD4D136-3EAE-4F25-B722-B6490D1AA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3" name="Rectangle 26">
              <a:extLst>
                <a:ext uri="{FF2B5EF4-FFF2-40B4-BE49-F238E27FC236}">
                  <a16:creationId xmlns:a16="http://schemas.microsoft.com/office/drawing/2014/main" id="{B82639C1-5D9F-4C61-BA77-F0BBCCA7A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" y="961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소외된 이웃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1951D1B-715E-4695-9052-B56275961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370244"/>
              </p:ext>
            </p:extLst>
          </p:nvPr>
        </p:nvGraphicFramePr>
        <p:xfrm>
          <a:off x="2020306" y="193431"/>
          <a:ext cx="6947850" cy="6547937"/>
        </p:xfrm>
        <a:graphic>
          <a:graphicData uri="http://schemas.openxmlformats.org/drawingml/2006/table">
            <a:tbl>
              <a:tblPr/>
              <a:tblGrid>
                <a:gridCol w="6947850">
                  <a:extLst>
                    <a:ext uri="{9D8B030D-6E8A-4147-A177-3AD203B41FA5}">
                      <a16:colId xmlns:a16="http://schemas.microsoft.com/office/drawing/2014/main" val="1286712023"/>
                    </a:ext>
                  </a:extLst>
                </a:gridCol>
              </a:tblGrid>
              <a:tr h="654793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49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-3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256248" cy="193571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예산안 심의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각 부장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939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 배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황영일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84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157960"/>
            <a:ext cx="6624736" cy="118280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922151" y="330774"/>
            <a:ext cx="208823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114,700,000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051"/>
              </p:ext>
            </p:extLst>
          </p:nvPr>
        </p:nvGraphicFramePr>
        <p:xfrm>
          <a:off x="899592" y="1123264"/>
          <a:ext cx="7488832" cy="54039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72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5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  <a:latin typeface="+mn-ea"/>
                          <a:ea typeface="+mn-ea"/>
                        </a:rPr>
                        <a:t>예배준비비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강단 화분 및 절기 꽃꽂이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성찬 비용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150,000*12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주일 아침 회의비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100,000*52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64407660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담요 및 유니폼 세탁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찬양대 간담회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(80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*30,000)*2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4022678066"/>
                  </a:ext>
                </a:extLst>
              </a:tr>
              <a:tr h="4106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교재 및 운영비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150,000*12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687688137"/>
                  </a:ext>
                </a:extLst>
              </a:tr>
              <a:tr h="28780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자료구입비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300,000* 1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u="none" strike="noStrike" dirty="0"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1,300,000*12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2878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800" b="1" u="none" strike="noStrike" dirty="0" err="1"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15,000*50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악보집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 및 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찬양교육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초청강의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음악회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부활절칸타타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2250490125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46761508"/>
                  </a:ext>
                </a:extLst>
              </a:tr>
              <a:tr h="28780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2,600,000*12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73978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10A685-494F-68DC-5BFA-7B6DD266998C}"/>
              </a:ext>
            </a:extLst>
          </p:cNvPr>
          <p:cNvSpPr txBox="1"/>
          <p:nvPr/>
        </p:nvSpPr>
        <p:spPr>
          <a:xfrm>
            <a:off x="8005492" y="75393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9481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79512" y="332259"/>
            <a:ext cx="7772400" cy="11525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660233" y="462628"/>
            <a:ext cx="194421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114,700,000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757185"/>
              </p:ext>
            </p:extLst>
          </p:nvPr>
        </p:nvGraphicFramePr>
        <p:xfrm>
          <a:off x="755577" y="1732660"/>
          <a:ext cx="7704856" cy="24884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22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3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12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u="none" strike="noStrike" dirty="0"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2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12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방송실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1,400,000*12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16,800,000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방송장비 구입 및 수리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7,000,000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126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3,000,000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1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114,700,000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5590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0290A4-5F66-7E57-9799-5FB7DA2AF0DD}"/>
              </a:ext>
            </a:extLst>
          </p:cNvPr>
          <p:cNvSpPr txBox="1"/>
          <p:nvPr/>
        </p:nvSpPr>
        <p:spPr>
          <a:xfrm>
            <a:off x="7596336" y="12687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1174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 육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최인욱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555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1520" y="21586"/>
            <a:ext cx="8640960" cy="1233519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교육부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45,000,000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sz="3200" dirty="0">
                <a:latin typeface="+mj-ea"/>
              </a:rPr>
              <a:t>  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50654"/>
              </p:ext>
            </p:extLst>
          </p:nvPr>
        </p:nvGraphicFramePr>
        <p:xfrm>
          <a:off x="683568" y="1047897"/>
          <a:ext cx="7920880" cy="5675466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9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1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자녀교육세미나 지원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가족소풍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교사대학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주일학교 졸업식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통합목장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1,300,000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217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하늘씨앗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(3-7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</a:t>
                      </a:r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겨울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), 2,000,000(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추수감사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달리다굼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말씀암송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교안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10,000*10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음료 및 간식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250,000*4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교사회의비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10000x6x12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비품비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소모품비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217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하늘가지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초등부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2,000,000*2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달란트잔치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 등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교사교육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*1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 및 아동 심방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64814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21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하늘줄기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청소년부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M.T,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수능응원 등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제자훈련 및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비전트립</a:t>
                      </a:r>
                      <a:endParaRPr lang="ko-KR" altLang="en-US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훈련 교재 및 비전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트립</a:t>
                      </a:r>
                      <a:endParaRPr lang="en-US" altLang="ko-KR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부순서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캠페인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교재비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성경공부 교재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분기별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 및 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5590673" y="278305"/>
            <a:ext cx="246627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C15493-728C-D169-431A-E398FFE48E80}"/>
              </a:ext>
            </a:extLst>
          </p:cNvPr>
          <p:cNvSpPr txBox="1"/>
          <p:nvPr/>
        </p:nvSpPr>
        <p:spPr>
          <a:xfrm>
            <a:off x="8022150" y="69908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134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457888"/>
              </p:ext>
            </p:extLst>
          </p:nvPr>
        </p:nvGraphicFramePr>
        <p:xfrm>
          <a:off x="611560" y="1412777"/>
          <a:ext cx="7920879" cy="4248471"/>
        </p:xfrm>
        <a:graphic>
          <a:graphicData uri="http://schemas.openxmlformats.org/drawingml/2006/table">
            <a:tbl>
              <a:tblPr/>
              <a:tblGrid>
                <a:gridCol w="161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2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268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하늘나무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(20-34)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0525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특별강의 또는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300,000*2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생일축하 및 새가족환영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리더양육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300,000x2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청년부 사무비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26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특별활동 및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400,000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봉사활동 지원비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연말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9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45,000,000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5436096" y="398672"/>
            <a:ext cx="2520278" cy="732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63513-108A-9A40-A7E0-22C70CAE9EB0}"/>
              </a:ext>
            </a:extLst>
          </p:cNvPr>
          <p:cNvSpPr txBox="1"/>
          <p:nvPr/>
        </p:nvSpPr>
        <p:spPr>
          <a:xfrm>
            <a:off x="251520" y="472315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교육부</a:t>
            </a:r>
            <a:r>
              <a:rPr kumimoji="1" lang="ko-KR" altLang="en-US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예산 내역서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계속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</a:t>
            </a:r>
            <a:r>
              <a:rPr kumimoji="1"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45,000,000</a:t>
            </a:r>
            <a:endParaRPr kumimoji="1"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19C97-47BB-4725-B63B-9EEEF6437325}"/>
              </a:ext>
            </a:extLst>
          </p:cNvPr>
          <p:cNvSpPr txBox="1"/>
          <p:nvPr/>
        </p:nvSpPr>
        <p:spPr>
          <a:xfrm>
            <a:off x="8022150" y="69908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021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왕길완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593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98029"/>
              </p:ext>
            </p:extLst>
          </p:nvPr>
        </p:nvGraphicFramePr>
        <p:xfrm>
          <a:off x="755577" y="1711192"/>
          <a:ext cx="7812360" cy="4892162"/>
        </p:xfrm>
        <a:graphic>
          <a:graphicData uri="http://schemas.openxmlformats.org/drawingml/2006/table">
            <a:tbl>
              <a:tblPr/>
              <a:tblGrid>
                <a:gridCol w="1368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86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616">
                <a:tc row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구제사업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1,000,000*12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그룹홈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봄날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그룹홈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월세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프레이포유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자립지원금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장애인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사랑목장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8,400,000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장아람</a:t>
                      </a:r>
                      <a:r>
                        <a:rPr lang="ko-KR" altLang="en-US" sz="1600" dirty="0"/>
                        <a:t> 재단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장애아동 치료비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4,800,000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427330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신생아 돕기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교회 내 </a:t>
                      </a:r>
                      <a:r>
                        <a:rPr lang="ko-KR" altLang="en-US" sz="1600" dirty="0" err="1"/>
                        <a:t>돌봄지원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교구별</a:t>
                      </a:r>
                      <a:r>
                        <a:rPr lang="ko-KR" altLang="en-US" sz="1600" dirty="0"/>
                        <a:t> 대상자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272507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달란트 프로젝트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우선순위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선별 지급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24,986,000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872295"/>
                  </a:ext>
                </a:extLst>
              </a:tr>
              <a:tr h="488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/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b="1" dirty="0"/>
                        <a:t>116,986,000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5137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516216" y="466288"/>
            <a:ext cx="2051720" cy="7164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204,786,000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452320" y="133147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8323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349604"/>
              </p:ext>
            </p:extLst>
          </p:nvPr>
        </p:nvGraphicFramePr>
        <p:xfrm>
          <a:off x="611561" y="1700809"/>
          <a:ext cx="7920879" cy="4702176"/>
        </p:xfrm>
        <a:graphic>
          <a:graphicData uri="http://schemas.openxmlformats.org/drawingml/2006/table">
            <a:tbl>
              <a:tblPr/>
              <a:tblGrid>
                <a:gridCol w="1297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 지원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장학금규정에 적합한 자 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탈북 자매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2,000,000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4235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선교사업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국내 선교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교회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미자립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교회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해외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캄보디아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인도네시아외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기타국가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22,400,000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북한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탈북신학생</a:t>
                      </a:r>
                      <a:r>
                        <a:rPr lang="ko-KR" altLang="en-US" sz="1400" dirty="0"/>
                        <a:t> 장학금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/>
                        <a:t>5,000,000</a:t>
                      </a:r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방송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CBS </a:t>
                      </a:r>
                      <a:r>
                        <a:rPr lang="ko-KR" altLang="en-US" sz="1400" dirty="0"/>
                        <a:t>방송 </a:t>
                      </a:r>
                      <a:r>
                        <a:rPr lang="en-US" altLang="ko-KR" sz="1400" dirty="0"/>
                        <a:t>2,000,000*10</a:t>
                      </a:r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/>
                        <a:t>20,000,000</a:t>
                      </a:r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유학생 한국어 나눔 봉사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20,000*12*10</a:t>
                      </a:r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/>
                        <a:t>2,400,000</a:t>
                      </a:r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4235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/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dirty="0"/>
                        <a:t>59,800,000</a:t>
                      </a:r>
                      <a:endParaRPr lang="ko-KR" altLang="en-US" sz="16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06129"/>
                  </a:ext>
                </a:extLst>
              </a:tr>
              <a:tr h="4451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계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204,786,000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607878" y="474925"/>
            <a:ext cx="1944216" cy="683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204,786,000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524328" y="12974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583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임숙희권사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5011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19050"/>
            <a:ext cx="8785225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36929"/>
              </p:ext>
            </p:extLst>
          </p:nvPr>
        </p:nvGraphicFramePr>
        <p:xfrm>
          <a:off x="683568" y="1786171"/>
          <a:ext cx="7992888" cy="4599679"/>
        </p:xfrm>
        <a:graphic>
          <a:graphicData uri="http://schemas.openxmlformats.org/drawingml/2006/table">
            <a:tbl>
              <a:tblPr/>
              <a:tblGrid>
                <a:gridCol w="1421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5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4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27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사업명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세부사업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산출내역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예산액 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9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절기 특별식사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부활절 식사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*600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창립기념일 식사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5,000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*600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endParaRPr lang="en-US" altLang="ko-KR" sz="140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466098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절기 특별식사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추수감사절 간식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*600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520976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성탄절 간식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*600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99210"/>
                  </a:ext>
                </a:extLst>
              </a:tr>
              <a:tr h="40369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주일급식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김밥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구매비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2,600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*270*50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35,100,000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김밥 판매대금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(600,000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(-7,200,000)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청소용역비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400,000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4,800,000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6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주관 행사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어르신 성지순례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차량 대여 외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784941"/>
                  </a:ext>
                </a:extLst>
              </a:tr>
              <a:tr h="40369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어버이 주일 행사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효도상품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580991"/>
                  </a:ext>
                </a:extLst>
              </a:tr>
              <a:tr h="4036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계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3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48,700,000</a:t>
                      </a:r>
                    </a:p>
                  </a:txBody>
                  <a:tcPr marL="5824" marR="5824" marT="58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732240" y="460703"/>
            <a:ext cx="18356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48,700,000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DD3313-1FF1-ABC4-9DB2-FAE5B48C3B53}"/>
              </a:ext>
            </a:extLst>
          </p:cNvPr>
          <p:cNvSpPr txBox="1"/>
          <p:nvPr/>
        </p:nvSpPr>
        <p:spPr>
          <a:xfrm>
            <a:off x="7489081" y="130440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66767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 사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심대섭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815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5984" y="28575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봉사부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876256" y="341948"/>
            <a:ext cx="18356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17,410,000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62385"/>
              </p:ext>
            </p:extLst>
          </p:nvPr>
        </p:nvGraphicFramePr>
        <p:xfrm>
          <a:off x="683569" y="1700808"/>
          <a:ext cx="8028384" cy="3999298"/>
        </p:xfrm>
        <a:graphic>
          <a:graphicData uri="http://schemas.openxmlformats.org/drawingml/2006/table">
            <a:tbl>
              <a:tblPr/>
              <a:tblGrid>
                <a:gridCol w="173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사업명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세부사업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산출내역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 예산액 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주차관리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주차용품비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150,000</a:t>
                      </a:r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150,000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방한용품 구입</a:t>
                      </a:r>
                      <a:endParaRPr lang="ko-KR" altLang="en-US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160,000*5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800,000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2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여름용품 구입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40,000*5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200,000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421309"/>
                  </a:ext>
                </a:extLst>
              </a:tr>
              <a:tr h="3567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시설관리</a:t>
                      </a:r>
                      <a:endParaRPr lang="ko-KR" altLang="en-US" sz="15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설비 유지보수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2,000,000*2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4,000,000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870602"/>
                  </a:ext>
                </a:extLst>
              </a:tr>
              <a:tr h="3567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환경미화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청소용품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50,000*2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100,000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858313"/>
                  </a:ext>
                </a:extLst>
              </a:tr>
              <a:tr h="35672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간식비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300,000*2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600,000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868082"/>
                  </a:ext>
                </a:extLst>
              </a:tr>
              <a:tr h="3567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기타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전교인체육대회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봄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5,000,000*1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5,000,000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전교인등산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0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트래킹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대회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가을</a:t>
                      </a:r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5,000,000*1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5,000,000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032189"/>
                  </a:ext>
                </a:extLst>
              </a:tr>
              <a:tr h="356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회의비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30,000*52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1,560,000</a:t>
                      </a:r>
                      <a:endParaRPr lang="en-US" altLang="ko-KR" sz="14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203780"/>
                  </a:ext>
                </a:extLst>
              </a:tr>
              <a:tr h="3567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 계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</a:rPr>
                        <a:t>17,410,000</a:t>
                      </a: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F8EF510-24FF-5C8A-7B3B-D999FE2AD651}"/>
              </a:ext>
            </a:extLst>
          </p:cNvPr>
          <p:cNvSpPr txBox="1"/>
          <p:nvPr/>
        </p:nvSpPr>
        <p:spPr>
          <a:xfrm>
            <a:off x="7522096" y="11967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85525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 무 처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김현섭목사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897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44624"/>
            <a:ext cx="8424936" cy="1398017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사무처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ko-KR" altLang="en-US" sz="3200" dirty="0">
                <a:latin typeface="+mj-ea"/>
              </a:rPr>
              <a:t> 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213,526,000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464757"/>
              </p:ext>
            </p:extLst>
          </p:nvPr>
        </p:nvGraphicFramePr>
        <p:xfrm>
          <a:off x="467544" y="1437002"/>
          <a:ext cx="8136903" cy="5026049"/>
        </p:xfrm>
        <a:graphic>
          <a:graphicData uri="http://schemas.openxmlformats.org/drawingml/2006/table">
            <a:tbl>
              <a:tblPr/>
              <a:tblGrid>
                <a:gridCol w="1947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4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7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사업명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세부사업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산출내역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예산액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99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건물임차료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예배당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강당 및 식당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분기별 지급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120,000,000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교실 및 운동장 사용료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5,000,000*2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marL="2954" marR="2954" marT="2954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2,300,000*12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27,600,000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도서관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1,000,000*12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01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사무실관리비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420,000*12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5,040,000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304763"/>
                  </a:ext>
                </a:extLst>
              </a:tr>
              <a:tr h="2299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광열비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유류대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200,000*5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215108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전기통신비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500,000*12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785054"/>
                  </a:ext>
                </a:extLst>
              </a:tr>
              <a:tr h="22999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임차수선비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공기청정기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110,000*12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1,320,000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복사기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120,000*12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비품 수선 및 유지비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99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차량유지비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차량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렌트비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860,000*12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10,320,000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유류대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스타렉스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카니발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수리비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9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도서인쇄비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주보대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20,000*52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1,040,000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달력제작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5,000x550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2,750,000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99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제세공과금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보험료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(11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월과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자동차세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80882"/>
                  </a:ext>
                </a:extLst>
              </a:tr>
              <a:tr h="2299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소프트웨어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교적사용료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스마트요람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모바일교적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문자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770,000+726,000+120,000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1,616,000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99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홈페이지 사용료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70,000*12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840,000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101619"/>
                  </a:ext>
                </a:extLst>
              </a:tr>
              <a:tr h="25261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합 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213,526,000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12399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5868143" y="419597"/>
            <a:ext cx="2736303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DEAAAA-217D-1663-0881-317CAF1BA3D5}"/>
              </a:ext>
            </a:extLst>
          </p:cNvPr>
          <p:cNvSpPr txBox="1"/>
          <p:nvPr/>
        </p:nvSpPr>
        <p:spPr>
          <a:xfrm>
            <a:off x="7236296" y="106766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0140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 회 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김현섭목사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2837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1520" y="238336"/>
            <a:ext cx="8784980" cy="980728"/>
          </a:xfrm>
        </p:spPr>
        <p:txBody>
          <a:bodyPr>
            <a:normAutofit/>
          </a:bodyPr>
          <a:lstStyle/>
          <a:p>
            <a:pPr algn="l"/>
            <a:r>
              <a:rPr lang="ko-KR" altLang="en-US" sz="3100" dirty="0">
                <a:latin typeface="+mj-ea"/>
              </a:rPr>
              <a:t>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목회팀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554391"/>
              </p:ext>
            </p:extLst>
          </p:nvPr>
        </p:nvGraphicFramePr>
        <p:xfrm>
          <a:off x="683568" y="1176886"/>
          <a:ext cx="7848871" cy="5442772"/>
        </p:xfrm>
        <a:graphic>
          <a:graphicData uri="http://schemas.openxmlformats.org/drawingml/2006/table">
            <a:tbl>
              <a:tblPr/>
              <a:tblGrid>
                <a:gridCol w="180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8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8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2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세부사업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산출내역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예산액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8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목회지원비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교육훈련비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5,000,000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목회도서비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장로세미나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장로교육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566308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권사리트릿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887693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목자리트릿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93113"/>
                  </a:ext>
                </a:extLst>
              </a:tr>
              <a:tr h="29585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목장운영비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목자교육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261856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목자격려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400,000*2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783794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983860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목장연합모임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29514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목장야외모임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621190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목장활성화지원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155217"/>
                  </a:ext>
                </a:extLst>
              </a:tr>
              <a:tr h="2958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젊은목장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월별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행사비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6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기타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882454"/>
                  </a:ext>
                </a:extLst>
              </a:tr>
              <a:tr h="29585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소그룹교재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442403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경조사비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부의금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744337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중보기도팀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지원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651443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문구류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합 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228184" y="380290"/>
            <a:ext cx="230425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FF572-4F41-497E-936A-FD16747C311A}"/>
              </a:ext>
            </a:extLst>
          </p:cNvPr>
          <p:cNvSpPr txBox="1"/>
          <p:nvPr/>
        </p:nvSpPr>
        <p:spPr>
          <a:xfrm>
            <a:off x="6156175" y="380290"/>
            <a:ext cx="2376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ctr"/>
            <a:r>
              <a:rPr lang="en-US" altLang="ko-KR" sz="3200" b="1" i="0" u="none" strike="noStrike" dirty="0">
                <a:solidFill>
                  <a:srgbClr val="000000"/>
                </a:solidFill>
                <a:latin typeface="+mn-ea"/>
                <a:ea typeface="+mn-ea"/>
              </a:rPr>
              <a:t>42,000,000</a:t>
            </a:r>
          </a:p>
        </p:txBody>
      </p:sp>
    </p:spTree>
    <p:extLst>
      <p:ext uri="{BB962C8B-B14F-4D97-AF65-F5344CB8AC3E}">
        <p14:creationId xmlns:p14="http://schemas.microsoft.com/office/powerpoint/2010/main" val="2961189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 정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류흥렬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512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404664"/>
            <a:ext cx="8642350" cy="999237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재정부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320932"/>
              </p:ext>
            </p:extLst>
          </p:nvPr>
        </p:nvGraphicFramePr>
        <p:xfrm>
          <a:off x="611561" y="1916833"/>
          <a:ext cx="7848873" cy="3864523"/>
        </p:xfrm>
        <a:graphic>
          <a:graphicData uri="http://schemas.openxmlformats.org/drawingml/2006/table">
            <a:tbl>
              <a:tblPr/>
              <a:tblGrid>
                <a:gridCol w="1754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8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세부사업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산출내역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예산액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사례비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21,800,000*12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261,600,000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0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목회활동비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4,200,000*12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50,400,000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04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격려금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492037"/>
                  </a:ext>
                </a:extLst>
              </a:tr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상여금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사례비의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50%, 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 지급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추석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10,900,000*2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21,800,000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153403"/>
                  </a:ext>
                </a:extLst>
              </a:tr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퇴직적립금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월 적립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3,000,000*12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36,000,000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제세공과금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반기납부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6,000,000*2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062901"/>
                  </a:ext>
                </a:extLst>
              </a:tr>
              <a:tr h="6757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358,200,000</a:t>
                      </a:r>
                    </a:p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612949" y="404664"/>
            <a:ext cx="27363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358,200,000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F85C67-FEB2-2007-543D-E7D3B39F1658}"/>
              </a:ext>
            </a:extLst>
          </p:cNvPr>
          <p:cNvSpPr txBox="1"/>
          <p:nvPr/>
        </p:nvSpPr>
        <p:spPr>
          <a:xfrm>
            <a:off x="7346206" y="132281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16342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6448" y="119373"/>
            <a:ext cx="6707088" cy="1143000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  <a:r>
              <a:rPr lang="ko-KR" alt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집행액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및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675148"/>
              </p:ext>
            </p:extLst>
          </p:nvPr>
        </p:nvGraphicFramePr>
        <p:xfrm>
          <a:off x="611561" y="1317291"/>
          <a:ext cx="7848870" cy="5136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7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9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21316">
                  <a:extLst>
                    <a:ext uri="{9D8B030D-6E8A-4147-A177-3AD203B41FA5}">
                      <a16:colId xmlns:a16="http://schemas.microsoft.com/office/drawing/2014/main" val="3706660150"/>
                    </a:ext>
                  </a:extLst>
                </a:gridCol>
                <a:gridCol w="2121317">
                  <a:extLst>
                    <a:ext uri="{9D8B030D-6E8A-4147-A177-3AD203B41FA5}">
                      <a16:colId xmlns:a16="http://schemas.microsoft.com/office/drawing/2014/main" val="1757898177"/>
                    </a:ext>
                  </a:extLst>
                </a:gridCol>
              </a:tblGrid>
              <a:tr h="538009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2023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2023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집행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예배부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100,275,000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107,215,780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교육부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39,121,862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봉사부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9,460,000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5,150,110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17,410,000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선교부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152,118,780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204,786,000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9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친교부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56,980,000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62,408,790</a:t>
                      </a:r>
                    </a:p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(-5,263,000)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사무처 </a:t>
                      </a:r>
                      <a:r>
                        <a:rPr lang="ko-KR" altLang="en-US" sz="1800" b="1" u="none" strike="noStrike" dirty="0" err="1">
                          <a:effectLst/>
                        </a:rPr>
                        <a:t>목회팀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264,796,600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319,634,351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255,526,000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재정부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364,600,000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370,323,900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358,200,000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1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예비비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6766">
                <a:tc>
                  <a:txBody>
                    <a:bodyPr/>
                    <a:lstStyle/>
                    <a:p>
                      <a:pPr algn="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993,411,600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1,055,973,573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1,104,322,000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956F44-DB50-5911-9E45-D5E2223CD6D0}"/>
              </a:ext>
            </a:extLst>
          </p:cNvPr>
          <p:cNvSpPr txBox="1"/>
          <p:nvPr/>
        </p:nvSpPr>
        <p:spPr>
          <a:xfrm>
            <a:off x="7164288" y="855625"/>
            <a:ext cx="166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(</a:t>
            </a:r>
            <a:r>
              <a:rPr lang="ko-KR" altLang="en-US" sz="2400" dirty="0"/>
              <a:t>단위</a:t>
            </a:r>
            <a:r>
              <a:rPr lang="en-US" altLang="ko-KR" sz="2400" dirty="0"/>
              <a:t>:</a:t>
            </a:r>
            <a:r>
              <a:rPr lang="ko-KR" altLang="en-US" sz="2400" dirty="0"/>
              <a:t>원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5988DD6-1641-4756-8373-7549212A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348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-4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407804" cy="1935714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교회 정관 개정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총회의장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9657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3167844" y="3410918"/>
            <a:ext cx="2915562" cy="145816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endParaRPr lang="ko-KR" altLang="en-US" sz="3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535085"/>
              </p:ext>
            </p:extLst>
          </p:nvPr>
        </p:nvGraphicFramePr>
        <p:xfrm>
          <a:off x="467544" y="188640"/>
          <a:ext cx="8280920" cy="6557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4089918926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944786079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현 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개 정 안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55631997"/>
                  </a:ext>
                </a:extLst>
              </a:tr>
              <a:tr h="8865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/>
                        <a:t>전체</a:t>
                      </a:r>
                      <a:r>
                        <a:rPr lang="en-US" altLang="ko-KR" sz="1800" b="1" dirty="0"/>
                        <a:t>, </a:t>
                      </a:r>
                      <a:r>
                        <a:rPr lang="ko-KR" altLang="en-US" sz="1800" b="1" dirty="0"/>
                        <a:t>번호 순서</a:t>
                      </a:r>
                      <a:endParaRPr lang="en-US" altLang="ko-KR" sz="1800" b="1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① 항</a:t>
                      </a:r>
                    </a:p>
                    <a:p>
                      <a:pPr latinLnBrk="1"/>
                      <a:r>
                        <a:rPr lang="en-US" altLang="ko-KR" sz="1800" dirty="0"/>
                        <a:t>   1 </a:t>
                      </a:r>
                      <a:r>
                        <a:rPr lang="ko-KR" altLang="en-US" sz="1800" dirty="0"/>
                        <a:t>호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1 </a:t>
                      </a:r>
                      <a:r>
                        <a:rPr lang="ko-KR" altLang="en-US" sz="1800" dirty="0"/>
                        <a:t>항</a:t>
                      </a:r>
                    </a:p>
                    <a:p>
                      <a:pPr latinLnBrk="1"/>
                      <a:r>
                        <a:rPr lang="en-US" altLang="ko-KR" sz="1800" dirty="0"/>
                        <a:t>  ① </a:t>
                      </a:r>
                      <a:r>
                        <a:rPr lang="ko-KR" altLang="en-US" sz="1800" dirty="0"/>
                        <a:t>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48618332"/>
                  </a:ext>
                </a:extLst>
              </a:tr>
              <a:tr h="17048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3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위치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dirty="0"/>
                        <a:t>②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행정본부 또는 </a:t>
                      </a:r>
                      <a:r>
                        <a:rPr lang="ko-KR" altLang="en-US" sz="1800" dirty="0"/>
                        <a:t>예배장소를</a:t>
                      </a:r>
                      <a:r>
                        <a:rPr lang="ko-KR" altLang="en-US" sz="1800" baseline="0" dirty="0"/>
                        <a:t> 이전하고   </a:t>
                      </a:r>
                      <a:endParaRPr lang="en-US" altLang="ko-KR" sz="1800" baseline="0" dirty="0"/>
                    </a:p>
                    <a:p>
                      <a:pPr latinLnBrk="1"/>
                      <a:r>
                        <a:rPr lang="en-US" altLang="ko-KR" sz="1800" baseline="0" dirty="0"/>
                        <a:t>    </a:t>
                      </a:r>
                      <a:r>
                        <a:rPr lang="ko-KR" altLang="en-US" sz="1800" baseline="0" dirty="0"/>
                        <a:t>자 할 때에는 운영위원회의 심의 및 </a:t>
                      </a:r>
                      <a:endParaRPr lang="en-US" altLang="ko-KR" sz="1800" baseline="0" dirty="0"/>
                    </a:p>
                    <a:p>
                      <a:pPr latinLnBrk="1"/>
                      <a:r>
                        <a:rPr lang="en-US" altLang="ko-KR" sz="1800" baseline="0" dirty="0"/>
                        <a:t>    </a:t>
                      </a:r>
                      <a:r>
                        <a:rPr lang="ko-KR" altLang="en-US" sz="1800" baseline="0" dirty="0"/>
                        <a:t>교인총회의 </a:t>
                      </a:r>
                      <a:r>
                        <a:rPr lang="en-US" altLang="ko-KR" sz="1800" baseline="0" dirty="0"/>
                        <a:t>…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</a:t>
                      </a:r>
                      <a:r>
                        <a:rPr lang="ko-KR" altLang="en-US" sz="1800" dirty="0"/>
                        <a:t>단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임시 본부 및 </a:t>
                      </a:r>
                      <a:r>
                        <a:rPr lang="ko-KR" altLang="en-US" sz="1800" dirty="0"/>
                        <a:t>임시 예배장소의 결  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</a:t>
                      </a:r>
                      <a:r>
                        <a:rPr lang="ko-KR" altLang="en-US" sz="1800" dirty="0"/>
                        <a:t>정 및 사용은 운영위원회에서 의결한다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/>
                        <a:t>예배장소를 이전하고자 할 때에는 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운영위원회의 심의 및 교인총회의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…</a:t>
                      </a:r>
                      <a:endParaRPr lang="ko-KR" altLang="en-US" sz="1800" dirty="0"/>
                    </a:p>
                    <a:p>
                      <a:pPr latinLnBrk="1"/>
                      <a:r>
                        <a:rPr lang="ko-KR" altLang="en-US" sz="1800" dirty="0"/>
                        <a:t>  단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임시 예배장소의 결정 및 사용은  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</a:t>
                      </a:r>
                      <a:r>
                        <a:rPr lang="ko-KR" altLang="en-US" sz="1800" dirty="0"/>
                        <a:t>운영위원회에서 의결한다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21396274"/>
                  </a:ext>
                </a:extLst>
              </a:tr>
              <a:tr h="11592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6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신앙고백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 err="1"/>
                        <a:t>완전하시고</a:t>
                      </a:r>
                      <a:r>
                        <a:rPr lang="ko-KR" altLang="en-US" sz="1800" dirty="0"/>
                        <a:t>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영원히</a:t>
                      </a:r>
                      <a:r>
                        <a:rPr lang="ko-KR" altLang="en-US" sz="1800" dirty="0"/>
                        <a:t> 성부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성자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성령    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은 삼위일체로 영원히 존재하는</a:t>
                      </a:r>
                      <a:r>
                        <a:rPr lang="en-US" altLang="ko-KR" sz="1800" dirty="0"/>
                        <a:t>..</a:t>
                      </a:r>
                      <a:endParaRPr lang="ko-KR" altLang="en-US" sz="1800" dirty="0"/>
                    </a:p>
                    <a:p>
                      <a:pPr latinLnBrk="1"/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 err="1"/>
                        <a:t>완전하시고</a:t>
                      </a:r>
                      <a:r>
                        <a:rPr lang="ko-KR" altLang="en-US" sz="1800" dirty="0"/>
                        <a:t> 성부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성자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성령은 삼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위일체로 영원히 존재하는</a:t>
                      </a:r>
                      <a:r>
                        <a:rPr lang="en-US" altLang="ko-KR" sz="1800" dirty="0"/>
                        <a:t>…</a:t>
                      </a:r>
                      <a:endParaRPr lang="ko-KR" altLang="en-US" sz="1800" dirty="0"/>
                    </a:p>
                    <a:p>
                      <a:pPr latinLnBrk="1"/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01073488"/>
                  </a:ext>
                </a:extLst>
              </a:tr>
              <a:tr h="6291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9. </a:t>
                      </a:r>
                      <a:r>
                        <a:rPr lang="ko-KR" altLang="en-US" sz="1800" dirty="0"/>
                        <a:t>우리는 참된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교회의</a:t>
                      </a:r>
                      <a:r>
                        <a:rPr lang="ko-KR" altLang="en-US" sz="1800" dirty="0"/>
                        <a:t> 구성원들이 교회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의 교인이</a:t>
                      </a:r>
                      <a:r>
                        <a:rPr lang="en-US" altLang="ko-KR" sz="1800" dirty="0"/>
                        <a:t>…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9. </a:t>
                      </a:r>
                      <a:r>
                        <a:rPr lang="ko-KR" altLang="en-US" sz="1800" dirty="0"/>
                        <a:t>우리는 참된 구성원들이 교회의 교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인이</a:t>
                      </a:r>
                      <a:r>
                        <a:rPr lang="en-US" altLang="ko-KR" sz="1800" dirty="0"/>
                        <a:t>….</a:t>
                      </a:r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00381955"/>
                  </a:ext>
                </a:extLst>
              </a:tr>
              <a:tr h="61374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8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교인의 자격 상실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dirty="0"/>
                        <a:t>4. …</a:t>
                      </a:r>
                      <a:r>
                        <a:rPr lang="ko-KR" altLang="en-US" sz="1800" dirty="0"/>
                        <a:t>예배에 출석하지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않는</a:t>
                      </a:r>
                      <a:r>
                        <a:rPr lang="ko-KR" altLang="en-US" sz="1800" dirty="0"/>
                        <a:t> 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4. …</a:t>
                      </a:r>
                      <a:r>
                        <a:rPr lang="ko-KR" altLang="en-US" sz="1800" dirty="0"/>
                        <a:t>예배에 출석하지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않을</a:t>
                      </a:r>
                      <a:r>
                        <a:rPr lang="ko-KR" altLang="en-US" sz="1800" dirty="0"/>
                        <a:t> 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00051542"/>
                  </a:ext>
                </a:extLst>
              </a:tr>
              <a:tr h="88651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11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교인의 징계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7. …</a:t>
                      </a:r>
                      <a:r>
                        <a:rPr lang="ko-KR" altLang="en-US" sz="1800" dirty="0"/>
                        <a:t>징계위원회의 재적위원의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과반수 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ko-KR" altLang="en-US" sz="1800" dirty="0"/>
                        <a:t>동의에 의한다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3⑦ …</a:t>
                      </a:r>
                      <a:r>
                        <a:rPr lang="ko-KR" altLang="en-US" sz="1800" dirty="0"/>
                        <a:t>징계위원회의 재적위원의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3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분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의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이상</a:t>
                      </a:r>
                      <a:r>
                        <a:rPr lang="ko-KR" altLang="en-US" sz="1800" dirty="0"/>
                        <a:t>의 동의에 의한다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92626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1014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2699792" y="3404890"/>
            <a:ext cx="38874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082827"/>
              </p:ext>
            </p:extLst>
          </p:nvPr>
        </p:nvGraphicFramePr>
        <p:xfrm>
          <a:off x="107504" y="172562"/>
          <a:ext cx="8928992" cy="6530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4350">
                  <a:extLst>
                    <a:ext uri="{9D8B030D-6E8A-4147-A177-3AD203B41FA5}">
                      <a16:colId xmlns:a16="http://schemas.microsoft.com/office/drawing/2014/main" val="3881299511"/>
                    </a:ext>
                  </a:extLst>
                </a:gridCol>
                <a:gridCol w="434162">
                  <a:extLst>
                    <a:ext uri="{9D8B030D-6E8A-4147-A177-3AD203B41FA5}">
                      <a16:colId xmlns:a16="http://schemas.microsoft.com/office/drawing/2014/main" val="1705188025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735185492"/>
                    </a:ext>
                  </a:extLst>
                </a:gridCol>
              </a:tblGrid>
              <a:tr h="902636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조 담임목사 및 부목사</a:t>
                      </a:r>
                      <a:endParaRPr lang="en-US" altLang="ko-KR" sz="1800" b="1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ko-KR" sz="1800" b="0" dirty="0">
                          <a:solidFill>
                            <a:schemeClr val="tx1"/>
                          </a:solidFill>
                        </a:rPr>
                        <a:t>⑧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담임목사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부목사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전도사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유급직원의   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정년은 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70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세로 한다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3EBF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8.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담임목사의 정년은 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70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세로 한다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034223"/>
                  </a:ext>
                </a:extLst>
              </a:tr>
              <a:tr h="1715008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⑨ 담임목사의 임기는 시무일로부터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년</a:t>
                      </a:r>
                      <a:r>
                        <a:rPr lang="ko-KR" altLang="en-US" sz="1800" dirty="0"/>
                        <a:t>으로 하고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부목사는 그 부임 당시   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담임목사의 임기를 넘지 못한다</a:t>
                      </a:r>
                      <a:r>
                        <a:rPr lang="en-US" altLang="ko-KR" sz="1800" dirty="0"/>
                        <a:t>. </a:t>
                      </a:r>
                      <a:r>
                        <a:rPr lang="ko-KR" altLang="en-US" sz="1800" dirty="0"/>
                        <a:t>단</a:t>
                      </a:r>
                      <a:r>
                        <a:rPr lang="en-US" altLang="ko-KR" sz="1800" dirty="0"/>
                        <a:t>,</a:t>
                      </a:r>
                      <a:r>
                        <a:rPr lang="en-US" altLang="ko-KR" sz="1800" baseline="0" dirty="0"/>
                        <a:t> </a:t>
                      </a:r>
                    </a:p>
                    <a:p>
                      <a:pPr latinLnBrk="1"/>
                      <a:r>
                        <a:rPr lang="en-US" altLang="ko-KR" sz="1800" baseline="0" dirty="0"/>
                        <a:t>    </a:t>
                      </a:r>
                      <a:r>
                        <a:rPr lang="ko-KR" altLang="en-US" sz="1800" baseline="0" dirty="0"/>
                        <a:t>연임하고자 하는 경우에는 교인총회의   </a:t>
                      </a:r>
                      <a:endParaRPr lang="en-US" altLang="ko-KR" sz="1800" baseline="0" dirty="0"/>
                    </a:p>
                    <a:p>
                      <a:pPr latinLnBrk="1"/>
                      <a:r>
                        <a:rPr lang="en-US" altLang="ko-KR" sz="1800" baseline="0" dirty="0"/>
                        <a:t>    </a:t>
                      </a:r>
                      <a:r>
                        <a:rPr lang="ko-KR" altLang="en-US" sz="1800" baseline="0" dirty="0"/>
                        <a:t>신임 투표를 거쳐 출석회원의 </a:t>
                      </a:r>
                      <a:r>
                        <a:rPr lang="en-US" altLang="ko-KR" sz="1800" baseline="0" dirty="0"/>
                        <a:t>3</a:t>
                      </a:r>
                      <a:r>
                        <a:rPr lang="ko-KR" altLang="en-US" sz="1800" baseline="0" dirty="0"/>
                        <a:t>분의 </a:t>
                      </a:r>
                      <a:r>
                        <a:rPr lang="en-US" altLang="ko-KR" sz="1800" baseline="0" dirty="0"/>
                        <a:t>2</a:t>
                      </a:r>
                    </a:p>
                    <a:p>
                      <a:pPr latinLnBrk="1"/>
                      <a:r>
                        <a:rPr lang="en-US" altLang="ko-KR" sz="1800" baseline="0" dirty="0"/>
                        <a:t>    </a:t>
                      </a:r>
                      <a:r>
                        <a:rPr lang="ko-KR" altLang="en-US" sz="1800" baseline="0" dirty="0"/>
                        <a:t>이상의 찬성을 받아 승인을 얻어야 한다</a:t>
                      </a:r>
                      <a:r>
                        <a:rPr lang="en-US" altLang="ko-KR" sz="1800" baseline="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9. </a:t>
                      </a:r>
                      <a:r>
                        <a:rPr lang="ko-KR" altLang="en-US" sz="1800" dirty="0"/>
                        <a:t>담임목사의 임기는 시무일로부터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년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dirty="0"/>
                        <a:t>이며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교인총회의 신임투표를 거쳐 출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석회원의 </a:t>
                      </a:r>
                      <a:r>
                        <a:rPr lang="en-US" altLang="ko-KR" sz="1800" dirty="0"/>
                        <a:t>3</a:t>
                      </a:r>
                      <a:r>
                        <a:rPr lang="ko-KR" altLang="en-US" sz="1800" dirty="0"/>
                        <a:t>분의 </a:t>
                      </a:r>
                      <a:r>
                        <a:rPr lang="en-US" altLang="ko-KR" sz="1800" dirty="0"/>
                        <a:t>2</a:t>
                      </a:r>
                      <a:r>
                        <a:rPr lang="ko-KR" altLang="en-US" sz="1800" dirty="0"/>
                        <a:t>이상의 찬성을 받아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연임할 수 있다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38"/>
                  </a:ext>
                </a:extLst>
              </a:tr>
              <a:tr h="902636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⑩ </a:t>
                      </a:r>
                      <a:r>
                        <a:rPr lang="en-US" altLang="ko-KR" sz="1800" dirty="0"/>
                        <a:t>…</a:t>
                      </a:r>
                      <a:r>
                        <a:rPr lang="ko-KR" altLang="en-US" sz="1800" dirty="0"/>
                        <a:t>담임목사가 원하는 시기에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년마다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개월의 </a:t>
                      </a:r>
                      <a:r>
                        <a:rPr lang="ko-KR" altLang="en-US" sz="1800" dirty="0"/>
                        <a:t>안식월을 부여하여야 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10. </a:t>
                      </a:r>
                      <a:r>
                        <a:rPr lang="ko-KR" altLang="en-US" sz="1800" dirty="0"/>
                        <a:t>담임목사는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년 시무 후 </a:t>
                      </a:r>
                      <a:r>
                        <a:rPr lang="ko-KR" altLang="en-US" sz="1800" dirty="0"/>
                        <a:t>운영위원회 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의 승인을 얻어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개월 </a:t>
                      </a:r>
                      <a:r>
                        <a:rPr lang="ko-KR" altLang="en-US" sz="1800" dirty="0"/>
                        <a:t>범위 내에서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안식할 수 있다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48743"/>
                  </a:ext>
                </a:extLst>
              </a:tr>
              <a:tr h="631845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⑪ 본 교회는 본 교회 자치기관으로서</a:t>
                      </a:r>
                      <a:r>
                        <a:rPr lang="en-US" altLang="ko-KR" sz="1800" dirty="0"/>
                        <a:t>….</a:t>
                      </a:r>
                      <a:r>
                        <a:rPr lang="ko-KR" altLang="en-US" sz="1800" dirty="0"/>
                        <a:t>교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역자회를 둘 수 있다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삭제</a:t>
                      </a:r>
                      <a:r>
                        <a:rPr lang="en-US" altLang="ko-KR" sz="1800" dirty="0"/>
                        <a:t>]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65989"/>
                  </a:ext>
                </a:extLst>
              </a:tr>
              <a:tr h="2324037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ko-KR" altLang="en-US" sz="1800" b="1" dirty="0">
                          <a:solidFill>
                            <a:srgbClr val="FF0000"/>
                          </a:solidFill>
                        </a:rPr>
                        <a:t>신설</a:t>
                      </a:r>
                      <a:r>
                        <a:rPr lang="en-US" altLang="ko-KR" sz="1800" b="1" dirty="0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sz="1800" dirty="0"/>
                        <a:t>11. </a:t>
                      </a:r>
                      <a:r>
                        <a:rPr lang="ko-KR" altLang="en-US" sz="1800" dirty="0"/>
                        <a:t>다음의 경우에 운영위원회의 발의로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교인총회에서 출석회원 </a:t>
                      </a:r>
                      <a:r>
                        <a:rPr lang="en-US" altLang="ko-KR" sz="1800" dirty="0"/>
                        <a:t>3</a:t>
                      </a:r>
                      <a:r>
                        <a:rPr lang="ko-KR" altLang="en-US" sz="1800" dirty="0"/>
                        <a:t>분의 </a:t>
                      </a:r>
                      <a:r>
                        <a:rPr lang="en-US" altLang="ko-KR" sz="1800" dirty="0"/>
                        <a:t>2</a:t>
                      </a:r>
                      <a:r>
                        <a:rPr lang="ko-KR" altLang="en-US" sz="1800" dirty="0"/>
                        <a:t>이상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의 결의로 담임목사를 해임한다</a:t>
                      </a:r>
                      <a:r>
                        <a:rPr lang="en-US" altLang="ko-KR" sz="1800" dirty="0"/>
                        <a:t>.</a:t>
                      </a:r>
                    </a:p>
                    <a:p>
                      <a:pPr latinLnBrk="1"/>
                      <a:r>
                        <a:rPr lang="en-US" altLang="ko-KR" sz="1800" dirty="0"/>
                        <a:t>① </a:t>
                      </a:r>
                      <a:r>
                        <a:rPr lang="ko-KR" altLang="en-US" sz="1800" dirty="0"/>
                        <a:t>영적 지도자로서의 신뢰를 상실한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②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현저한 직무유기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배임 또는 횡령의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③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심히 부도덕한 행위를 범한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④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국법에 의해 금고이상의 형을 받은 경우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신설</a:t>
                      </a:r>
                      <a:r>
                        <a:rPr lang="en-US" altLang="ko-KR" sz="1800" dirty="0"/>
                        <a:t>]</a:t>
                      </a:r>
                    </a:p>
                    <a:p>
                      <a:pPr latinLnBrk="1"/>
                      <a:r>
                        <a:rPr lang="en-US" altLang="ko-KR" sz="1800" dirty="0"/>
                        <a:t>11. </a:t>
                      </a:r>
                      <a:r>
                        <a:rPr lang="ko-KR" altLang="en-US" sz="1800" dirty="0"/>
                        <a:t>다음의 경우에 운영위원회의 발의로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교인총회에서 출석회원 </a:t>
                      </a:r>
                      <a:r>
                        <a:rPr lang="en-US" altLang="ko-KR" sz="1800" dirty="0"/>
                        <a:t>3</a:t>
                      </a:r>
                      <a:r>
                        <a:rPr lang="ko-KR" altLang="en-US" sz="1800" dirty="0"/>
                        <a:t>분의 </a:t>
                      </a:r>
                      <a:r>
                        <a:rPr lang="en-US" altLang="ko-KR" sz="1800" dirty="0"/>
                        <a:t>2</a:t>
                      </a:r>
                      <a:r>
                        <a:rPr lang="ko-KR" altLang="en-US" sz="1800" dirty="0"/>
                        <a:t>이상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의 결의로 담임목사를 해임한다</a:t>
                      </a:r>
                      <a:r>
                        <a:rPr lang="en-US" altLang="ko-KR" sz="1800" dirty="0"/>
                        <a:t>.</a:t>
                      </a:r>
                    </a:p>
                    <a:p>
                      <a:pPr latinLnBrk="1"/>
                      <a:r>
                        <a:rPr lang="en-US" altLang="ko-KR" sz="1800" dirty="0"/>
                        <a:t>① </a:t>
                      </a:r>
                      <a:r>
                        <a:rPr lang="ko-KR" altLang="en-US" sz="1800" dirty="0"/>
                        <a:t>영적 지도자로서의 신뢰를 상실한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②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현저한 직무유기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배임 또는 횡령의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③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심히 부도덕한 행위를 범한 경우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ko-KR" altLang="ko-KR" sz="1800" dirty="0"/>
                        <a:t>④</a:t>
                      </a:r>
                      <a:r>
                        <a:rPr lang="en-US" altLang="ko-KR" sz="1800" dirty="0"/>
                        <a:t> </a:t>
                      </a:r>
                      <a:r>
                        <a:rPr lang="ko-KR" altLang="en-US" sz="1800" dirty="0"/>
                        <a:t>국법에 의해 금고이상의 형을 받은 경우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584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7733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2699792" y="3404890"/>
            <a:ext cx="38874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15182"/>
              </p:ext>
            </p:extLst>
          </p:nvPr>
        </p:nvGraphicFramePr>
        <p:xfrm>
          <a:off x="251520" y="260649"/>
          <a:ext cx="8568952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7292">
                  <a:extLst>
                    <a:ext uri="{9D8B030D-6E8A-4147-A177-3AD203B41FA5}">
                      <a16:colId xmlns:a16="http://schemas.microsoft.com/office/drawing/2014/main" val="1136895974"/>
                    </a:ext>
                  </a:extLst>
                </a:gridCol>
                <a:gridCol w="4141660">
                  <a:extLst>
                    <a:ext uri="{9D8B030D-6E8A-4147-A177-3AD203B41FA5}">
                      <a16:colId xmlns:a16="http://schemas.microsoft.com/office/drawing/2014/main" val="2016527973"/>
                    </a:ext>
                  </a:extLst>
                </a:gridCol>
              </a:tblGrid>
              <a:tr h="9230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조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장로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②2.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시무 년도에 만 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55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세 이상이 되는 자</a:t>
                      </a:r>
                    </a:p>
                  </a:txBody>
                  <a:tcPr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2②.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시무 년도에 만 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50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세 이상이 되는 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자</a:t>
                      </a:r>
                    </a:p>
                  </a:txBody>
                  <a:tcPr>
                    <a:solidFill>
                      <a:srgbClr val="D5E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085773"/>
                  </a:ext>
                </a:extLst>
              </a:tr>
              <a:tr h="120002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16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권사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dirty="0"/>
                        <a:t>② </a:t>
                      </a:r>
                      <a:r>
                        <a:rPr lang="ko-KR" altLang="en-US" sz="1800" dirty="0"/>
                        <a:t>권사는 다음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각</a:t>
                      </a:r>
                      <a:r>
                        <a:rPr lang="ko-KR" altLang="en-US" sz="1800" dirty="0"/>
                        <a:t>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호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의</a:t>
                      </a:r>
                      <a:r>
                        <a:rPr lang="ko-KR" altLang="en-US" sz="1800" dirty="0"/>
                        <a:t> 자격을 갖춘 자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또는 타 교회에서 권사의 직분이 부여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된 자는</a:t>
                      </a:r>
                      <a:r>
                        <a:rPr lang="en-US" altLang="ko-KR" sz="1800" dirty="0"/>
                        <a:t>..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/>
                        <a:t>권사는 다음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각 호의 </a:t>
                      </a:r>
                      <a:r>
                        <a:rPr lang="ko-KR" altLang="en-US" sz="1800" dirty="0"/>
                        <a:t>자격을 갖춘 자 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또는 타 교회에서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안수집사 및</a:t>
                      </a:r>
                      <a:r>
                        <a:rPr lang="ko-KR" altLang="en-US" sz="1800" dirty="0"/>
                        <a:t> 권사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의 직분이 부여된 자는</a:t>
                      </a:r>
                      <a:r>
                        <a:rPr lang="en-US" altLang="ko-KR" sz="1800" dirty="0"/>
                        <a:t>..</a:t>
                      </a:r>
                      <a:endParaRPr lang="ko-KR" altLang="en-US" sz="1800" dirty="0"/>
                    </a:p>
                    <a:p>
                      <a:pPr latinLnBrk="1"/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4649"/>
                  </a:ext>
                </a:extLst>
              </a:tr>
              <a:tr h="6461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 타 교회에서 안수집사 및 권사의 직분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이 부여된 자는 권사라 칭한다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삭제</a:t>
                      </a:r>
                      <a:r>
                        <a:rPr lang="en-US" altLang="ko-KR" sz="1800" dirty="0"/>
                        <a:t>]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62284"/>
                  </a:ext>
                </a:extLst>
              </a:tr>
              <a:tr h="45065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/>
                        <a:t>만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45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세</a:t>
                      </a:r>
                      <a:r>
                        <a:rPr lang="ko-KR" altLang="en-US" sz="1800" dirty="0"/>
                        <a:t> 이상이 </a:t>
                      </a:r>
                      <a:r>
                        <a:rPr lang="ko-KR" altLang="en-US" sz="1800" dirty="0" err="1"/>
                        <a:t>되는자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2②. </a:t>
                      </a:r>
                      <a:r>
                        <a:rPr lang="ko-KR" altLang="en-US" sz="1800" dirty="0"/>
                        <a:t>만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40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세</a:t>
                      </a:r>
                      <a:r>
                        <a:rPr lang="ko-KR" altLang="en-US" sz="1800" dirty="0"/>
                        <a:t> 이상이 되는 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17818"/>
                  </a:ext>
                </a:extLst>
              </a:tr>
              <a:tr h="45065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12103"/>
                  </a:ext>
                </a:extLst>
              </a:tr>
              <a:tr h="9230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</a:t>
                      </a:r>
                      <a:r>
                        <a:rPr lang="en-US" altLang="ko-KR" sz="1800" b="1" dirty="0"/>
                        <a:t>17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 err="1"/>
                        <a:t>서리집사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b="0" dirty="0"/>
                        <a:t>② </a:t>
                      </a:r>
                      <a:r>
                        <a:rPr lang="ko-KR" altLang="en-US" sz="1800" b="0" dirty="0"/>
                        <a:t>집사는 본 교회 등록한 </a:t>
                      </a:r>
                      <a:r>
                        <a:rPr lang="ko-KR" altLang="en-US" sz="1800" b="0" dirty="0" err="1"/>
                        <a:t>시무년도에</a:t>
                      </a:r>
                      <a:r>
                        <a:rPr lang="ko-KR" altLang="en-US" sz="1800" b="0" dirty="0"/>
                        <a:t> 만 </a:t>
                      </a:r>
                      <a:endParaRPr lang="en-US" altLang="ko-KR" sz="1800" b="0" dirty="0"/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35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세</a:t>
                      </a:r>
                      <a:r>
                        <a:rPr lang="ko-KR" altLang="en-US" sz="1800" b="0" dirty="0"/>
                        <a:t> 이상이 되는</a:t>
                      </a:r>
                      <a:r>
                        <a:rPr lang="en-US" altLang="ko-KR" sz="1800" b="0" dirty="0"/>
                        <a:t>…..</a:t>
                      </a:r>
                      <a:endParaRPr lang="ko-KR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2. ….</a:t>
                      </a:r>
                      <a:r>
                        <a:rPr lang="ko-KR" altLang="en-US" sz="1800" dirty="0"/>
                        <a:t>만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30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세</a:t>
                      </a:r>
                      <a:r>
                        <a:rPr lang="ko-KR" altLang="en-US" sz="1800" dirty="0"/>
                        <a:t> 이상이 되는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73672"/>
                  </a:ext>
                </a:extLst>
              </a:tr>
              <a:tr h="6461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④ 본 교회는 자치기관으로서 </a:t>
                      </a:r>
                      <a:r>
                        <a:rPr lang="en-US" altLang="ko-KR" sz="1800" dirty="0"/>
                        <a:t>…</a:t>
                      </a:r>
                      <a:r>
                        <a:rPr lang="ko-KR" altLang="en-US" sz="1800" dirty="0" err="1"/>
                        <a:t>집사회를</a:t>
                      </a:r>
                      <a:r>
                        <a:rPr lang="en-US" altLang="ko-KR" sz="1800" dirty="0"/>
                        <a:t>…..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삭제</a:t>
                      </a:r>
                      <a:r>
                        <a:rPr lang="en-US" altLang="ko-KR" sz="1800" dirty="0"/>
                        <a:t>]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3001"/>
                  </a:ext>
                </a:extLst>
              </a:tr>
              <a:tr h="6461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</a:t>
                      </a:r>
                      <a:r>
                        <a:rPr lang="en-US" altLang="ko-KR" sz="1800" b="1" dirty="0"/>
                        <a:t>19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 err="1"/>
                        <a:t>교인총회의</a:t>
                      </a:r>
                      <a:r>
                        <a:rPr lang="ko-KR" altLang="en-US" sz="1800" b="1" dirty="0"/>
                        <a:t> 기능과 회원 자격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dirty="0"/>
                        <a:t>① …</a:t>
                      </a:r>
                      <a:r>
                        <a:rPr lang="ko-KR" altLang="en-US" sz="1800" dirty="0"/>
                        <a:t>다음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각호의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에</a:t>
                      </a:r>
                      <a:r>
                        <a:rPr lang="ko-KR" altLang="en-US" sz="1800" dirty="0"/>
                        <a:t> 해당하는</a:t>
                      </a:r>
                      <a:r>
                        <a:rPr lang="en-US" altLang="ko-KR" sz="1800" dirty="0"/>
                        <a:t>…..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1. …</a:t>
                      </a:r>
                      <a:r>
                        <a:rPr lang="ko-KR" altLang="en-US" sz="1800" dirty="0"/>
                        <a:t>다음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각호에</a:t>
                      </a:r>
                      <a:r>
                        <a:rPr lang="ko-KR" altLang="en-US" sz="1800" dirty="0"/>
                        <a:t> 해당하는</a:t>
                      </a:r>
                      <a:r>
                        <a:rPr lang="en-US" altLang="ko-KR" sz="1800" dirty="0"/>
                        <a:t>…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0342"/>
                  </a:ext>
                </a:extLst>
              </a:tr>
              <a:tr h="45065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①</a:t>
                      </a:r>
                      <a:r>
                        <a:rPr lang="en-US" altLang="ko-KR" sz="1800" dirty="0"/>
                        <a:t>8. </a:t>
                      </a:r>
                      <a:r>
                        <a:rPr lang="ko-KR" altLang="en-US" sz="1800" dirty="0"/>
                        <a:t>본 교회 </a:t>
                      </a:r>
                      <a:r>
                        <a:rPr lang="ko-KR" altLang="en-US" sz="1800" dirty="0" err="1">
                          <a:solidFill>
                            <a:srgbClr val="C00000"/>
                          </a:solidFill>
                        </a:rPr>
                        <a:t>행정본부와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1800" dirty="0" err="1">
                          <a:solidFill>
                            <a:srgbClr val="C00000"/>
                          </a:solidFill>
                        </a:rPr>
                        <a:t>예배장소의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ko-KR" altLang="en-US" sz="1800" dirty="0"/>
                        <a:t>변경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1⑧ </a:t>
                      </a:r>
                      <a:r>
                        <a:rPr lang="ko-KR" altLang="en-US" sz="1800" dirty="0"/>
                        <a:t>본 교회 </a:t>
                      </a:r>
                      <a:r>
                        <a:rPr lang="ko-KR" altLang="en-US" sz="1800" dirty="0" err="1">
                          <a:solidFill>
                            <a:srgbClr val="C00000"/>
                          </a:solidFill>
                        </a:rPr>
                        <a:t>예배장소의</a:t>
                      </a:r>
                      <a:r>
                        <a:rPr lang="ko-KR" altLang="en-US" sz="1800" dirty="0"/>
                        <a:t> 변경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632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8003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2699792" y="3404890"/>
            <a:ext cx="38874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213504"/>
              </p:ext>
            </p:extLst>
          </p:nvPr>
        </p:nvGraphicFramePr>
        <p:xfrm>
          <a:off x="611560" y="332656"/>
          <a:ext cx="8064896" cy="59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383552615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825760294"/>
                    </a:ext>
                  </a:extLst>
                </a:gridCol>
              </a:tblGrid>
              <a:tr h="154877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조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</a:rPr>
                        <a:t>교인총회의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 임원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① …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의장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총무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서기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감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사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인으로 구성된 임원단을 두도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록 한다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단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각 </a:t>
                      </a:r>
                      <a:r>
                        <a:rPr lang="ko-KR" altLang="en-US" sz="1800" b="0" dirty="0" err="1">
                          <a:solidFill>
                            <a:srgbClr val="C00000"/>
                          </a:solidFill>
                        </a:rPr>
                        <a:t>성도회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 회장은 당    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연직 위원이 된다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ko-KR" altLang="en-US" sz="18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CFDDED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의장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총무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서기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감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    사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인으로 구성된 임원단을 두도     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록 한다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FD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652377"/>
                  </a:ext>
                </a:extLst>
              </a:tr>
              <a:tr h="102974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</a:t>
                      </a:r>
                      <a:r>
                        <a:rPr lang="en-US" altLang="ko-KR" sz="1800" b="1" dirty="0"/>
                        <a:t>23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운영위원회의 기능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dirty="0"/>
                        <a:t>① …</a:t>
                      </a:r>
                      <a:r>
                        <a:rPr lang="ko-KR" altLang="en-US" sz="1800" dirty="0"/>
                        <a:t>다음 각호의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ko-KR" altLang="en-US" sz="1800" dirty="0"/>
                        <a:t>에 해당하는</a:t>
                      </a:r>
                      <a:r>
                        <a:rPr lang="en-US" altLang="ko-KR" sz="1800" dirty="0"/>
                        <a:t>…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1. …</a:t>
                      </a:r>
                      <a:r>
                        <a:rPr lang="ko-KR" altLang="en-US" sz="1800" dirty="0"/>
                        <a:t>다음 각호에 해당하는</a:t>
                      </a:r>
                      <a:r>
                        <a:rPr lang="en-US" altLang="ko-KR" sz="1800" dirty="0"/>
                        <a:t>…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751060"/>
                  </a:ext>
                </a:extLst>
              </a:tr>
              <a:tr h="123569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② 운영위원회는 담임목사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각 부서의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장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교인총회의장 및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사무처장</a:t>
                      </a:r>
                      <a:r>
                        <a:rPr lang="ko-KR" altLang="en-US" sz="1800" dirty="0"/>
                        <a:t>으로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구성된다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/>
                        <a:t>운영위원회는 담임목사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각 부서의 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장 및 교인총회의장으로 구성된다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92874"/>
                  </a:ext>
                </a:extLst>
              </a:tr>
              <a:tr h="9267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 운영위원회 구성원의 임기는 </a:t>
                      </a:r>
                      <a:r>
                        <a:rPr lang="en-US" altLang="ko-KR" sz="1800" dirty="0"/>
                        <a:t>1</a:t>
                      </a:r>
                      <a:r>
                        <a:rPr lang="ko-KR" altLang="en-US" sz="1800" dirty="0"/>
                        <a:t>년 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으로 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3. </a:t>
                      </a:r>
                      <a:r>
                        <a:rPr lang="ko-KR" altLang="en-US" sz="1800" dirty="0"/>
                        <a:t>운영위원회 구성원의 임기는 </a:t>
                      </a:r>
                      <a:r>
                        <a:rPr lang="en-US" altLang="ko-KR" sz="1800" dirty="0"/>
                        <a:t>1</a:t>
                      </a:r>
                      <a:r>
                        <a:rPr lang="ko-KR" altLang="en-US" sz="1800" dirty="0" err="1"/>
                        <a:t>년으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로 하되</a:t>
                      </a:r>
                      <a:r>
                        <a:rPr lang="en-US" altLang="ko-KR" sz="1800" dirty="0"/>
                        <a:t>,</a:t>
                      </a:r>
                      <a:r>
                        <a:rPr lang="ko-KR" altLang="en-US" sz="1800" dirty="0"/>
                        <a:t>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연임할 수 있다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ko-KR" alt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68701"/>
                  </a:ext>
                </a:extLst>
              </a:tr>
              <a:tr h="1235690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ko-KR" altLang="en-US" sz="1800" b="1" dirty="0">
                          <a:solidFill>
                            <a:srgbClr val="FF0000"/>
                          </a:solidFill>
                        </a:rPr>
                        <a:t>신설</a:t>
                      </a:r>
                      <a:r>
                        <a:rPr lang="en-US" altLang="ko-KR" sz="1800" b="1" dirty="0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sz="1800" dirty="0"/>
                        <a:t>4. </a:t>
                      </a:r>
                      <a:r>
                        <a:rPr lang="ko-KR" altLang="en-US" sz="1800" dirty="0"/>
                        <a:t>운영위원회는 필요시 사업을 위해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별도위원회를 둘 수 있다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405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4071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2699792" y="3404890"/>
            <a:ext cx="38874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92217"/>
              </p:ext>
            </p:extLst>
          </p:nvPr>
        </p:nvGraphicFramePr>
        <p:xfrm>
          <a:off x="467544" y="116632"/>
          <a:ext cx="8208912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58">
                  <a:extLst>
                    <a:ext uri="{9D8B030D-6E8A-4147-A177-3AD203B41FA5}">
                      <a16:colId xmlns:a16="http://schemas.microsoft.com/office/drawing/2014/main" val="1487011519"/>
                    </a:ext>
                  </a:extLst>
                </a:gridCol>
                <a:gridCol w="4038254">
                  <a:extLst>
                    <a:ext uri="{9D8B030D-6E8A-4147-A177-3AD203B41FA5}">
                      <a16:colId xmlns:a16="http://schemas.microsoft.com/office/drawing/2014/main" val="762626316"/>
                    </a:ext>
                  </a:extLst>
                </a:gridCol>
              </a:tblGrid>
              <a:tr h="1563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27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조 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</a:rPr>
                        <a:t>부서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③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운영위원회는 본 교회 운영을 위하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여 각 부서의 개설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폐지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업무의 구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분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권한 등을 결정할 수 있다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.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단</a:t>
                      </a:r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, 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현재 본 교회 운영위원회 산하에 조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직된 부서는 다음</a:t>
                      </a:r>
                      <a:r>
                        <a:rPr lang="ko-KR" altLang="en-US" sz="1800" b="0" baseline="0" dirty="0">
                          <a:solidFill>
                            <a:schemeClr val="tx1"/>
                          </a:solidFill>
                        </a:rPr>
                        <a:t> 각호와 같다</a:t>
                      </a:r>
                      <a:r>
                        <a:rPr lang="en-US" altLang="ko-KR" sz="1800" b="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0E9F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en-US" altLang="ko-KR" sz="18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본 교회 운영위원회 산하에 조직된 부서는 다음</a:t>
                      </a:r>
                      <a:r>
                        <a:rPr lang="ko-KR" altLang="en-US" sz="1800" b="0" baseline="0" dirty="0">
                          <a:solidFill>
                            <a:schemeClr val="tx1"/>
                          </a:solidFill>
                        </a:rPr>
                        <a:t> 각호와 같다</a:t>
                      </a:r>
                      <a:r>
                        <a:rPr lang="en-US" altLang="ko-KR" sz="1800" b="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0E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89609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1. </a:t>
                      </a:r>
                      <a:r>
                        <a:rPr lang="ko-KR" altLang="en-US" sz="1800" dirty="0"/>
                        <a:t>교육부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 err="1">
                          <a:solidFill>
                            <a:srgbClr val="C00000"/>
                          </a:solidFill>
                        </a:rPr>
                        <a:t>새가족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교육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정관 등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) </a:t>
                      </a:r>
                      <a:r>
                        <a:rPr lang="ko-KR" altLang="en-US" sz="1800" dirty="0"/>
                        <a:t>및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 </a:t>
                      </a:r>
                      <a:r>
                        <a:rPr lang="ko-KR" altLang="en-US" sz="1800" dirty="0"/>
                        <a:t>교회학교에 관한 업무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3①. </a:t>
                      </a:r>
                      <a:r>
                        <a:rPr lang="ko-KR" altLang="en-US" sz="1800" dirty="0"/>
                        <a:t>교육부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/>
                        <a:t>교육과 교회학교에 관한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업무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5215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2. </a:t>
                      </a:r>
                      <a:r>
                        <a:rPr lang="ko-KR" altLang="en-US" sz="1800" dirty="0" err="1"/>
                        <a:t>봉사부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상조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 err="1"/>
                        <a:t>주차안내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시설관리</a:t>
                      </a:r>
                      <a:r>
                        <a:rPr lang="en-US" altLang="ko-KR" sz="1800" dirty="0"/>
                        <a:t>, </a:t>
                      </a:r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환경미화에 관한 업무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3②. </a:t>
                      </a:r>
                      <a:r>
                        <a:rPr lang="ko-KR" altLang="en-US" sz="1800" dirty="0" err="1"/>
                        <a:t>봉사부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 err="1"/>
                        <a:t>주차안내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시설관리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환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경미화에 관한 업무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4684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3. </a:t>
                      </a:r>
                      <a:r>
                        <a:rPr lang="ko-KR" altLang="en-US" sz="1800" dirty="0" err="1"/>
                        <a:t>선교부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/>
                        <a:t>국내외 선교와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복지</a:t>
                      </a:r>
                      <a:r>
                        <a:rPr lang="ko-KR" altLang="en-US" sz="1800" dirty="0"/>
                        <a:t>에 관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한 업무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3③. </a:t>
                      </a:r>
                      <a:r>
                        <a:rPr lang="ko-KR" altLang="en-US" sz="1800" dirty="0" err="1"/>
                        <a:t>선교부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/>
                        <a:t>국내외 선교와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구제</a:t>
                      </a:r>
                      <a:r>
                        <a:rPr lang="ko-KR" altLang="en-US" sz="1800" dirty="0"/>
                        <a:t>에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관한 업무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6425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</a:t>
                      </a:r>
                      <a:r>
                        <a:rPr lang="en-US" altLang="ko-KR" sz="1800" dirty="0"/>
                        <a:t>4. </a:t>
                      </a:r>
                      <a:r>
                        <a:rPr lang="ko-KR" altLang="en-US" sz="1800" dirty="0" err="1"/>
                        <a:t>예배부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/>
                        <a:t>예배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성례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찬양에 관한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 </a:t>
                      </a:r>
                      <a:r>
                        <a:rPr lang="ko-KR" altLang="en-US" sz="1800" dirty="0"/>
                        <a:t>업무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3④. . </a:t>
                      </a:r>
                      <a:r>
                        <a:rPr lang="ko-KR" altLang="en-US" sz="1800" dirty="0" err="1"/>
                        <a:t>예배부</a:t>
                      </a:r>
                      <a:r>
                        <a:rPr lang="ko-KR" altLang="en-US" sz="1800" dirty="0"/>
                        <a:t> </a:t>
                      </a:r>
                      <a:r>
                        <a:rPr lang="en-US" altLang="ko-KR" sz="1800" dirty="0"/>
                        <a:t>: </a:t>
                      </a:r>
                      <a:r>
                        <a:rPr lang="ko-KR" altLang="en-US" sz="1800" dirty="0"/>
                        <a:t>예배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성례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찬양 및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새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가족</a:t>
                      </a:r>
                      <a:r>
                        <a:rPr lang="ko-KR" altLang="en-US" sz="1800" dirty="0"/>
                        <a:t>에 관한 업무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402376"/>
                  </a:ext>
                </a:extLst>
              </a:tr>
              <a:tr h="8229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⑦</a:t>
                      </a:r>
                      <a:r>
                        <a:rPr lang="en-US" altLang="ko-KR" sz="1800" dirty="0"/>
                        <a:t>. </a:t>
                      </a:r>
                      <a:r>
                        <a:rPr lang="ko-KR" altLang="en-US" sz="1800" dirty="0"/>
                        <a:t>운영위원회는 필요시 사업을 특정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 </a:t>
                      </a:r>
                      <a:r>
                        <a:rPr lang="ko-KR" altLang="en-US" sz="1800" dirty="0"/>
                        <a:t>한 별도위원회를 둘 수 있다</a:t>
                      </a:r>
                      <a:r>
                        <a:rPr lang="en-US" altLang="ko-KR" sz="1800" dirty="0"/>
                        <a:t>.</a:t>
                      </a:r>
                    </a:p>
                    <a:p>
                      <a:pPr latinLnBrk="1"/>
                      <a:r>
                        <a:rPr lang="en-US" altLang="ko-KR" sz="1800" dirty="0"/>
                        <a:t>  1………..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삭제</a:t>
                      </a:r>
                      <a:r>
                        <a:rPr lang="en-US" altLang="ko-KR" sz="1800" dirty="0"/>
                        <a:t>]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00471"/>
                  </a:ext>
                </a:extLst>
              </a:tr>
              <a:tr h="106983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30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투표방식</a:t>
                      </a:r>
                      <a:r>
                        <a:rPr lang="en-US" altLang="ko-KR" sz="1800" b="1" dirty="0"/>
                        <a:t>)</a:t>
                      </a:r>
                    </a:p>
                    <a:p>
                      <a:pPr latinLnBrk="1"/>
                      <a:r>
                        <a:rPr lang="en-US" altLang="ko-KR" sz="1800" b="0" dirty="0"/>
                        <a:t>① </a:t>
                      </a:r>
                      <a:r>
                        <a:rPr lang="ko-KR" altLang="en-US" sz="1800" b="0" dirty="0"/>
                        <a:t>본 정관에서 따로 정함이</a:t>
                      </a:r>
                      <a:r>
                        <a:rPr lang="ko-KR" altLang="en-US" sz="1800" b="0" baseline="0" dirty="0"/>
                        <a:t> 없는 한 </a:t>
                      </a:r>
                      <a:endParaRPr lang="en-US" altLang="ko-KR" sz="1800" b="0" baseline="0" dirty="0"/>
                    </a:p>
                    <a:p>
                      <a:pPr latinLnBrk="1"/>
                      <a:r>
                        <a:rPr lang="en-US" altLang="ko-KR" sz="1800" b="0" baseline="0" dirty="0"/>
                        <a:t>    </a:t>
                      </a:r>
                      <a:r>
                        <a:rPr lang="ko-KR" altLang="en-US" sz="1800" b="0" baseline="0" dirty="0"/>
                        <a:t>모든 의결에 필요한 투표는 무기명 </a:t>
                      </a:r>
                      <a:endParaRPr lang="en-US" altLang="ko-KR" sz="1800" b="0" baseline="0" dirty="0"/>
                    </a:p>
                    <a:p>
                      <a:pPr latinLnBrk="1"/>
                      <a:r>
                        <a:rPr lang="en-US" altLang="ko-KR" sz="1800" b="0" baseline="0" dirty="0"/>
                        <a:t>    </a:t>
                      </a:r>
                      <a:r>
                        <a:rPr lang="ko-KR" altLang="en-US" sz="1800" b="0" baseline="0" dirty="0"/>
                        <a:t>비밀투표로 한다</a:t>
                      </a:r>
                      <a:r>
                        <a:rPr lang="en-US" altLang="ko-KR" sz="1800" b="0" baseline="0" dirty="0"/>
                        <a:t>.</a:t>
                      </a:r>
                      <a:endParaRPr lang="ko-KR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/>
                        <a:t>1. </a:t>
                      </a:r>
                      <a:r>
                        <a:rPr lang="ko-KR" altLang="en-US" sz="1800" b="0" dirty="0"/>
                        <a:t>본 정관에서 따로 정함이</a:t>
                      </a:r>
                      <a:r>
                        <a:rPr lang="ko-KR" altLang="en-US" sz="1800" b="0" baseline="0" dirty="0"/>
                        <a:t> 없는 한 </a:t>
                      </a:r>
                      <a:endParaRPr lang="en-US" altLang="ko-KR" sz="1800" b="0" baseline="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/>
                        <a:t>   </a:t>
                      </a:r>
                      <a:r>
                        <a:rPr lang="ko-KR" altLang="en-US" sz="1800" b="0" baseline="0" dirty="0"/>
                        <a:t>모든 의결에 필요한 투표는 무기명 </a:t>
                      </a:r>
                      <a:endParaRPr lang="en-US" altLang="ko-KR" sz="1800" b="0" baseline="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/>
                        <a:t>   </a:t>
                      </a:r>
                      <a:r>
                        <a:rPr lang="ko-KR" altLang="en-US" sz="1800" b="0" baseline="0" dirty="0"/>
                        <a:t>비밀투표를 </a:t>
                      </a:r>
                      <a:r>
                        <a:rPr lang="ko-KR" altLang="en-US" sz="1800" b="0" baseline="0" dirty="0">
                          <a:solidFill>
                            <a:srgbClr val="C00000"/>
                          </a:solidFill>
                        </a:rPr>
                        <a:t>원칙으로</a:t>
                      </a:r>
                      <a:r>
                        <a:rPr lang="ko-KR" altLang="en-US" sz="1800" b="0" baseline="0" dirty="0"/>
                        <a:t> 한다</a:t>
                      </a:r>
                      <a:r>
                        <a:rPr lang="en-US" altLang="ko-KR" sz="1800" b="0" baseline="0" dirty="0"/>
                        <a:t>.</a:t>
                      </a:r>
                      <a:endParaRPr lang="ko-KR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268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270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2699792" y="3404890"/>
            <a:ext cx="38874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002993"/>
              </p:ext>
            </p:extLst>
          </p:nvPr>
        </p:nvGraphicFramePr>
        <p:xfrm>
          <a:off x="539044" y="404664"/>
          <a:ext cx="8208912" cy="6067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416745687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3313028730"/>
                    </a:ext>
                  </a:extLst>
                </a:gridCol>
              </a:tblGrid>
              <a:tr h="1339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39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조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감사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① …2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 이상을 두며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본 교회의 운영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위원회 및 각 부서 등 교인총회를 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제외한 어떤 조직에도 속할 수 </a:t>
                      </a:r>
                      <a:r>
                        <a:rPr lang="ko-KR" altLang="en-US" sz="1800" b="0" dirty="0" err="1">
                          <a:solidFill>
                            <a:srgbClr val="C00000"/>
                          </a:solidFill>
                        </a:rPr>
                        <a:t>없으</a:t>
                      </a:r>
                      <a:endParaRPr lang="en-US" altLang="ko-KR" sz="1800" b="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b="0" dirty="0">
                          <a:solidFill>
                            <a:srgbClr val="C00000"/>
                          </a:solidFill>
                        </a:rPr>
                        <a:t>며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별도의 정함이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…..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1. …2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인 이상을 두며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별도의 정함이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…..</a:t>
                      </a: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396266"/>
                  </a:ext>
                </a:extLst>
              </a:tr>
              <a:tr h="6002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③ </a:t>
                      </a:r>
                      <a:r>
                        <a:rPr lang="en-US" altLang="ko-KR" sz="1800" dirty="0"/>
                        <a:t>…</a:t>
                      </a:r>
                      <a:r>
                        <a:rPr lang="ko-KR" altLang="en-US" sz="1800" dirty="0"/>
                        <a:t>감사과정 및 결과물을 정리하여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조서로 </a:t>
                      </a:r>
                      <a:r>
                        <a:rPr lang="ko-KR" altLang="en-US" sz="1800" dirty="0"/>
                        <a:t>보관한다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3. …</a:t>
                      </a:r>
                      <a:r>
                        <a:rPr lang="ko-KR" altLang="en-US" sz="1800" dirty="0"/>
                        <a:t>감사과정 및 결과물을 정리하여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사무처에서</a:t>
                      </a:r>
                      <a:r>
                        <a:rPr lang="ko-KR" altLang="en-US" sz="1800" dirty="0"/>
                        <a:t> 보관한다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72238"/>
                  </a:ext>
                </a:extLst>
              </a:tr>
              <a:tr h="5858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④ 본 교회는 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Homepage</a:t>
                      </a:r>
                      <a:r>
                        <a:rPr lang="ko-KR" altLang="en-US" sz="1800" dirty="0"/>
                        <a:t>에 게시하는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방법 등으로</a:t>
                      </a:r>
                      <a:r>
                        <a:rPr lang="en-US" altLang="ko-KR" sz="1800" baseline="0" dirty="0"/>
                        <a:t> …..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4. </a:t>
                      </a:r>
                      <a:r>
                        <a:rPr lang="ko-KR" altLang="en-US" sz="1800" dirty="0"/>
                        <a:t>본 교회는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홈페이지</a:t>
                      </a:r>
                      <a:r>
                        <a:rPr lang="ko-KR" altLang="en-US" sz="1800" dirty="0"/>
                        <a:t>에 게시하는 방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법 등으로 </a:t>
                      </a:r>
                      <a:r>
                        <a:rPr lang="en-US" altLang="ko-KR" sz="1800" dirty="0"/>
                        <a:t>….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57591"/>
                  </a:ext>
                </a:extLst>
              </a:tr>
              <a:tr h="108801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/>
                        <a:t>제 </a:t>
                      </a:r>
                      <a:r>
                        <a:rPr lang="en-US" altLang="ko-KR" sz="1800" b="1" dirty="0"/>
                        <a:t>41</a:t>
                      </a:r>
                      <a:r>
                        <a:rPr lang="ko-KR" altLang="en-US" sz="1800" b="1" dirty="0"/>
                        <a:t>조 </a:t>
                      </a:r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교역자 등에 대한 사례 및</a:t>
                      </a:r>
                      <a:r>
                        <a:rPr lang="en-US" altLang="ko-KR" sz="1800" b="1" dirty="0"/>
                        <a:t>..)</a:t>
                      </a:r>
                    </a:p>
                    <a:p>
                      <a:pPr latinLnBrk="1"/>
                      <a:r>
                        <a:rPr lang="en-US" altLang="ko-KR" sz="1800" dirty="0"/>
                        <a:t>② </a:t>
                      </a:r>
                      <a:r>
                        <a:rPr lang="ko-KR" altLang="en-US" sz="1800" dirty="0"/>
                        <a:t>운영위원회는 부교역자 및 유급직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원의 사례비를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의결하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여 교인총회</a:t>
                      </a:r>
                      <a:endParaRPr lang="en-US" altLang="ko-KR" sz="1800" dirty="0">
                        <a:solidFill>
                          <a:srgbClr val="C00000"/>
                        </a:solidFill>
                      </a:endParaRP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에서 공표하되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</a:rPr>
                        <a:t>중산층의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2.</a:t>
                      </a:r>
                      <a:r>
                        <a:rPr lang="en-US" altLang="ko-KR" sz="1800" baseline="0" dirty="0"/>
                        <a:t> </a:t>
                      </a:r>
                      <a:r>
                        <a:rPr lang="ko-KR" altLang="en-US" sz="1800" dirty="0"/>
                        <a:t>운영위원회는 부교역자 및 유급직</a:t>
                      </a:r>
                      <a:endParaRPr lang="en-US" altLang="ko-KR" sz="1800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원의 사례비를 의결하며 중산층의</a:t>
                      </a:r>
                      <a:r>
                        <a:rPr lang="en-US" altLang="ko-KR" sz="1800" baseline="0" dirty="0"/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aseline="0" dirty="0"/>
                        <a:t>    …</a:t>
                      </a:r>
                      <a:endParaRPr lang="ko-KR" altLang="en-US" sz="1800" dirty="0"/>
                    </a:p>
                    <a:p>
                      <a:pPr latinLnBrk="1"/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98328"/>
                  </a:ext>
                </a:extLst>
              </a:tr>
              <a:tr h="5858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④ 교역자와 </a:t>
                      </a:r>
                      <a:r>
                        <a:rPr lang="ko-KR" altLang="en-US" sz="1800" dirty="0" err="1"/>
                        <a:t>유급직원의</a:t>
                      </a:r>
                      <a:r>
                        <a:rPr lang="ko-KR" altLang="en-US" sz="1800" dirty="0"/>
                        <a:t> 의료보험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국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민연금은 사회 관례법을 준용한다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[</a:t>
                      </a:r>
                      <a:r>
                        <a:rPr lang="ko-KR" altLang="en-US" sz="1800" dirty="0"/>
                        <a:t>삭제</a:t>
                      </a:r>
                      <a:r>
                        <a:rPr lang="en-US" altLang="ko-KR" sz="1800" dirty="0"/>
                        <a:t>]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50305"/>
                  </a:ext>
                </a:extLst>
              </a:tr>
              <a:tr h="83693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⑤ </a:t>
                      </a:r>
                      <a:r>
                        <a:rPr lang="en-US" altLang="ko-KR" sz="1800" dirty="0"/>
                        <a:t>1</a:t>
                      </a:r>
                      <a:r>
                        <a:rPr lang="ko-KR" altLang="en-US" sz="1800" dirty="0"/>
                        <a:t>년 이상 재직하고 퇴임하는 목사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 </a:t>
                      </a:r>
                      <a:r>
                        <a:rPr lang="ko-KR" altLang="en-US" sz="1800" dirty="0"/>
                        <a:t>와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교역자 및 유급직원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전임사역자</a:t>
                      </a:r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 </a:t>
                      </a:r>
                      <a:r>
                        <a:rPr lang="ko-KR" altLang="en-US" sz="1800" dirty="0"/>
                        <a:t>은 퇴직금을 지급한다</a:t>
                      </a:r>
                      <a:r>
                        <a:rPr lang="en-US" altLang="ko-KR" sz="1800" dirty="0"/>
                        <a:t>.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4. 1</a:t>
                      </a:r>
                      <a:r>
                        <a:rPr lang="ko-KR" altLang="en-US" sz="1800" dirty="0"/>
                        <a:t>년 이상 재직하고 퇴임하는 목사와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>
                          <a:solidFill>
                            <a:srgbClr val="C00000"/>
                          </a:solidFill>
                        </a:rPr>
                        <a:t>   </a:t>
                      </a:r>
                      <a:r>
                        <a:rPr lang="ko-KR" altLang="en-US" sz="1800" dirty="0">
                          <a:solidFill>
                            <a:srgbClr val="C00000"/>
                          </a:solidFill>
                        </a:rPr>
                        <a:t>전임교역자 및 유급직원</a:t>
                      </a:r>
                      <a:r>
                        <a:rPr lang="ko-KR" altLang="en-US" sz="1800" dirty="0"/>
                        <a:t>은 퇴직금을 </a:t>
                      </a:r>
                      <a:endParaRPr lang="en-US" altLang="ko-KR" sz="1800" dirty="0"/>
                    </a:p>
                    <a:p>
                      <a:pPr latinLnBrk="1"/>
                      <a:r>
                        <a:rPr lang="en-US" altLang="ko-KR" sz="1800" dirty="0"/>
                        <a:t>   </a:t>
                      </a:r>
                      <a:r>
                        <a:rPr lang="ko-KR" altLang="en-US" sz="1800" dirty="0"/>
                        <a:t>지급한다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14435"/>
                  </a:ext>
                </a:extLst>
              </a:tr>
              <a:tr h="5806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/>
                        <a:t>5.</a:t>
                      </a:r>
                      <a:endParaRPr lang="ko-KR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95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2014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05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기타안건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       토의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9373332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06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신임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총회의장 선출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32404367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07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취임인사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3995936" y="4581128"/>
            <a:ext cx="4752528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제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 총회의장</a:t>
            </a:r>
          </a:p>
        </p:txBody>
      </p:sp>
    </p:spTree>
    <p:extLst>
      <p:ext uri="{BB962C8B-B14F-4D97-AF65-F5344CB8AC3E}">
        <p14:creationId xmlns:p14="http://schemas.microsoft.com/office/powerpoint/2010/main" val="2521399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08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 선출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endParaRPr lang="en-US" altLang="ko-KR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067944" y="4581128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26512992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그림 1">
            <a:extLst>
              <a:ext uri="{FF2B5EF4-FFF2-40B4-BE49-F238E27FC236}">
                <a16:creationId xmlns:a16="http://schemas.microsoft.com/office/drawing/2014/main" id="{5C0F7C8D-F54E-4F47-8C31-E23A2FC29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7F1CD02E-018C-45AB-BC17-B17FE09B8349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4BECFC-0081-4945-8F37-CEBD789FB332}"/>
              </a:ext>
            </a:extLst>
          </p:cNvPr>
          <p:cNvSpPr/>
          <p:nvPr/>
        </p:nvSpPr>
        <p:spPr>
          <a:xfrm>
            <a:off x="-38100" y="2204864"/>
            <a:ext cx="9180513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Shape 130">
            <a:extLst>
              <a:ext uri="{FF2B5EF4-FFF2-40B4-BE49-F238E27FC236}">
                <a16:creationId xmlns:a16="http://schemas.microsoft.com/office/drawing/2014/main" id="{4561B260-53C6-41C8-A591-345F4DDA9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25" y="2962275"/>
            <a:ext cx="51879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ctr">
              <a:lnSpc>
                <a:spcPct val="80000"/>
              </a:lnSpc>
              <a:defRPr/>
            </a:pPr>
            <a:r>
              <a:rPr kumimoji="0" lang="ko-KR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Calibri" pitchFamily="34" charset="0"/>
                <a:sym typeface="Montserrat-SemiBold"/>
              </a:rPr>
              <a:t>폐회기도</a:t>
            </a:r>
            <a:endParaRPr kumimoji="0" lang="ko-KR" altLang="ko-KR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Calibri" pitchFamily="34" charset="0"/>
              <a:sym typeface="Montserrat-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7494</TotalTime>
  <Words>3253</Words>
  <Application>Microsoft Office PowerPoint</Application>
  <PresentationFormat>화면 슬라이드 쇼(4:3)</PresentationFormat>
  <Paragraphs>1145</Paragraphs>
  <Slides>60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60</vt:i4>
      </vt:variant>
    </vt:vector>
  </HeadingPairs>
  <TitlesOfParts>
    <vt:vector size="73" baseType="lpstr">
      <vt:lpstr>Gill Sans</vt:lpstr>
      <vt:lpstr>굴림</vt:lpstr>
      <vt:lpstr>맑은 고딕</vt:lpstr>
      <vt:lpstr>Arial</vt:lpstr>
      <vt:lpstr>Calibri</vt:lpstr>
      <vt:lpstr>Georgia</vt:lpstr>
      <vt:lpstr>Goudy Stout</vt:lpstr>
      <vt:lpstr>helvetica</vt:lpstr>
      <vt:lpstr>Open Sans Light</vt:lpstr>
      <vt:lpstr>Wingdings</vt:lpstr>
      <vt:lpstr>Office 테마</vt:lpstr>
      <vt:lpstr>1_Office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예배부 2024년 예산 내역서</vt:lpstr>
      <vt:lpstr>예배부 2024년 예산 내역서 (계속)</vt:lpstr>
      <vt:lpstr>PowerPoint 프레젠테이션</vt:lpstr>
      <vt:lpstr>교육부 2024년 예산 내역서   45,000,000    </vt:lpstr>
      <vt:lpstr>PowerPoint 프레젠테이션</vt:lpstr>
      <vt:lpstr>PowerPoint 프레젠테이션</vt:lpstr>
      <vt:lpstr>선교부 2024년 예산 내역서</vt:lpstr>
      <vt:lpstr>선교부 2024년 예산 내역서(계속)</vt:lpstr>
      <vt:lpstr>PowerPoint 프레젠테이션</vt:lpstr>
      <vt:lpstr>    친교부 2024년 예산 내역서</vt:lpstr>
      <vt:lpstr>PowerPoint 프레젠테이션</vt:lpstr>
      <vt:lpstr>  봉사부 2024년 예산 내역서</vt:lpstr>
      <vt:lpstr>PowerPoint 프레젠테이션</vt:lpstr>
      <vt:lpstr>사무처 2024년 예산 내역서    213,526,000</vt:lpstr>
      <vt:lpstr>PowerPoint 프레젠테이션</vt:lpstr>
      <vt:lpstr> 목회팀 2024년 예산 내역서</vt:lpstr>
      <vt:lpstr>PowerPoint 프레젠테이션</vt:lpstr>
      <vt:lpstr>  재정부 2024년 예산 내역서</vt:lpstr>
      <vt:lpstr>2023년 예산 집행액 및 2024년 예산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정립</dc:creator>
  <cp:lastModifiedBy>Hanos Kim</cp:lastModifiedBy>
  <cp:revision>628</cp:revision>
  <cp:lastPrinted>2024-01-20T07:20:53Z</cp:lastPrinted>
  <dcterms:created xsi:type="dcterms:W3CDTF">2016-01-06T02:46:53Z</dcterms:created>
  <dcterms:modified xsi:type="dcterms:W3CDTF">2024-01-20T07:24:32Z</dcterms:modified>
</cp:coreProperties>
</file>