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  <p:sldMasterId id="2147483687" r:id="rId3"/>
  </p:sldMasterIdLst>
  <p:notesMasterIdLst>
    <p:notesMasterId r:id="rId60"/>
  </p:notesMasterIdLst>
  <p:sldIdLst>
    <p:sldId id="272" r:id="rId4"/>
    <p:sldId id="280" r:id="rId5"/>
    <p:sldId id="306" r:id="rId6"/>
    <p:sldId id="305" r:id="rId7"/>
    <p:sldId id="308" r:id="rId8"/>
    <p:sldId id="307" r:id="rId9"/>
    <p:sldId id="531" r:id="rId10"/>
    <p:sldId id="532" r:id="rId11"/>
    <p:sldId id="470" r:id="rId12"/>
    <p:sldId id="523" r:id="rId13"/>
    <p:sldId id="299" r:id="rId14"/>
    <p:sldId id="471" r:id="rId15"/>
    <p:sldId id="497" r:id="rId16"/>
    <p:sldId id="533" r:id="rId17"/>
    <p:sldId id="534" r:id="rId18"/>
    <p:sldId id="535" r:id="rId19"/>
    <p:sldId id="536" r:id="rId20"/>
    <p:sldId id="537" r:id="rId21"/>
    <p:sldId id="472" r:id="rId22"/>
    <p:sldId id="296" r:id="rId23"/>
    <p:sldId id="538" r:id="rId24"/>
    <p:sldId id="256" r:id="rId25"/>
    <p:sldId id="372" r:id="rId26"/>
    <p:sldId id="504" r:id="rId27"/>
    <p:sldId id="473" r:id="rId28"/>
    <p:sldId id="515" r:id="rId29"/>
    <p:sldId id="506" r:id="rId30"/>
    <p:sldId id="524" r:id="rId31"/>
    <p:sldId id="525" r:id="rId32"/>
    <p:sldId id="485" r:id="rId33"/>
    <p:sldId id="283" r:id="rId34"/>
    <p:sldId id="511" r:id="rId35"/>
    <p:sldId id="526" r:id="rId36"/>
    <p:sldId id="527" r:id="rId37"/>
    <p:sldId id="514" r:id="rId38"/>
    <p:sldId id="474" r:id="rId39"/>
    <p:sldId id="478" r:id="rId40"/>
    <p:sldId id="479" r:id="rId41"/>
    <p:sldId id="304" r:id="rId42"/>
    <p:sldId id="477" r:id="rId43"/>
    <p:sldId id="475" r:id="rId44"/>
    <p:sldId id="517" r:id="rId45"/>
    <p:sldId id="516" r:id="rId46"/>
    <p:sldId id="298" r:id="rId47"/>
    <p:sldId id="518" r:id="rId48"/>
    <p:sldId id="519" r:id="rId49"/>
    <p:sldId id="520" r:id="rId50"/>
    <p:sldId id="522" r:id="rId51"/>
    <p:sldId id="529" r:id="rId52"/>
    <p:sldId id="530" r:id="rId53"/>
    <p:sldId id="500" r:id="rId54"/>
    <p:sldId id="539" r:id="rId55"/>
    <p:sldId id="461" r:id="rId56"/>
    <p:sldId id="540" r:id="rId57"/>
    <p:sldId id="502" r:id="rId58"/>
    <p:sldId id="453" r:id="rId59"/>
  </p:sldIdLst>
  <p:sldSz cx="9144000" cy="6858000" type="screen4x3"/>
  <p:notesSz cx="6865938" cy="95408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 JIYEON" initials="SJ" lastIdx="35" clrIdx="0">
    <p:extLst>
      <p:ext uri="{19B8F6BF-5375-455C-9EA6-DF929625EA0E}">
        <p15:presenceInfo xmlns:p15="http://schemas.microsoft.com/office/powerpoint/2012/main" userId="ca6ad4fc70870e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FFCC"/>
    <a:srgbClr val="FFFF00"/>
    <a:srgbClr val="FF00FF"/>
    <a:srgbClr val="CC66FF"/>
    <a:srgbClr val="CC00FF"/>
    <a:srgbClr val="6F3505"/>
    <a:srgbClr val="F5770F"/>
    <a:srgbClr val="FF00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28" autoAdjust="0"/>
    <p:restoredTop sz="95878" autoAdjust="0"/>
  </p:normalViewPr>
  <p:slideViewPr>
    <p:cSldViewPr>
      <p:cViewPr varScale="1">
        <p:scale>
          <a:sx n="109" d="100"/>
          <a:sy n="109" d="100"/>
        </p:scale>
        <p:origin x="16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commentAuthors" Target="comment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496288755020654E-2"/>
          <c:y val="3.2512436488301905E-2"/>
          <c:w val="0.9681957013883703"/>
          <c:h val="0.8783272018159913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BD-4279-A84C-1EC6932C984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BD-4279-A84C-1EC6932C984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2BD-4279-A84C-1EC6932C984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2BD-4279-A84C-1EC6932C984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2BD-4279-A84C-1EC6932C984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2BD-4279-A84C-1EC6932C984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2BD-4279-A84C-1EC6932C98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십일조헌금</c:v>
                </c:pt>
                <c:pt idx="1">
                  <c:v>선교헌금</c:v>
                </c:pt>
                <c:pt idx="2">
                  <c:v>절기헌금</c:v>
                </c:pt>
                <c:pt idx="3">
                  <c:v>주일헌금</c:v>
                </c:pt>
                <c:pt idx="4">
                  <c:v>감사헌금</c:v>
                </c:pt>
                <c:pt idx="5">
                  <c:v>구제헌금</c:v>
                </c:pt>
                <c:pt idx="6">
                  <c:v>기타헌금</c:v>
                </c:pt>
              </c:strCache>
            </c:strRef>
          </c:cat>
          <c:val>
            <c:numRef>
              <c:f>Sheet1!$B$2:$B$8</c:f>
              <c:numCache>
                <c:formatCode>_(* #,##0_);_(* \(#,##0\);_(* "-"_);_(@_)</c:formatCode>
                <c:ptCount val="7"/>
                <c:pt idx="0">
                  <c:v>407562670</c:v>
                </c:pt>
                <c:pt idx="1">
                  <c:v>1560006</c:v>
                </c:pt>
                <c:pt idx="2">
                  <c:v>47800003</c:v>
                </c:pt>
                <c:pt idx="3">
                  <c:v>58185100</c:v>
                </c:pt>
                <c:pt idx="4">
                  <c:v>49821416</c:v>
                </c:pt>
                <c:pt idx="5">
                  <c:v>10164368</c:v>
                </c:pt>
                <c:pt idx="6">
                  <c:v>3991900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2BD-4279-A84C-1EC6932C98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6738432"/>
        <c:axId val="276739968"/>
      </c:barChart>
      <c:catAx>
        <c:axId val="27673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6739968"/>
        <c:crosses val="autoZero"/>
        <c:auto val="1"/>
        <c:lblAlgn val="ctr"/>
        <c:lblOffset val="100"/>
        <c:noMultiLvlLbl val="0"/>
      </c:catAx>
      <c:valAx>
        <c:axId val="276739968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27673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D4DCC5-AD91-4BB4-ADFC-E46400B63552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892EAF4C-5433-4B56-8C44-1AC2010E9ED8}">
      <dgm:prSet phldrT="[텍스트]"/>
      <dgm:spPr/>
      <dgm:t>
        <a:bodyPr/>
        <a:lstStyle/>
        <a:p>
          <a:pPr latinLnBrk="1"/>
          <a:r>
            <a:rPr lang="ko-KR" altLang="en-US" dirty="0"/>
            <a:t> </a:t>
          </a:r>
          <a:r>
            <a: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항상 웃음으로 친절하게 맞이하겠습니다</a:t>
          </a:r>
          <a:r>
            <a: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ko-KR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F3B50A-0A09-4CC1-B7D4-3C757967D54B}" type="parTrans" cxnId="{64663DF4-78E1-48AB-AA9D-55D43CFDF53D}">
      <dgm:prSet/>
      <dgm:spPr/>
      <dgm:t>
        <a:bodyPr/>
        <a:lstStyle/>
        <a:p>
          <a:pPr latinLnBrk="1"/>
          <a:endParaRPr lang="ko-KR" altLang="en-US"/>
        </a:p>
      </dgm:t>
    </dgm:pt>
    <dgm:pt modelId="{8DAED307-233F-494C-AEB7-C445C42453D5}" type="sibTrans" cxnId="{64663DF4-78E1-48AB-AA9D-55D43CFDF53D}">
      <dgm:prSet/>
      <dgm:spPr/>
      <dgm:t>
        <a:bodyPr/>
        <a:lstStyle/>
        <a:p>
          <a:pPr latinLnBrk="1"/>
          <a:endParaRPr lang="ko-KR" altLang="en-US"/>
        </a:p>
      </dgm:t>
    </dgm:pt>
    <dgm:pt modelId="{3C442507-8FAB-45AB-A298-7BC3215502BB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AAE14FFC-506C-45F4-A01C-F2C49201B69E}" type="parTrans" cxnId="{6A86DAC3-9E09-4B5F-AAC5-23FF5FC076FD}">
      <dgm:prSet/>
      <dgm:spPr/>
      <dgm:t>
        <a:bodyPr/>
        <a:lstStyle/>
        <a:p>
          <a:pPr latinLnBrk="1"/>
          <a:endParaRPr lang="ko-KR" altLang="en-US"/>
        </a:p>
      </dgm:t>
    </dgm:pt>
    <dgm:pt modelId="{48E2E27C-2251-4AAC-AECE-9469D4D78D30}" type="sibTrans" cxnId="{6A86DAC3-9E09-4B5F-AAC5-23FF5FC076FD}">
      <dgm:prSet/>
      <dgm:spPr/>
      <dgm:t>
        <a:bodyPr/>
        <a:lstStyle/>
        <a:p>
          <a:pPr latinLnBrk="1"/>
          <a:endParaRPr lang="ko-KR" altLang="en-US"/>
        </a:p>
      </dgm:t>
    </dgm:pt>
    <dgm:pt modelId="{5E2C8D18-D64B-446F-82ED-1B1180273A23}">
      <dgm:prSet phldrT="[텍스트]"/>
      <dgm:spPr/>
      <dgm:t>
        <a:bodyPr/>
        <a:lstStyle/>
        <a:p>
          <a:pPr latinLnBrk="1"/>
          <a:r>
            <a:rPr lang="ko-KR" altLang="en-US" dirty="0"/>
            <a:t> </a:t>
          </a:r>
          <a:r>
            <a: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안전하고 맛있는 식사를 제공하려 애쓰겠습니다</a:t>
          </a:r>
          <a:r>
            <a: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ko-KR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719456-E1EF-4D55-89F5-CACE4A27E4A9}" type="parTrans" cxnId="{F44A942D-A5E7-46B0-844E-997017FE580D}">
      <dgm:prSet/>
      <dgm:spPr/>
      <dgm:t>
        <a:bodyPr/>
        <a:lstStyle/>
        <a:p>
          <a:pPr latinLnBrk="1"/>
          <a:endParaRPr lang="ko-KR" altLang="en-US"/>
        </a:p>
      </dgm:t>
    </dgm:pt>
    <dgm:pt modelId="{585B6B9E-45C9-4106-974B-71235DCE256C}" type="sibTrans" cxnId="{F44A942D-A5E7-46B0-844E-997017FE580D}">
      <dgm:prSet/>
      <dgm:spPr/>
      <dgm:t>
        <a:bodyPr/>
        <a:lstStyle/>
        <a:p>
          <a:pPr latinLnBrk="1"/>
          <a:endParaRPr lang="ko-KR" altLang="en-US"/>
        </a:p>
      </dgm:t>
    </dgm:pt>
    <dgm:pt modelId="{BE04234F-7AE5-47A2-A231-24061F081191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6DD3B3E8-2C1E-4BAB-953D-B1B065725898}" type="parTrans" cxnId="{D8288EF3-8951-4EE1-B6F3-604272E827DB}">
      <dgm:prSet/>
      <dgm:spPr/>
      <dgm:t>
        <a:bodyPr/>
        <a:lstStyle/>
        <a:p>
          <a:pPr latinLnBrk="1"/>
          <a:endParaRPr lang="ko-KR" altLang="en-US"/>
        </a:p>
      </dgm:t>
    </dgm:pt>
    <dgm:pt modelId="{43F3B106-453F-4DDA-9882-5A67BCA7BFD4}" type="sibTrans" cxnId="{D8288EF3-8951-4EE1-B6F3-604272E827DB}">
      <dgm:prSet/>
      <dgm:spPr/>
      <dgm:t>
        <a:bodyPr/>
        <a:lstStyle/>
        <a:p>
          <a:pPr latinLnBrk="1"/>
          <a:endParaRPr lang="ko-KR" altLang="en-US"/>
        </a:p>
      </dgm:t>
    </dgm:pt>
    <dgm:pt modelId="{1E08BD21-8DEC-4890-9949-A55F1D6E17BC}" type="pres">
      <dgm:prSet presAssocID="{06D4DCC5-AD91-4BB4-ADFC-E46400B63552}" presName="linear" presStyleCnt="0">
        <dgm:presLayoutVars>
          <dgm:animLvl val="lvl"/>
          <dgm:resizeHandles val="exact"/>
        </dgm:presLayoutVars>
      </dgm:prSet>
      <dgm:spPr/>
    </dgm:pt>
    <dgm:pt modelId="{CD42C5F8-496E-46C7-A4F4-6222CF5E1A45}" type="pres">
      <dgm:prSet presAssocID="{892EAF4C-5433-4B56-8C44-1AC2010E9ED8}" presName="parentText" presStyleLbl="node1" presStyleIdx="0" presStyleCnt="2" custLinFactNeighborY="56686">
        <dgm:presLayoutVars>
          <dgm:chMax val="0"/>
          <dgm:bulletEnabled val="1"/>
        </dgm:presLayoutVars>
      </dgm:prSet>
      <dgm:spPr/>
    </dgm:pt>
    <dgm:pt modelId="{3A5A1C0D-0CC7-4BDF-80B6-D1D566543A2D}" type="pres">
      <dgm:prSet presAssocID="{892EAF4C-5433-4B56-8C44-1AC2010E9ED8}" presName="childText" presStyleLbl="revTx" presStyleIdx="0" presStyleCnt="2">
        <dgm:presLayoutVars>
          <dgm:bulletEnabled val="1"/>
        </dgm:presLayoutVars>
      </dgm:prSet>
      <dgm:spPr/>
    </dgm:pt>
    <dgm:pt modelId="{3A1C48E6-0D05-4EB3-B86E-C5A9EBC1DE71}" type="pres">
      <dgm:prSet presAssocID="{5E2C8D18-D64B-446F-82ED-1B1180273A23}" presName="parentText" presStyleLbl="node1" presStyleIdx="1" presStyleCnt="2" custLinFactNeighborY="69719">
        <dgm:presLayoutVars>
          <dgm:chMax val="0"/>
          <dgm:bulletEnabled val="1"/>
        </dgm:presLayoutVars>
      </dgm:prSet>
      <dgm:spPr/>
    </dgm:pt>
    <dgm:pt modelId="{DEE41AA1-9123-4A73-AADF-970D7EE25DDA}" type="pres">
      <dgm:prSet presAssocID="{5E2C8D18-D64B-446F-82ED-1B1180273A2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2CAFF18-6C61-41A8-9430-FCCD542922D0}" type="presOf" srcId="{06D4DCC5-AD91-4BB4-ADFC-E46400B63552}" destId="{1E08BD21-8DEC-4890-9949-A55F1D6E17BC}" srcOrd="0" destOrd="0" presId="urn:microsoft.com/office/officeart/2005/8/layout/vList2"/>
    <dgm:cxn modelId="{F44A942D-A5E7-46B0-844E-997017FE580D}" srcId="{06D4DCC5-AD91-4BB4-ADFC-E46400B63552}" destId="{5E2C8D18-D64B-446F-82ED-1B1180273A23}" srcOrd="1" destOrd="0" parTransId="{99719456-E1EF-4D55-89F5-CACE4A27E4A9}" sibTransId="{585B6B9E-45C9-4106-974B-71235DCE256C}"/>
    <dgm:cxn modelId="{8F385839-2E2E-4E61-8C32-D126333A0832}" type="presOf" srcId="{892EAF4C-5433-4B56-8C44-1AC2010E9ED8}" destId="{CD42C5F8-496E-46C7-A4F4-6222CF5E1A45}" srcOrd="0" destOrd="0" presId="urn:microsoft.com/office/officeart/2005/8/layout/vList2"/>
    <dgm:cxn modelId="{5B72D251-6CD7-4794-8186-6C4993AF0283}" type="presOf" srcId="{5E2C8D18-D64B-446F-82ED-1B1180273A23}" destId="{3A1C48E6-0D05-4EB3-B86E-C5A9EBC1DE71}" srcOrd="0" destOrd="0" presId="urn:microsoft.com/office/officeart/2005/8/layout/vList2"/>
    <dgm:cxn modelId="{B2E65758-C3B5-4613-AF5D-1A6B90913CC1}" type="presOf" srcId="{3C442507-8FAB-45AB-A298-7BC3215502BB}" destId="{3A5A1C0D-0CC7-4BDF-80B6-D1D566543A2D}" srcOrd="0" destOrd="0" presId="urn:microsoft.com/office/officeart/2005/8/layout/vList2"/>
    <dgm:cxn modelId="{C5DA177C-E580-4409-BC00-E1A3E32C08B8}" type="presOf" srcId="{BE04234F-7AE5-47A2-A231-24061F081191}" destId="{DEE41AA1-9123-4A73-AADF-970D7EE25DDA}" srcOrd="0" destOrd="0" presId="urn:microsoft.com/office/officeart/2005/8/layout/vList2"/>
    <dgm:cxn modelId="{6A86DAC3-9E09-4B5F-AAC5-23FF5FC076FD}" srcId="{892EAF4C-5433-4B56-8C44-1AC2010E9ED8}" destId="{3C442507-8FAB-45AB-A298-7BC3215502BB}" srcOrd="0" destOrd="0" parTransId="{AAE14FFC-506C-45F4-A01C-F2C49201B69E}" sibTransId="{48E2E27C-2251-4AAC-AECE-9469D4D78D30}"/>
    <dgm:cxn modelId="{D8288EF3-8951-4EE1-B6F3-604272E827DB}" srcId="{5E2C8D18-D64B-446F-82ED-1B1180273A23}" destId="{BE04234F-7AE5-47A2-A231-24061F081191}" srcOrd="0" destOrd="0" parTransId="{6DD3B3E8-2C1E-4BAB-953D-B1B065725898}" sibTransId="{43F3B106-453F-4DDA-9882-5A67BCA7BFD4}"/>
    <dgm:cxn modelId="{64663DF4-78E1-48AB-AA9D-55D43CFDF53D}" srcId="{06D4DCC5-AD91-4BB4-ADFC-E46400B63552}" destId="{892EAF4C-5433-4B56-8C44-1AC2010E9ED8}" srcOrd="0" destOrd="0" parTransId="{6EF3B50A-0A09-4CC1-B7D4-3C757967D54B}" sibTransId="{8DAED307-233F-494C-AEB7-C445C42453D5}"/>
    <dgm:cxn modelId="{049C4BE6-0BF9-42AB-A990-7CFBA0D7473F}" type="presParOf" srcId="{1E08BD21-8DEC-4890-9949-A55F1D6E17BC}" destId="{CD42C5F8-496E-46C7-A4F4-6222CF5E1A45}" srcOrd="0" destOrd="0" presId="urn:microsoft.com/office/officeart/2005/8/layout/vList2"/>
    <dgm:cxn modelId="{4C56BAD8-EDB1-4F12-B1B2-0C1C796C2A01}" type="presParOf" srcId="{1E08BD21-8DEC-4890-9949-A55F1D6E17BC}" destId="{3A5A1C0D-0CC7-4BDF-80B6-D1D566543A2D}" srcOrd="1" destOrd="0" presId="urn:microsoft.com/office/officeart/2005/8/layout/vList2"/>
    <dgm:cxn modelId="{0961FA67-9210-4DB9-AD66-964DA78EA97C}" type="presParOf" srcId="{1E08BD21-8DEC-4890-9949-A55F1D6E17BC}" destId="{3A1C48E6-0D05-4EB3-B86E-C5A9EBC1DE71}" srcOrd="2" destOrd="0" presId="urn:microsoft.com/office/officeart/2005/8/layout/vList2"/>
    <dgm:cxn modelId="{B6F8539E-C77E-41DF-90CB-6E783C2587E8}" type="presParOf" srcId="{1E08BD21-8DEC-4890-9949-A55F1D6E17BC}" destId="{DEE41AA1-9123-4A73-AADF-970D7EE25DD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42C5F8-496E-46C7-A4F4-6222CF5E1A45}">
      <dsp:nvSpPr>
        <dsp:cNvPr id="0" name=""/>
        <dsp:cNvSpPr/>
      </dsp:nvSpPr>
      <dsp:spPr>
        <a:xfrm>
          <a:off x="0" y="388639"/>
          <a:ext cx="8229600" cy="16519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700" kern="1200" dirty="0"/>
            <a:t> </a:t>
          </a:r>
          <a:r>
            <a:rPr lang="ko-KR" altLang="en-US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항상 웃음으로 친절하게 맞이하겠습니다</a:t>
          </a:r>
          <a:r>
            <a:rPr lang="en-US" altLang="ko-KR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ko-KR" altLang="en-US" sz="2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0643" y="469282"/>
        <a:ext cx="8068314" cy="1490699"/>
      </dsp:txXfrm>
    </dsp:sp>
    <dsp:sp modelId="{3A5A1C0D-0CC7-4BDF-80B6-D1D566543A2D}">
      <dsp:nvSpPr>
        <dsp:cNvPr id="0" name=""/>
        <dsp:cNvSpPr/>
      </dsp:nvSpPr>
      <dsp:spPr>
        <a:xfrm>
          <a:off x="0" y="1749621"/>
          <a:ext cx="82296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4290" rIns="192024" bIns="34290" numCol="1" spcCol="1270" anchor="t" anchorCtr="0">
          <a:noAutofit/>
        </a:bodyPr>
        <a:lstStyle/>
        <a:p>
          <a:pPr marL="228600" lvl="1" indent="-228600" algn="l" defTabSz="9334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ko-KR" altLang="en-US" sz="2100" kern="1200" dirty="0"/>
        </a:p>
      </dsp:txBody>
      <dsp:txXfrm>
        <a:off x="0" y="1749621"/>
        <a:ext cx="8229600" cy="513360"/>
      </dsp:txXfrm>
    </dsp:sp>
    <dsp:sp modelId="{3A1C48E6-0D05-4EB3-B86E-C5A9EBC1DE71}">
      <dsp:nvSpPr>
        <dsp:cNvPr id="0" name=""/>
        <dsp:cNvSpPr/>
      </dsp:nvSpPr>
      <dsp:spPr>
        <a:xfrm>
          <a:off x="0" y="2620890"/>
          <a:ext cx="8229600" cy="165198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700" kern="1200" dirty="0"/>
            <a:t> </a:t>
          </a:r>
          <a:r>
            <a:rPr lang="ko-KR" altLang="en-US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안전하고 맛있는 식사를 제공하려 애쓰겠습니다</a:t>
          </a:r>
          <a:r>
            <a:rPr lang="en-US" altLang="ko-KR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ko-KR" altLang="en-US" sz="2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0643" y="2701533"/>
        <a:ext cx="8068314" cy="1490699"/>
      </dsp:txXfrm>
    </dsp:sp>
    <dsp:sp modelId="{DEE41AA1-9123-4A73-AADF-970D7EE25DDA}">
      <dsp:nvSpPr>
        <dsp:cNvPr id="0" name=""/>
        <dsp:cNvSpPr/>
      </dsp:nvSpPr>
      <dsp:spPr>
        <a:xfrm>
          <a:off x="0" y="3914966"/>
          <a:ext cx="82296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4290" rIns="192024" bIns="34290" numCol="1" spcCol="1270" anchor="t" anchorCtr="0">
          <a:noAutofit/>
        </a:bodyPr>
        <a:lstStyle/>
        <a:p>
          <a:pPr marL="228600" lvl="1" indent="-228600" algn="l" defTabSz="9334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ko-KR" altLang="en-US" sz="2100" kern="1200" dirty="0"/>
        </a:p>
      </dsp:txBody>
      <dsp:txXfrm>
        <a:off x="0" y="3914966"/>
        <a:ext cx="8229600" cy="513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70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10" y="0"/>
            <a:ext cx="2975240" cy="4770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C8CC0-A795-4CC7-BAAA-B167E67724BA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715963"/>
            <a:ext cx="4770438" cy="357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5" y="4531916"/>
            <a:ext cx="5492750" cy="429339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062175"/>
            <a:ext cx="2975240" cy="4770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10" y="9062175"/>
            <a:ext cx="2975240" cy="4770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12E5C-34D7-4633-9529-0F92F4B6E4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01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70A58F-CC52-4205-831C-6372AE79C3C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7834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716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357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719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70A58F-CC52-4205-831C-6372AE79C3CB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566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12E5C-34D7-4633-9529-0F92F4B6E4CA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193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011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2E5C-34D7-4633-9529-0F92F4B6E4CA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923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B00A10-C65B-4582-B5D4-24A29E561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7ADB5D-9246-49FD-8A52-BC7A816945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57" indent="0" algn="ctr">
              <a:buNone/>
              <a:defRPr sz="1500"/>
            </a:lvl2pPr>
            <a:lvl3pPr marL="685715" indent="0" algn="ctr">
              <a:buNone/>
              <a:defRPr sz="1350"/>
            </a:lvl3pPr>
            <a:lvl4pPr marL="1028573" indent="0" algn="ctr">
              <a:buNone/>
              <a:defRPr sz="1200"/>
            </a:lvl4pPr>
            <a:lvl5pPr marL="1371430" indent="0" algn="ctr">
              <a:buNone/>
              <a:defRPr sz="1200"/>
            </a:lvl5pPr>
            <a:lvl6pPr marL="1714289" indent="0" algn="ctr">
              <a:buNone/>
              <a:defRPr sz="1200"/>
            </a:lvl6pPr>
            <a:lvl7pPr marL="2057144" indent="0" algn="ctr">
              <a:buNone/>
              <a:defRPr sz="1200"/>
            </a:lvl7pPr>
            <a:lvl8pPr marL="2400000" indent="0" algn="ctr">
              <a:buNone/>
              <a:defRPr sz="1200"/>
            </a:lvl8pPr>
            <a:lvl9pPr marL="2742857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219607-49A7-44A0-8744-F2605B86A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EB094F-0F19-47DC-B51B-F0324814C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EE6869-EE87-4E9C-81A4-4527F3CC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192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52FAA5-F5D0-4093-BBA5-CD80C186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0AD3B9-9C2F-4B29-A060-3E36B915C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D0002E-2305-4EC5-9C5A-A977D7B2E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B18606-F579-48B5-A59B-0C68B055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75012D-9860-4895-89D8-1CC627E5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2429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8224E2-918D-4F7E-9870-42932F3F1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5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32F707-391B-49D6-A1A2-15D5A1595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8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1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28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CFA0D8-69CA-457A-9280-FDF692275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E51D4F-AA80-4C40-91B3-2A0226953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4CF20F-28B0-42D0-954E-C37AE977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9444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DE38BB-582C-40A5-8641-6FA0E3D14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ACF9C2-1537-4303-A3CE-16E809F89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7108E2-AF71-4346-8E41-167405037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4CACEB-E99F-48C0-94CB-81909F491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8E5645C-0BC9-4D62-B46A-49F23383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C086980-6520-4F49-80AD-803A825E4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580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ACE083-FED7-4138-A583-8A5DA71D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C5116A-C564-4B1B-8A1D-3C09ABA31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7" indent="0">
              <a:buNone/>
              <a:defRPr sz="1500" b="1"/>
            </a:lvl2pPr>
            <a:lvl3pPr marL="685715" indent="0">
              <a:buNone/>
              <a:defRPr sz="1350" b="1"/>
            </a:lvl3pPr>
            <a:lvl4pPr marL="1028573" indent="0">
              <a:buNone/>
              <a:defRPr sz="1200" b="1"/>
            </a:lvl4pPr>
            <a:lvl5pPr marL="1371430" indent="0">
              <a:buNone/>
              <a:defRPr sz="1200" b="1"/>
            </a:lvl5pPr>
            <a:lvl6pPr marL="1714289" indent="0">
              <a:buNone/>
              <a:defRPr sz="1200" b="1"/>
            </a:lvl6pPr>
            <a:lvl7pPr marL="2057144" indent="0">
              <a:buNone/>
              <a:defRPr sz="1200" b="1"/>
            </a:lvl7pPr>
            <a:lvl8pPr marL="2400000" indent="0">
              <a:buNone/>
              <a:defRPr sz="1200" b="1"/>
            </a:lvl8pPr>
            <a:lvl9pPr marL="274285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FE990-16D9-4DF3-9B27-6E8B85EEA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B3B254D-4BB4-4EA0-BCEB-4BC3B036C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7" indent="0">
              <a:buNone/>
              <a:defRPr sz="1500" b="1"/>
            </a:lvl2pPr>
            <a:lvl3pPr marL="685715" indent="0">
              <a:buNone/>
              <a:defRPr sz="1350" b="1"/>
            </a:lvl3pPr>
            <a:lvl4pPr marL="1028573" indent="0">
              <a:buNone/>
              <a:defRPr sz="1200" b="1"/>
            </a:lvl4pPr>
            <a:lvl5pPr marL="1371430" indent="0">
              <a:buNone/>
              <a:defRPr sz="1200" b="1"/>
            </a:lvl5pPr>
            <a:lvl6pPr marL="1714289" indent="0">
              <a:buNone/>
              <a:defRPr sz="1200" b="1"/>
            </a:lvl6pPr>
            <a:lvl7pPr marL="2057144" indent="0">
              <a:buNone/>
              <a:defRPr sz="1200" b="1"/>
            </a:lvl7pPr>
            <a:lvl8pPr marL="2400000" indent="0">
              <a:buNone/>
              <a:defRPr sz="1200" b="1"/>
            </a:lvl8pPr>
            <a:lvl9pPr marL="274285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3B1520C-6CAF-4CFD-B77A-F0D0AF80B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D32254-73D8-43C7-BA3A-97157DDEF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DF21F92-683C-43D1-9354-D24A7F0DD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5FE0F1D-CA62-49E0-9ECA-FB9289CD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294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AB11BD-3930-44CB-92AA-B7CA96486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0F70823-BFC8-40FC-B6FC-98003DED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2287337-73E0-468F-ACB2-648D69861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6E032DC-0203-4A3B-8DD9-AF3B1B668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941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57FBA9C-B26A-4FF1-98A8-30536809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4CFE30C-D37B-40AD-BCCF-3CAF1DB08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AC845E5-D04C-42C2-B2BF-825CDCC0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5B53D-226B-4CF4-9AC7-BF7890C2F655}"/>
              </a:ext>
            </a:extLst>
          </p:cNvPr>
          <p:cNvSpPr txBox="1"/>
          <p:nvPr userDrawn="1"/>
        </p:nvSpPr>
        <p:spPr>
          <a:xfrm>
            <a:off x="7451625" y="6588607"/>
            <a:ext cx="169950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6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ⓒSaebyeol Yu.</a:t>
            </a:r>
            <a:r>
              <a:rPr lang="ko-KR" altLang="en-US" sz="6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675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Saebyeol’s</a:t>
            </a:r>
            <a:r>
              <a:rPr lang="ko-KR" altLang="en-US" sz="6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6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</a:t>
            </a:r>
            <a:endParaRPr lang="ko-KR" altLang="en-US" sz="67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08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CF31E8-B379-47A5-9B29-03D429AA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39944B5-5009-475E-8C80-B5CDFC34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C2B0050-989C-465D-8C14-87FA763E4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57" indent="0">
              <a:buNone/>
              <a:defRPr sz="1050"/>
            </a:lvl2pPr>
            <a:lvl3pPr marL="685715" indent="0">
              <a:buNone/>
              <a:defRPr sz="900"/>
            </a:lvl3pPr>
            <a:lvl4pPr marL="1028573" indent="0">
              <a:buNone/>
              <a:defRPr sz="750"/>
            </a:lvl4pPr>
            <a:lvl5pPr marL="1371430" indent="0">
              <a:buNone/>
              <a:defRPr sz="750"/>
            </a:lvl5pPr>
            <a:lvl6pPr marL="1714289" indent="0">
              <a:buNone/>
              <a:defRPr sz="750"/>
            </a:lvl6pPr>
            <a:lvl7pPr marL="2057144" indent="0">
              <a:buNone/>
              <a:defRPr sz="750"/>
            </a:lvl7pPr>
            <a:lvl8pPr marL="2400000" indent="0">
              <a:buNone/>
              <a:defRPr sz="750"/>
            </a:lvl8pPr>
            <a:lvl9pPr marL="2742857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CC38039-8CE2-42CF-9125-A32CA77A6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DB81404-0B1B-46D9-B801-ED8354EE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77D291-D604-44A4-A417-9D2C32011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000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2C2B8C-D6A2-433F-90B6-7C5DF57E0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6E8BFEA-DF07-4111-838B-712BBC97C1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57" indent="0">
              <a:buNone/>
              <a:defRPr sz="2100"/>
            </a:lvl2pPr>
            <a:lvl3pPr marL="685715" indent="0">
              <a:buNone/>
              <a:defRPr sz="1800"/>
            </a:lvl3pPr>
            <a:lvl4pPr marL="1028573" indent="0">
              <a:buNone/>
              <a:defRPr sz="1500"/>
            </a:lvl4pPr>
            <a:lvl5pPr marL="1371430" indent="0">
              <a:buNone/>
              <a:defRPr sz="1500"/>
            </a:lvl5pPr>
            <a:lvl6pPr marL="1714289" indent="0">
              <a:buNone/>
              <a:defRPr sz="1500"/>
            </a:lvl6pPr>
            <a:lvl7pPr marL="2057144" indent="0">
              <a:buNone/>
              <a:defRPr sz="1500"/>
            </a:lvl7pPr>
            <a:lvl8pPr marL="2400000" indent="0">
              <a:buNone/>
              <a:defRPr sz="1500"/>
            </a:lvl8pPr>
            <a:lvl9pPr marL="2742857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55340A-1375-4D4F-9BDF-9020B2039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57" indent="0">
              <a:buNone/>
              <a:defRPr sz="1050"/>
            </a:lvl2pPr>
            <a:lvl3pPr marL="685715" indent="0">
              <a:buNone/>
              <a:defRPr sz="900"/>
            </a:lvl3pPr>
            <a:lvl4pPr marL="1028573" indent="0">
              <a:buNone/>
              <a:defRPr sz="750"/>
            </a:lvl4pPr>
            <a:lvl5pPr marL="1371430" indent="0">
              <a:buNone/>
              <a:defRPr sz="750"/>
            </a:lvl5pPr>
            <a:lvl6pPr marL="1714289" indent="0">
              <a:buNone/>
              <a:defRPr sz="750"/>
            </a:lvl6pPr>
            <a:lvl7pPr marL="2057144" indent="0">
              <a:buNone/>
              <a:defRPr sz="750"/>
            </a:lvl7pPr>
            <a:lvl8pPr marL="2400000" indent="0">
              <a:buNone/>
              <a:defRPr sz="750"/>
            </a:lvl8pPr>
            <a:lvl9pPr marL="2742857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C66370A-DF48-4C5B-8F1A-14039EF8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64D4D7-7CB6-4133-9EBD-86FDB3CE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DBE2A0-99D3-4016-B648-751C510E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166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73705B-459D-4F3E-A045-E1002C4A9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91D24FB-0973-4974-95C1-0EAA2F19F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5CC95F-C804-4132-B324-CC89C9638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4A6E3D-A787-454C-B433-9053C18E4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249181-E770-4CD9-8DFE-B3F14F16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592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B1D4F30-672E-42CB-BC78-487C85E726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C63BB6D-3767-4A9A-941F-1F229EF67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D5A74F-43E9-4042-8465-2E14BBB1B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AF8E29D-C9F4-40BD-9172-A79654148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62DBFF-BA66-4A86-A706-F4E320684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8061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3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3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2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67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87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2858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2414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0219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106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610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311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9387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90542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FA1-5700-4E14-9E78-3C4A141DD1FE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1661-71A7-43E0-A77C-E8C7FF51BE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1950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3065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91967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8018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469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7013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59764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143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2755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724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398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313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C525C34-9ABD-4A5F-940A-38C1DF0E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72BD092-0C79-404B-BCF7-AB6EC679E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061468-CA63-4833-9180-4A0D54D79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9C481-D572-4747-A891-2FA4D5DEC8C5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D4674C-8B1B-47B6-B9B3-D63837621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A7B107-0359-4ED4-B77A-E1274C87B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5572D-DCC5-4511-A3D5-618DAD6178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1288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715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0" indent="-171430" algn="l" defTabSz="685715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89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44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00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57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15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73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30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289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57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15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73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30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89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44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00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57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35441-AFA9-4890-91BF-91C96B68EB83}" type="datetimeFigureOut">
              <a:rPr lang="ko-KR" altLang="en-US" smtClean="0"/>
              <a:pPr/>
              <a:t>2023-07-18(Tue)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464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D5E3B-2A6A-4822-B5E6-1EEF5FE0CD5D}" type="datetimeFigureOut">
              <a:rPr lang="ko-KR" altLang="en-US" smtClean="0"/>
              <a:t>2023-07-18(Tue)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3A0C8-32E7-4069-B0A1-63F10F4F64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211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810735C-E88D-490F-B3C1-30B3BE73F7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2CE6D2-4747-4B13-B901-C0D448EC8D84}"/>
              </a:ext>
            </a:extLst>
          </p:cNvPr>
          <p:cNvSpPr txBox="1"/>
          <p:nvPr/>
        </p:nvSpPr>
        <p:spPr>
          <a:xfrm>
            <a:off x="2762850" y="2430728"/>
            <a:ext cx="36182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ko-KR" altLang="en-US" sz="6600" b="1" spc="-2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교인총회</a:t>
            </a:r>
            <a:r>
              <a:rPr lang="ko-KR" altLang="en-US" sz="4500" b="1" spc="-225" dirty="0">
                <a:solidFill>
                  <a:srgbClr val="A1978B"/>
                </a:solidFill>
                <a:latin typeface="Arial Black"/>
              </a:rPr>
              <a:t> </a:t>
            </a:r>
            <a:endParaRPr lang="ko-KR" altLang="en-US" sz="4500" b="1" spc="-225" dirty="0">
              <a:solidFill>
                <a:srgbClr val="425059"/>
              </a:solidFill>
              <a:latin typeface="Arial Black"/>
            </a:endParaRPr>
          </a:p>
        </p:txBody>
      </p:sp>
      <p:sp>
        <p:nvSpPr>
          <p:cNvPr id="5" name="양쪽 대괄호 4">
            <a:extLst>
              <a:ext uri="{FF2B5EF4-FFF2-40B4-BE49-F238E27FC236}">
                <a16:creationId xmlns:a16="http://schemas.microsoft.com/office/drawing/2014/main" id="{5ADE8F7E-E602-454D-9005-3DC5C24B248D}"/>
              </a:ext>
            </a:extLst>
          </p:cNvPr>
          <p:cNvSpPr/>
          <p:nvPr/>
        </p:nvSpPr>
        <p:spPr>
          <a:xfrm>
            <a:off x="2255011" y="2420835"/>
            <a:ext cx="4358900" cy="1958878"/>
          </a:xfrm>
          <a:prstGeom prst="bracketPair">
            <a:avLst>
              <a:gd name="adj" fmla="val 1212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36DD55-5788-46EF-B2F4-2C87FA99E444}"/>
              </a:ext>
            </a:extLst>
          </p:cNvPr>
          <p:cNvSpPr txBox="1"/>
          <p:nvPr/>
        </p:nvSpPr>
        <p:spPr>
          <a:xfrm flipH="1">
            <a:off x="3190789" y="973262"/>
            <a:ext cx="2681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ko-KR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제</a:t>
            </a:r>
            <a:r>
              <a:rPr lang="en-US" altLang="ko-K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11</a:t>
            </a:r>
            <a:r>
              <a:rPr lang="ko-KR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차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4DD64FE-B05C-2B00-C2C2-8CB35EA358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3583420" y="5836230"/>
            <a:ext cx="1977157" cy="674177"/>
          </a:xfrm>
          <a:prstGeom prst="rect">
            <a:avLst/>
          </a:prstGeom>
        </p:spPr>
      </p:pic>
      <p:sp>
        <p:nvSpPr>
          <p:cNvPr id="11" name="부제목 1">
            <a:extLst>
              <a:ext uri="{FF2B5EF4-FFF2-40B4-BE49-F238E27FC236}">
                <a16:creationId xmlns:a16="http://schemas.microsoft.com/office/drawing/2014/main" id="{DADCBD53-B3F5-6E1A-3EFA-8B6C32A8642E}"/>
              </a:ext>
            </a:extLst>
          </p:cNvPr>
          <p:cNvSpPr txBox="1">
            <a:spLocks/>
          </p:cNvSpPr>
          <p:nvPr/>
        </p:nvSpPr>
        <p:spPr>
          <a:xfrm>
            <a:off x="2131016" y="3884819"/>
            <a:ext cx="4800600" cy="58160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ctr" defTabSz="685800">
              <a:spcBef>
                <a:spcPts val="750"/>
              </a:spcBef>
              <a:buNone/>
            </a:pPr>
            <a:r>
              <a:rPr lang="en-US" altLang="ko-KR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2023</a:t>
            </a:r>
            <a:r>
              <a:rPr lang="ko-KR" alt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년 </a:t>
            </a:r>
            <a:r>
              <a:rPr lang="en-US" altLang="ko-KR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7</a:t>
            </a:r>
            <a:r>
              <a:rPr lang="ko-KR" alt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월 </a:t>
            </a:r>
            <a:r>
              <a:rPr lang="en-US" altLang="ko-KR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16</a:t>
            </a:r>
            <a:r>
              <a:rPr lang="ko-KR" alt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일</a:t>
            </a:r>
          </a:p>
        </p:txBody>
      </p:sp>
    </p:spTree>
    <p:extLst>
      <p:ext uri="{BB962C8B-B14F-4D97-AF65-F5344CB8AC3E}">
        <p14:creationId xmlns:p14="http://schemas.microsoft.com/office/powerpoint/2010/main" val="1323696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D3F710-7B58-485E-8AC0-9C986D142A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0"/>
          <a:stretch/>
        </p:blipFill>
        <p:spPr>
          <a:xfrm>
            <a:off x="5364088" y="-3012"/>
            <a:ext cx="3779913" cy="6816383"/>
          </a:xfrm>
          <a:prstGeom prst="rect">
            <a:avLst/>
          </a:prstGeom>
          <a:ln>
            <a:noFill/>
          </a:ln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470470C-C148-4468-8A9A-F56A9CD760C9}"/>
              </a:ext>
            </a:extLst>
          </p:cNvPr>
          <p:cNvCxnSpPr>
            <a:cxnSpLocks/>
          </p:cNvCxnSpPr>
          <p:nvPr/>
        </p:nvCxnSpPr>
        <p:spPr>
          <a:xfrm>
            <a:off x="571500" y="1931670"/>
            <a:ext cx="51435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6CB969-1120-4C8A-9253-B5098F5D1224}"/>
              </a:ext>
            </a:extLst>
          </p:cNvPr>
          <p:cNvSpPr txBox="1"/>
          <p:nvPr/>
        </p:nvSpPr>
        <p:spPr>
          <a:xfrm>
            <a:off x="754600" y="912443"/>
            <a:ext cx="20810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&gt; </a:t>
            </a:r>
            <a:r>
              <a:rPr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순서 </a:t>
            </a: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2C274AC-A7F1-434D-8B65-FC226691A153}"/>
              </a:ext>
            </a:extLst>
          </p:cNvPr>
          <p:cNvGrpSpPr/>
          <p:nvPr/>
        </p:nvGrpSpPr>
        <p:grpSpPr>
          <a:xfrm>
            <a:off x="763105" y="2237327"/>
            <a:ext cx="1941919" cy="507831"/>
            <a:chOff x="762000" y="1863785"/>
            <a:chExt cx="2589221" cy="677109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7ED28F61-1A51-429D-A459-3D5A9F641085}"/>
                </a:ext>
              </a:extLst>
            </p:cNvPr>
            <p:cNvGrpSpPr/>
            <p:nvPr/>
          </p:nvGrpSpPr>
          <p:grpSpPr>
            <a:xfrm>
              <a:off x="762000" y="1863785"/>
              <a:ext cx="558800" cy="615554"/>
              <a:chOff x="762000" y="1863785"/>
              <a:chExt cx="558800" cy="615554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597F0557-9BD7-4D9D-B468-B80C2650A1E8}"/>
                  </a:ext>
                </a:extLst>
              </p:cNvPr>
              <p:cNvSpPr/>
              <p:nvPr/>
            </p:nvSpPr>
            <p:spPr>
              <a:xfrm>
                <a:off x="762000" y="1889760"/>
                <a:ext cx="558800" cy="558800"/>
              </a:xfrm>
              <a:prstGeom prst="rect">
                <a:avLst/>
              </a:prstGeom>
              <a:solidFill>
                <a:srgbClr val="A197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0CE47E-55AC-4E84-BE5D-798F3A039D94}"/>
                  </a:ext>
                </a:extLst>
              </p:cNvPr>
              <p:cNvSpPr txBox="1"/>
              <p:nvPr/>
            </p:nvSpPr>
            <p:spPr>
              <a:xfrm>
                <a:off x="801771" y="1863785"/>
                <a:ext cx="474916" cy="615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685800"/>
                <a:r>
                  <a:rPr lang="en-US" altLang="ko-KR" sz="2400" b="1" dirty="0">
                    <a:solidFill>
                      <a:schemeClr val="bg1"/>
                    </a:solidFill>
                    <a:latin typeface="Arial"/>
                  </a:rPr>
                  <a:t>1</a:t>
                </a:r>
                <a:endParaRPr lang="ko-KR" altLang="en-US" sz="2400" b="1" dirty="0">
                  <a:solidFill>
                    <a:schemeClr val="bg1"/>
                  </a:solidFill>
                  <a:latin typeface="Arial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25649D-112D-4C51-95D6-E20B65A6C2FC}"/>
                </a:ext>
              </a:extLst>
            </p:cNvPr>
            <p:cNvSpPr txBox="1"/>
            <p:nvPr/>
          </p:nvSpPr>
          <p:spPr>
            <a:xfrm>
              <a:off x="1431467" y="1925340"/>
              <a:ext cx="1919754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ko-KR" altLang="en-US" sz="2100" spc="-225" dirty="0">
                  <a:solidFill>
                    <a:srgbClr val="C7905A">
                      <a:lumMod val="60000"/>
                      <a:lumOff val="40000"/>
                    </a:srgbClr>
                  </a:solidFill>
                  <a:latin typeface="Arial"/>
                </a:rPr>
                <a:t>   </a:t>
              </a:r>
              <a:r>
                <a:rPr lang="ko-KR" altLang="en-US" sz="2400" b="1" spc="-22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개회선언</a:t>
              </a:r>
              <a:endParaRPr lang="ko-KR" altLang="en-US" sz="21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F96BE8EC-E699-4257-94A7-EC70EB7827E6}"/>
              </a:ext>
            </a:extLst>
          </p:cNvPr>
          <p:cNvGrpSpPr/>
          <p:nvPr/>
        </p:nvGrpSpPr>
        <p:grpSpPr>
          <a:xfrm>
            <a:off x="756245" y="2908062"/>
            <a:ext cx="1948824" cy="484525"/>
            <a:chOff x="762000" y="1863785"/>
            <a:chExt cx="2598432" cy="646034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CC6F0045-D553-426D-9038-943222D65674}"/>
                </a:ext>
              </a:extLst>
            </p:cNvPr>
            <p:cNvGrpSpPr/>
            <p:nvPr/>
          </p:nvGrpSpPr>
          <p:grpSpPr>
            <a:xfrm>
              <a:off x="762000" y="1863785"/>
              <a:ext cx="558800" cy="615554"/>
              <a:chOff x="762000" y="1863785"/>
              <a:chExt cx="558800" cy="615554"/>
            </a:xfrm>
          </p:grpSpPr>
          <p:sp>
            <p:nvSpPr>
              <p:cNvPr id="20" name="직사각형 19">
                <a:extLst>
                  <a:ext uri="{FF2B5EF4-FFF2-40B4-BE49-F238E27FC236}">
                    <a16:creationId xmlns:a16="http://schemas.microsoft.com/office/drawing/2014/main" id="{11EAD84B-7396-4397-BCFD-C30B22CCCB43}"/>
                  </a:ext>
                </a:extLst>
              </p:cNvPr>
              <p:cNvSpPr/>
              <p:nvPr/>
            </p:nvSpPr>
            <p:spPr>
              <a:xfrm>
                <a:off x="762000" y="1889760"/>
                <a:ext cx="558800" cy="558800"/>
              </a:xfrm>
              <a:prstGeom prst="rect">
                <a:avLst/>
              </a:prstGeom>
              <a:solidFill>
                <a:srgbClr val="A197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CB3EDE5-1E6A-432C-8487-05EB221B7AD9}"/>
                  </a:ext>
                </a:extLst>
              </p:cNvPr>
              <p:cNvSpPr txBox="1"/>
              <p:nvPr/>
            </p:nvSpPr>
            <p:spPr>
              <a:xfrm>
                <a:off x="801771" y="1863785"/>
                <a:ext cx="474917" cy="615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685800"/>
                <a:r>
                  <a:rPr lang="en-US" altLang="ko-KR" sz="2400" b="1" dirty="0">
                    <a:solidFill>
                      <a:schemeClr val="bg1"/>
                    </a:solidFill>
                    <a:latin typeface="Arial"/>
                  </a:rPr>
                  <a:t>2</a:t>
                </a:r>
                <a:endParaRPr lang="ko-KR" altLang="en-US" sz="2400" b="1" dirty="0">
                  <a:solidFill>
                    <a:schemeClr val="bg1"/>
                  </a:solidFill>
                  <a:latin typeface="Arial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B03935-0B53-4F02-9707-BA4BD9B44115}"/>
                </a:ext>
              </a:extLst>
            </p:cNvPr>
            <p:cNvSpPr txBox="1"/>
            <p:nvPr/>
          </p:nvSpPr>
          <p:spPr>
            <a:xfrm>
              <a:off x="1564640" y="1894265"/>
              <a:ext cx="179579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ko-KR" altLang="en-US" sz="2100" spc="-225" dirty="0">
                  <a:solidFill>
                    <a:srgbClr val="C7905A">
                      <a:lumMod val="60000"/>
                      <a:lumOff val="40000"/>
                    </a:srgbClr>
                  </a:solidFill>
                  <a:latin typeface="Arial"/>
                </a:rPr>
                <a:t> </a:t>
              </a:r>
              <a:r>
                <a:rPr lang="ko-KR" altLang="en-US" sz="2400" b="1" spc="-22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성원보고</a:t>
              </a:r>
              <a:endParaRPr lang="ko-KR" altLang="en-US" sz="21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C96342F4-C3BD-4B6C-A776-D333B5B788D0}"/>
              </a:ext>
            </a:extLst>
          </p:cNvPr>
          <p:cNvGrpSpPr/>
          <p:nvPr/>
        </p:nvGrpSpPr>
        <p:grpSpPr>
          <a:xfrm>
            <a:off x="754603" y="3622272"/>
            <a:ext cx="4534467" cy="484525"/>
            <a:chOff x="762000" y="1863785"/>
            <a:chExt cx="6045956" cy="646034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1D172D2C-CA5B-4376-B2C2-832A7F64DF96}"/>
                </a:ext>
              </a:extLst>
            </p:cNvPr>
            <p:cNvGrpSpPr/>
            <p:nvPr/>
          </p:nvGrpSpPr>
          <p:grpSpPr>
            <a:xfrm>
              <a:off x="762000" y="1863785"/>
              <a:ext cx="558800" cy="615554"/>
              <a:chOff x="762000" y="1863785"/>
              <a:chExt cx="558800" cy="615554"/>
            </a:xfrm>
          </p:grpSpPr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0E2E27A1-1C72-4D34-A0AE-2F196BD63C4C}"/>
                  </a:ext>
                </a:extLst>
              </p:cNvPr>
              <p:cNvSpPr/>
              <p:nvPr/>
            </p:nvSpPr>
            <p:spPr>
              <a:xfrm>
                <a:off x="762000" y="1889760"/>
                <a:ext cx="558800" cy="558800"/>
              </a:xfrm>
              <a:prstGeom prst="rect">
                <a:avLst/>
              </a:prstGeom>
              <a:solidFill>
                <a:srgbClr val="A197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2E8A70C-BDC5-4BDC-A295-87B306241E71}"/>
                  </a:ext>
                </a:extLst>
              </p:cNvPr>
              <p:cNvSpPr txBox="1"/>
              <p:nvPr/>
            </p:nvSpPr>
            <p:spPr>
              <a:xfrm>
                <a:off x="801771" y="1863785"/>
                <a:ext cx="474917" cy="615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685800"/>
                <a:r>
                  <a:rPr lang="en-US" altLang="ko-KR" sz="2400" b="1" dirty="0">
                    <a:solidFill>
                      <a:schemeClr val="bg1"/>
                    </a:solidFill>
                    <a:latin typeface="Arial"/>
                  </a:rPr>
                  <a:t>3</a:t>
                </a:r>
                <a:endParaRPr lang="ko-KR" altLang="en-US" sz="2400" b="1" dirty="0">
                  <a:solidFill>
                    <a:schemeClr val="bg1"/>
                  </a:solidFill>
                  <a:latin typeface="Arial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463DC6-C5E7-41DA-9E6D-1F7700ABCA96}"/>
                </a:ext>
              </a:extLst>
            </p:cNvPr>
            <p:cNvSpPr txBox="1"/>
            <p:nvPr/>
          </p:nvSpPr>
          <p:spPr>
            <a:xfrm>
              <a:off x="1564640" y="1894265"/>
              <a:ext cx="5243316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ko-KR" altLang="en-US" sz="2100" spc="-225" dirty="0">
                  <a:solidFill>
                    <a:srgbClr val="C7905A">
                      <a:lumMod val="60000"/>
                      <a:lumOff val="40000"/>
                    </a:srgbClr>
                  </a:solidFill>
                  <a:latin typeface="Arial"/>
                </a:rPr>
                <a:t> </a:t>
              </a:r>
              <a:r>
                <a:rPr lang="ko-KR" altLang="en-US" sz="2400" b="1" spc="-22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부서별 사역 보고  </a:t>
              </a:r>
              <a:r>
                <a:rPr lang="ko-KR" altLang="en-US" sz="2100" b="1" spc="-22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및</a:t>
              </a:r>
              <a:r>
                <a:rPr lang="ko-KR" altLang="en-US" sz="2400" b="1" spc="-22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  사역 계획</a:t>
              </a:r>
              <a:endParaRPr lang="ko-KR" altLang="en-US" sz="21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0869F6F-4446-4062-AC7B-CF8940A3CE01}"/>
              </a:ext>
            </a:extLst>
          </p:cNvPr>
          <p:cNvGrpSpPr/>
          <p:nvPr/>
        </p:nvGrpSpPr>
        <p:grpSpPr>
          <a:xfrm>
            <a:off x="754600" y="5052333"/>
            <a:ext cx="1948824" cy="484525"/>
            <a:chOff x="762000" y="1863785"/>
            <a:chExt cx="2598432" cy="646034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2882E21A-5539-482E-A91F-0AD14684AEF6}"/>
                </a:ext>
              </a:extLst>
            </p:cNvPr>
            <p:cNvGrpSpPr/>
            <p:nvPr/>
          </p:nvGrpSpPr>
          <p:grpSpPr>
            <a:xfrm>
              <a:off x="762000" y="1863785"/>
              <a:ext cx="558800" cy="615554"/>
              <a:chOff x="762000" y="1863785"/>
              <a:chExt cx="558800" cy="615554"/>
            </a:xfrm>
          </p:grpSpPr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160786BA-13AA-476B-B040-7CD857AA749D}"/>
                  </a:ext>
                </a:extLst>
              </p:cNvPr>
              <p:cNvSpPr/>
              <p:nvPr/>
            </p:nvSpPr>
            <p:spPr>
              <a:xfrm>
                <a:off x="762000" y="1889760"/>
                <a:ext cx="558800" cy="558800"/>
              </a:xfrm>
              <a:prstGeom prst="rect">
                <a:avLst/>
              </a:prstGeom>
              <a:solidFill>
                <a:srgbClr val="A197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C273E6C-7B67-4B1D-9866-2A9D37E7690A}"/>
                  </a:ext>
                </a:extLst>
              </p:cNvPr>
              <p:cNvSpPr txBox="1"/>
              <p:nvPr/>
            </p:nvSpPr>
            <p:spPr>
              <a:xfrm>
                <a:off x="801771" y="1863785"/>
                <a:ext cx="474917" cy="615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685800"/>
                <a:r>
                  <a:rPr lang="en-US" altLang="ko-KR" sz="2400" b="1" dirty="0">
                    <a:solidFill>
                      <a:schemeClr val="bg1"/>
                    </a:solidFill>
                    <a:latin typeface="Arial"/>
                  </a:rPr>
                  <a:t>5</a:t>
                </a:r>
                <a:endParaRPr lang="ko-KR" altLang="en-US" sz="2400" b="1" dirty="0">
                  <a:solidFill>
                    <a:schemeClr val="bg1"/>
                  </a:solidFill>
                  <a:latin typeface="Arial"/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C3697E1-CB99-45AC-AA1F-448C95570758}"/>
                </a:ext>
              </a:extLst>
            </p:cNvPr>
            <p:cNvSpPr txBox="1"/>
            <p:nvPr/>
          </p:nvSpPr>
          <p:spPr>
            <a:xfrm>
              <a:off x="1564640" y="1894265"/>
              <a:ext cx="179579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ko-KR" altLang="en-US" sz="2100" spc="-225" dirty="0">
                  <a:solidFill>
                    <a:schemeClr val="bg1"/>
                  </a:solidFill>
                  <a:latin typeface="Arial"/>
                </a:rPr>
                <a:t> </a:t>
              </a:r>
              <a:r>
                <a:rPr lang="ko-KR" altLang="en-US" sz="2400" b="1" spc="-22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폐회기도</a:t>
              </a:r>
              <a:endParaRPr lang="ko-KR" altLang="en-US" sz="21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C4F0B47-CAC1-9432-74E7-F29B6B77AE36}"/>
              </a:ext>
            </a:extLst>
          </p:cNvPr>
          <p:cNvGrpSpPr/>
          <p:nvPr/>
        </p:nvGrpSpPr>
        <p:grpSpPr>
          <a:xfrm>
            <a:off x="758646" y="4327562"/>
            <a:ext cx="3641595" cy="484525"/>
            <a:chOff x="762000" y="1863785"/>
            <a:chExt cx="4855460" cy="646034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4B1FE682-6899-89FC-5C94-BF22F1406548}"/>
                </a:ext>
              </a:extLst>
            </p:cNvPr>
            <p:cNvGrpSpPr/>
            <p:nvPr/>
          </p:nvGrpSpPr>
          <p:grpSpPr>
            <a:xfrm>
              <a:off x="762000" y="1863785"/>
              <a:ext cx="558800" cy="615554"/>
              <a:chOff x="762000" y="1863785"/>
              <a:chExt cx="558800" cy="615554"/>
            </a:xfrm>
          </p:grpSpPr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id="{C559540B-29A0-E021-3099-7368841D9863}"/>
                  </a:ext>
                </a:extLst>
              </p:cNvPr>
              <p:cNvSpPr/>
              <p:nvPr/>
            </p:nvSpPr>
            <p:spPr>
              <a:xfrm>
                <a:off x="762000" y="1889760"/>
                <a:ext cx="558800" cy="558800"/>
              </a:xfrm>
              <a:prstGeom prst="rect">
                <a:avLst/>
              </a:prstGeom>
              <a:solidFill>
                <a:srgbClr val="A197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3DCCD75-E1CE-0022-EFA5-AFF3A4BDB700}"/>
                  </a:ext>
                </a:extLst>
              </p:cNvPr>
              <p:cNvSpPr txBox="1"/>
              <p:nvPr/>
            </p:nvSpPr>
            <p:spPr>
              <a:xfrm>
                <a:off x="801771" y="1863785"/>
                <a:ext cx="474917" cy="615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685800"/>
                <a:r>
                  <a:rPr lang="en-US" altLang="ko-KR" sz="2400" b="1" dirty="0">
                    <a:solidFill>
                      <a:schemeClr val="bg1"/>
                    </a:solidFill>
                    <a:latin typeface="Arial"/>
                  </a:rPr>
                  <a:t>4</a:t>
                </a:r>
                <a:endParaRPr lang="ko-KR" altLang="en-US" sz="2400" b="1" dirty="0">
                  <a:solidFill>
                    <a:schemeClr val="bg1"/>
                  </a:solidFill>
                  <a:latin typeface="Arial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9173E5-6E3D-31E6-FCED-A0DB8784160F}"/>
                </a:ext>
              </a:extLst>
            </p:cNvPr>
            <p:cNvSpPr txBox="1"/>
            <p:nvPr/>
          </p:nvSpPr>
          <p:spPr>
            <a:xfrm>
              <a:off x="1564640" y="1894265"/>
              <a:ext cx="4052820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ko-KR" altLang="en-US" sz="2100" spc="-225" dirty="0">
                  <a:solidFill>
                    <a:srgbClr val="C7905A">
                      <a:lumMod val="60000"/>
                      <a:lumOff val="40000"/>
                    </a:srgbClr>
                  </a:solidFill>
                  <a:latin typeface="Arial"/>
                </a:rPr>
                <a:t> </a:t>
              </a:r>
              <a:r>
                <a:rPr lang="ko-KR" altLang="en-US" sz="2400" b="1" spc="-22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정관 개정  </a:t>
              </a:r>
              <a:r>
                <a:rPr lang="ko-KR" altLang="en-US" sz="2100" b="1" spc="-22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및</a:t>
              </a:r>
              <a:r>
                <a:rPr lang="ko-KR" altLang="en-US" sz="2400" b="1" spc="-225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  안건 토의</a:t>
              </a:r>
              <a:endParaRPr lang="ko-KR" altLang="en-US" sz="21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5856AAF1-DDAA-8E5B-BC96-ECE47E0E65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948264" y="5949280"/>
            <a:ext cx="1977157" cy="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72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F960CE2D-39D4-4FD3-9096-278D98ED70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247D6CE-BA2E-46E2-89D6-89FA79A1D851}"/>
              </a:ext>
            </a:extLst>
          </p:cNvPr>
          <p:cNvSpPr/>
          <p:nvPr/>
        </p:nvSpPr>
        <p:spPr>
          <a:xfrm>
            <a:off x="611560" y="1052736"/>
            <a:ext cx="8064896" cy="49685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F0F0C-C5E3-4682-8D78-FD46948BF7A4}"/>
              </a:ext>
            </a:extLst>
          </p:cNvPr>
          <p:cNvSpPr txBox="1"/>
          <p:nvPr/>
        </p:nvSpPr>
        <p:spPr>
          <a:xfrm>
            <a:off x="2761393" y="2429016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개회선언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20063-C82B-43AF-890C-5C33C354C0F9}"/>
              </a:ext>
            </a:extLst>
          </p:cNvPr>
          <p:cNvSpPr txBox="1"/>
          <p:nvPr/>
        </p:nvSpPr>
        <p:spPr>
          <a:xfrm>
            <a:off x="2952151" y="4036351"/>
            <a:ext cx="31886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3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총회장  </a:t>
            </a:r>
            <a:r>
              <a:rPr lang="ko-KR" altLang="en-US" sz="30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권윤중권사</a:t>
            </a:r>
            <a:endParaRPr lang="ko-KR" altLang="en-US" sz="3000" b="1" spc="-2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3455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8DD45BE-C4D8-40BE-A1B6-D0176CA08E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247D6CE-BA2E-46E2-89D6-89FA79A1D851}"/>
              </a:ext>
            </a:extLst>
          </p:cNvPr>
          <p:cNvSpPr/>
          <p:nvPr/>
        </p:nvSpPr>
        <p:spPr>
          <a:xfrm>
            <a:off x="0" y="-1"/>
            <a:ext cx="4637868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20063-C82B-43AF-890C-5C33C354C0F9}"/>
              </a:ext>
            </a:extLst>
          </p:cNvPr>
          <p:cNvSpPr txBox="1"/>
          <p:nvPr/>
        </p:nvSpPr>
        <p:spPr>
          <a:xfrm>
            <a:off x="644001" y="2708920"/>
            <a:ext cx="3349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ko-KR" altLang="en-US" sz="6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성원보고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40757A0-0600-9169-B43E-131BC657C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05264"/>
            <a:ext cx="1977157" cy="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71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F960CE2D-39D4-4FD3-9096-278D98ED70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247D6CE-BA2E-46E2-89D6-89FA79A1D851}"/>
              </a:ext>
            </a:extLst>
          </p:cNvPr>
          <p:cNvSpPr/>
          <p:nvPr/>
        </p:nvSpPr>
        <p:spPr>
          <a:xfrm>
            <a:off x="417888" y="771863"/>
            <a:ext cx="8308223" cy="52565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F0F0C-C5E3-4682-8D78-FD46948BF7A4}"/>
              </a:ext>
            </a:extLst>
          </p:cNvPr>
          <p:cNvSpPr txBox="1"/>
          <p:nvPr/>
        </p:nvSpPr>
        <p:spPr>
          <a:xfrm>
            <a:off x="1920605" y="1988840"/>
            <a:ext cx="530278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2023</a:t>
            </a:r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년 부서별</a:t>
            </a:r>
            <a:endParaRPr lang="en-US" altLang="ko-KR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 defTabSz="685800"/>
            <a:endParaRPr lang="en-US" altLang="ko-K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 defTabSz="685800"/>
            <a:r>
              <a:rPr lang="en-US" altLang="ko-K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&gt; </a:t>
            </a:r>
            <a:r>
              <a:rPr lang="ko-KR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상반기 사역보고</a:t>
            </a:r>
            <a:endParaRPr lang="en-US" altLang="ko-K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 defTabSz="685800"/>
            <a:endParaRPr lang="en-US" altLang="ko-K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 defTabSz="685800"/>
            <a:r>
              <a:rPr lang="en-US" altLang="ko-K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&gt; </a:t>
            </a:r>
            <a:r>
              <a:rPr lang="ko-KR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하반기 사역계획</a:t>
            </a:r>
          </a:p>
        </p:txBody>
      </p:sp>
    </p:spTree>
    <p:extLst>
      <p:ext uri="{BB962C8B-B14F-4D97-AF65-F5344CB8AC3E}">
        <p14:creationId xmlns:p14="http://schemas.microsoft.com/office/powerpoint/2010/main" val="207681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5F05C3-85C6-4A68-8451-AF414C2EC7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5392" cy="685799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BB92D5-4DC1-4BBA-9190-C89445146D29}"/>
              </a:ext>
            </a:extLst>
          </p:cNvPr>
          <p:cNvSpPr/>
          <p:nvPr/>
        </p:nvSpPr>
        <p:spPr>
          <a:xfrm>
            <a:off x="0" y="0"/>
            <a:ext cx="47947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5B8A8E8-666A-4C32-BCDC-4B7708909C00}"/>
              </a:ext>
            </a:extLst>
          </p:cNvPr>
          <p:cNvCxnSpPr/>
          <p:nvPr/>
        </p:nvCxnSpPr>
        <p:spPr>
          <a:xfrm>
            <a:off x="614031" y="1965695"/>
            <a:ext cx="39579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8B287F2-561E-4C36-878C-81D3581FD75B}"/>
              </a:ext>
            </a:extLst>
          </p:cNvPr>
          <p:cNvSpPr txBox="1"/>
          <p:nvPr/>
        </p:nvSpPr>
        <p:spPr>
          <a:xfrm>
            <a:off x="1231103" y="2341020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재정부</a:t>
            </a:r>
          </a:p>
        </p:txBody>
      </p:sp>
      <p:sp>
        <p:nvSpPr>
          <p:cNvPr id="3" name="부제목 1">
            <a:extLst>
              <a:ext uri="{FF2B5EF4-FFF2-40B4-BE49-F238E27FC236}">
                <a16:creationId xmlns:a16="http://schemas.microsoft.com/office/drawing/2014/main" id="{DC9550AD-0C67-D691-9272-88F1CE15232C}"/>
              </a:ext>
            </a:extLst>
          </p:cNvPr>
          <p:cNvSpPr txBox="1">
            <a:spLocks/>
          </p:cNvSpPr>
          <p:nvPr/>
        </p:nvSpPr>
        <p:spPr>
          <a:xfrm>
            <a:off x="192715" y="3888409"/>
            <a:ext cx="4800600" cy="84523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57144" indent="-257144" algn="ctr" defTabSz="685715">
              <a:spcBef>
                <a:spcPct val="20000"/>
              </a:spcBef>
              <a:defRPr/>
            </a:pPr>
            <a:r>
              <a:rPr lang="ko-KR" alt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부장 </a:t>
            </a:r>
            <a:r>
              <a:rPr lang="ko-KR" altLang="en-US" sz="33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류흥렬</a:t>
            </a:r>
            <a:r>
              <a:rPr lang="ko-KR" alt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 권사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49E7CD-C7CD-4F69-3BCA-C19BCEB8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55993"/>
            <a:ext cx="1977157" cy="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28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차트 8">
            <a:extLst>
              <a:ext uri="{FF2B5EF4-FFF2-40B4-BE49-F238E27FC236}">
                <a16:creationId xmlns:a16="http://schemas.microsoft.com/office/drawing/2014/main" id="{63897900-CAC8-B11A-9075-370E63406607}"/>
              </a:ext>
            </a:extLst>
          </p:cNvPr>
          <p:cNvGraphicFramePr/>
          <p:nvPr/>
        </p:nvGraphicFramePr>
        <p:xfrm>
          <a:off x="375835" y="1158764"/>
          <a:ext cx="8392332" cy="551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FE2B484D-33A9-4C08-D4CD-BDDC2F6E1445}"/>
              </a:ext>
            </a:extLst>
          </p:cNvPr>
          <p:cNvSpPr/>
          <p:nvPr/>
        </p:nvSpPr>
        <p:spPr>
          <a:xfrm>
            <a:off x="0" y="19475"/>
            <a:ext cx="9144000" cy="1196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상반기 헌금내역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579,085,463</a:t>
            </a:r>
            <a:endParaRPr kumimoji="0" lang="en-US" altLang="ko-K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36E354-9F73-416E-C60F-5409A3CA0FB0}"/>
              </a:ext>
            </a:extLst>
          </p:cNvPr>
          <p:cNvSpPr txBox="1"/>
          <p:nvPr/>
        </p:nvSpPr>
        <p:spPr>
          <a:xfrm>
            <a:off x="7092280" y="1412777"/>
            <a:ext cx="1349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(단위: 원)</a:t>
            </a:r>
          </a:p>
        </p:txBody>
      </p:sp>
    </p:spTree>
    <p:extLst>
      <p:ext uri="{BB962C8B-B14F-4D97-AF65-F5344CB8AC3E}">
        <p14:creationId xmlns:p14="http://schemas.microsoft.com/office/powerpoint/2010/main" val="1353037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34624" y="1772816"/>
          <a:ext cx="7962255" cy="46085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6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91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46615">
                  <a:extLst>
                    <a:ext uri="{9D8B030D-6E8A-4147-A177-3AD203B41FA5}">
                      <a16:colId xmlns:a16="http://schemas.microsoft.com/office/drawing/2014/main" val="1918708544"/>
                    </a:ext>
                  </a:extLst>
                </a:gridCol>
              </a:tblGrid>
              <a:tr h="542174"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500" u="none" strike="noStrike" dirty="0">
                          <a:effectLst/>
                        </a:rPr>
                        <a:t> </a:t>
                      </a:r>
                      <a:endParaRPr lang="ko-KR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예산</a:t>
                      </a:r>
                      <a:endParaRPr lang="en-US" altLang="ko-KR" sz="24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상반기 집행</a:t>
                      </a:r>
                      <a:endParaRPr lang="en-US" altLang="ko-KR" sz="24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9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100" b="1" u="none" strike="noStrike" dirty="0" err="1">
                          <a:effectLst/>
                        </a:rPr>
                        <a:t>예배부</a:t>
                      </a:r>
                      <a:endParaRPr lang="ko-KR" alt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100,275,000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48,480,610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9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100" b="1" u="none" strike="noStrike" dirty="0">
                          <a:effectLst/>
                        </a:rPr>
                        <a:t>교육부</a:t>
                      </a:r>
                      <a:endParaRPr lang="ko-KR" alt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45,300,000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17,058,830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9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100" b="1" u="none" strike="noStrike" dirty="0" err="1">
                          <a:effectLst/>
                        </a:rPr>
                        <a:t>봉사부</a:t>
                      </a:r>
                      <a:endParaRPr lang="ko-KR" alt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9,460,000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2,193,500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9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100" b="1" u="none" strike="noStrike" dirty="0" err="1">
                          <a:effectLst/>
                        </a:rPr>
                        <a:t>선교부</a:t>
                      </a:r>
                      <a:endParaRPr lang="ko-KR" alt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62,375,500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9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100" b="1" u="none" strike="noStrike" dirty="0" err="1">
                          <a:effectLst/>
                        </a:rPr>
                        <a:t>친교부</a:t>
                      </a:r>
                      <a:endParaRPr lang="ko-KR" alt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56,980,000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29,382,890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9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100" b="1" u="none" strike="noStrike" dirty="0">
                          <a:effectLst/>
                        </a:rPr>
                        <a:t>사무처 </a:t>
                      </a:r>
                      <a:r>
                        <a:rPr lang="ko-KR" altLang="en-US" sz="2100" b="1" u="none" strike="noStrike" dirty="0" err="1">
                          <a:effectLst/>
                        </a:rPr>
                        <a:t>목회팀</a:t>
                      </a:r>
                      <a:endParaRPr lang="ko-KR" alt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264,796,600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184,355,120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91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100" b="1" u="none" strike="noStrike" dirty="0" err="1">
                          <a:effectLst/>
                        </a:rPr>
                        <a:t>재정부</a:t>
                      </a:r>
                      <a:endParaRPr lang="ko-KR" alt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364,600,000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174,114,700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19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합계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953,411,600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517,961,150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F550AF2-D137-ADA8-2E35-D3F9CD153601}"/>
              </a:ext>
            </a:extLst>
          </p:cNvPr>
          <p:cNvSpPr txBox="1"/>
          <p:nvPr/>
        </p:nvSpPr>
        <p:spPr>
          <a:xfrm>
            <a:off x="7492202" y="1296550"/>
            <a:ext cx="1472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(</a:t>
            </a:r>
            <a:r>
              <a:rPr lang="ko-KR" altLang="en-US" dirty="0"/>
              <a:t>단위</a:t>
            </a:r>
            <a:r>
              <a:rPr lang="en-US" altLang="ko-KR" sz="1600" dirty="0"/>
              <a:t>: </a:t>
            </a:r>
            <a:r>
              <a:rPr lang="ko-KR" altLang="en-US" sz="1600" dirty="0"/>
              <a:t>원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C1A0D57-EF78-9018-BFA4-0180AA50977B}"/>
              </a:ext>
            </a:extLst>
          </p:cNvPr>
          <p:cNvSpPr/>
          <p:nvPr/>
        </p:nvSpPr>
        <p:spPr>
          <a:xfrm>
            <a:off x="0" y="1"/>
            <a:ext cx="9144000" cy="1196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부서별 예산 및 상반기 집행내역</a:t>
            </a:r>
          </a:p>
        </p:txBody>
      </p:sp>
    </p:spTree>
    <p:extLst>
      <p:ext uri="{BB962C8B-B14F-4D97-AF65-F5344CB8AC3E}">
        <p14:creationId xmlns:p14="http://schemas.microsoft.com/office/powerpoint/2010/main" val="282192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5F05C3-85C6-4A68-8451-AF414C2EC7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5392" cy="685799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BB92D5-4DC1-4BBA-9190-C89445146D29}"/>
              </a:ext>
            </a:extLst>
          </p:cNvPr>
          <p:cNvSpPr/>
          <p:nvPr/>
        </p:nvSpPr>
        <p:spPr>
          <a:xfrm>
            <a:off x="0" y="0"/>
            <a:ext cx="47947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5B8A8E8-666A-4C32-BCDC-4B7708909C00}"/>
              </a:ext>
            </a:extLst>
          </p:cNvPr>
          <p:cNvCxnSpPr/>
          <p:nvPr/>
        </p:nvCxnSpPr>
        <p:spPr>
          <a:xfrm>
            <a:off x="614031" y="1965695"/>
            <a:ext cx="39579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8B287F2-561E-4C36-878C-81D3581FD75B}"/>
              </a:ext>
            </a:extLst>
          </p:cNvPr>
          <p:cNvSpPr txBox="1"/>
          <p:nvPr/>
        </p:nvSpPr>
        <p:spPr>
          <a:xfrm>
            <a:off x="1231103" y="2415593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6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예배부</a:t>
            </a:r>
            <a:endParaRPr lang="ko-KR" altLang="en-US" sz="6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3" name="부제목 1">
            <a:extLst>
              <a:ext uri="{FF2B5EF4-FFF2-40B4-BE49-F238E27FC236}">
                <a16:creationId xmlns:a16="http://schemas.microsoft.com/office/drawing/2014/main" id="{DC9550AD-0C67-D691-9272-88F1CE15232C}"/>
              </a:ext>
            </a:extLst>
          </p:cNvPr>
          <p:cNvSpPr txBox="1">
            <a:spLocks/>
          </p:cNvSpPr>
          <p:nvPr/>
        </p:nvSpPr>
        <p:spPr>
          <a:xfrm>
            <a:off x="192715" y="3888409"/>
            <a:ext cx="4800600" cy="84523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57144" indent="-257144" algn="ctr" defTabSz="685715">
              <a:spcBef>
                <a:spcPct val="20000"/>
              </a:spcBef>
              <a:defRPr/>
            </a:pPr>
            <a:r>
              <a:rPr lang="ko-KR" alt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부장 </a:t>
            </a:r>
            <a:r>
              <a:rPr lang="ko-KR" altLang="en-US" sz="33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황영일장로</a:t>
            </a:r>
            <a:endParaRPr lang="ko-KR" altLang="en-US" sz="3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나눔스퀘어 Bold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49E7CD-C7CD-4F69-3BCA-C19BCEB8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55993"/>
            <a:ext cx="1977157" cy="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18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4079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3028949" y="350036"/>
            <a:ext cx="3086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예배부</a:t>
            </a:r>
            <a:r>
              <a:rPr lang="ko-KR" altLang="en-US" sz="4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구성</a:t>
            </a:r>
          </a:p>
        </p:txBody>
      </p:sp>
      <p:sp>
        <p:nvSpPr>
          <p:cNvPr id="350" name="자유형: 도형 349">
            <a:extLst>
              <a:ext uri="{FF2B5EF4-FFF2-40B4-BE49-F238E27FC236}">
                <a16:creationId xmlns:a16="http://schemas.microsoft.com/office/drawing/2014/main" id="{70103DB0-172D-4081-B0C3-9DBB882C3FDD}"/>
              </a:ext>
            </a:extLst>
          </p:cNvPr>
          <p:cNvSpPr/>
          <p:nvPr/>
        </p:nvSpPr>
        <p:spPr>
          <a:xfrm>
            <a:off x="5199309" y="1798221"/>
            <a:ext cx="1602808" cy="2581704"/>
          </a:xfrm>
          <a:custGeom>
            <a:avLst/>
            <a:gdLst>
              <a:gd name="connsiteX0" fmla="*/ 0 w 1768709"/>
              <a:gd name="connsiteY0" fmla="*/ 0 h 2848927"/>
              <a:gd name="connsiteX1" fmla="*/ 1768709 w 1768709"/>
              <a:gd name="connsiteY1" fmla="*/ 0 h 2848927"/>
              <a:gd name="connsiteX2" fmla="*/ 1768709 w 1768709"/>
              <a:gd name="connsiteY2" fmla="*/ 2848927 h 2848927"/>
              <a:gd name="connsiteX3" fmla="*/ 0 w 1768709"/>
              <a:gd name="connsiteY3" fmla="*/ 2848927 h 2848927"/>
              <a:gd name="connsiteX4" fmla="*/ 0 w 1768709"/>
              <a:gd name="connsiteY4" fmla="*/ 0 h 2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709" h="2848927">
                <a:moveTo>
                  <a:pt x="0" y="0"/>
                </a:moveTo>
                <a:lnTo>
                  <a:pt x="1768709" y="0"/>
                </a:lnTo>
                <a:lnTo>
                  <a:pt x="1768709" y="2848927"/>
                </a:lnTo>
                <a:lnTo>
                  <a:pt x="0" y="284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8301" rIns="0" bIns="0" numCol="1" spcCol="1270" anchor="t" anchorCtr="0">
            <a:noAutofit/>
          </a:bodyPr>
          <a:lstStyle/>
          <a:p>
            <a:pPr defTabSz="153337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450"/>
          </a:p>
        </p:txBody>
      </p:sp>
      <p:sp>
        <p:nvSpPr>
          <p:cNvPr id="355" name="타원 354">
            <a:extLst>
              <a:ext uri="{FF2B5EF4-FFF2-40B4-BE49-F238E27FC236}">
                <a16:creationId xmlns:a16="http://schemas.microsoft.com/office/drawing/2014/main" id="{7CDE0A1A-DE78-4D0C-BC0E-B968963EF3C6}"/>
              </a:ext>
            </a:extLst>
          </p:cNvPr>
          <p:cNvSpPr/>
          <p:nvPr/>
        </p:nvSpPr>
        <p:spPr>
          <a:xfrm>
            <a:off x="2351664" y="1980876"/>
            <a:ext cx="1902181" cy="1879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56" name="타원 355">
            <a:extLst>
              <a:ext uri="{FF2B5EF4-FFF2-40B4-BE49-F238E27FC236}">
                <a16:creationId xmlns:a16="http://schemas.microsoft.com/office/drawing/2014/main" id="{8F116D18-317D-4AED-A763-BEB3E62FC4C4}"/>
              </a:ext>
            </a:extLst>
          </p:cNvPr>
          <p:cNvSpPr/>
          <p:nvPr/>
        </p:nvSpPr>
        <p:spPr>
          <a:xfrm>
            <a:off x="6088494" y="4192687"/>
            <a:ext cx="2006274" cy="18780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D496B7C0-05E0-4B37-A814-C79BDBE19C16}"/>
              </a:ext>
            </a:extLst>
          </p:cNvPr>
          <p:cNvSpPr txBox="1"/>
          <p:nvPr/>
        </p:nvSpPr>
        <p:spPr>
          <a:xfrm>
            <a:off x="2705856" y="2421530"/>
            <a:ext cx="118494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b="1" dirty="0">
                <a:solidFill>
                  <a:schemeClr val="bg1"/>
                </a:solidFill>
                <a:latin typeface="+mj-lt"/>
              </a:rPr>
              <a:t>예배</a:t>
            </a:r>
            <a:endParaRPr lang="en-US" altLang="ko-KR" sz="2600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ko-KR" altLang="en-US" sz="2600" b="1" dirty="0" err="1">
                <a:solidFill>
                  <a:schemeClr val="bg1"/>
                </a:solidFill>
                <a:latin typeface="+mj-lt"/>
              </a:rPr>
              <a:t>준비팀</a:t>
            </a:r>
            <a:endParaRPr lang="ko-KR" altLang="en-US" sz="2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E28E0C4-FE1C-1FFD-AD02-9179EF004C9C}"/>
              </a:ext>
            </a:extLst>
          </p:cNvPr>
          <p:cNvSpPr/>
          <p:nvPr/>
        </p:nvSpPr>
        <p:spPr>
          <a:xfrm>
            <a:off x="836795" y="4222209"/>
            <a:ext cx="2088232" cy="192961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41483D18-8C21-3088-7898-FDBC069B4369}"/>
              </a:ext>
            </a:extLst>
          </p:cNvPr>
          <p:cNvSpPr/>
          <p:nvPr/>
        </p:nvSpPr>
        <p:spPr>
          <a:xfrm>
            <a:off x="3569809" y="4222209"/>
            <a:ext cx="2004381" cy="187806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ko-KR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부</a:t>
            </a:r>
            <a:endParaRPr lang="en-US" altLang="ko-K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o-KR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성가대</a:t>
            </a:r>
            <a:endParaRPr lang="ko-KR" alt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278F3DF5-0D94-D5DB-46AF-8E0EE5E5C2B8}"/>
              </a:ext>
            </a:extLst>
          </p:cNvPr>
          <p:cNvSpPr/>
          <p:nvPr/>
        </p:nvSpPr>
        <p:spPr>
          <a:xfrm>
            <a:off x="5041242" y="1980876"/>
            <a:ext cx="1918942" cy="19460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A067E-DCF4-71A8-6824-54E8D316D540}"/>
              </a:ext>
            </a:extLst>
          </p:cNvPr>
          <p:cNvSpPr txBox="1"/>
          <p:nvPr/>
        </p:nvSpPr>
        <p:spPr>
          <a:xfrm>
            <a:off x="4951664" y="2513867"/>
            <a:ext cx="20062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600" b="1" dirty="0">
                <a:solidFill>
                  <a:schemeClr val="bg1"/>
                </a:solidFill>
                <a:latin typeface="+mj-lt"/>
              </a:rPr>
              <a:t>멀티미디어</a:t>
            </a:r>
            <a:endParaRPr lang="en-US" altLang="ko-KR" sz="2600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ko-KR" altLang="en-US" sz="2600" b="1" dirty="0" err="1">
                <a:solidFill>
                  <a:schemeClr val="bg1"/>
                </a:solidFill>
                <a:latin typeface="+mj-lt"/>
              </a:rPr>
              <a:t>방송팀</a:t>
            </a:r>
            <a:endParaRPr lang="ko-KR" altLang="en-US" sz="2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5D2FC-46A8-D80F-F2EF-E06104ED6887}"/>
              </a:ext>
            </a:extLst>
          </p:cNvPr>
          <p:cNvSpPr txBox="1"/>
          <p:nvPr/>
        </p:nvSpPr>
        <p:spPr>
          <a:xfrm>
            <a:off x="1224344" y="4624800"/>
            <a:ext cx="12618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부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성가대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71D561-8356-722C-460B-EFF1673EB2D1}"/>
              </a:ext>
            </a:extLst>
          </p:cNvPr>
          <p:cNvSpPr txBox="1"/>
          <p:nvPr/>
        </p:nvSpPr>
        <p:spPr>
          <a:xfrm>
            <a:off x="6460688" y="4548131"/>
            <a:ext cx="12618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부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o-KR" alt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찬양팀</a:t>
            </a:r>
            <a:endParaRPr lang="ko-K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8335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3189777" y="504859"/>
            <a:ext cx="3086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ko-KR" altLang="en-US" sz="4000" b="1" spc="-225" dirty="0" err="1">
                <a:solidFill>
                  <a:schemeClr val="bg1"/>
                </a:solidFill>
                <a:latin typeface="Arial"/>
                <a:ea typeface="나눔스퀘어 Light"/>
              </a:rPr>
              <a:t>예배부</a:t>
            </a:r>
            <a:r>
              <a:rPr lang="ko-KR" altLang="en-US" sz="4000" b="1" spc="-225" dirty="0">
                <a:solidFill>
                  <a:schemeClr val="bg1"/>
                </a:solidFill>
                <a:latin typeface="Arial"/>
                <a:ea typeface="나눔스퀘어 Light"/>
              </a:rPr>
              <a:t> 사역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70A9E80-8D0C-4405-B9D6-BFC7734B1060}"/>
              </a:ext>
            </a:extLst>
          </p:cNvPr>
          <p:cNvGrpSpPr/>
          <p:nvPr/>
        </p:nvGrpSpPr>
        <p:grpSpPr>
          <a:xfrm>
            <a:off x="409755" y="1988840"/>
            <a:ext cx="8324490" cy="3720367"/>
            <a:chOff x="811410" y="3004822"/>
            <a:chExt cx="11099320" cy="3050538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4755F04-06A7-403C-A414-9CA0B5DCA73C}"/>
                </a:ext>
              </a:extLst>
            </p:cNvPr>
            <p:cNvGrpSpPr/>
            <p:nvPr/>
          </p:nvGrpSpPr>
          <p:grpSpPr>
            <a:xfrm>
              <a:off x="811410" y="3004822"/>
              <a:ext cx="11096109" cy="708522"/>
              <a:chOff x="731520" y="3004822"/>
              <a:chExt cx="9804400" cy="708522"/>
            </a:xfrm>
          </p:grpSpPr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01600260-D6AB-4F4F-A849-968DB208C6CF}"/>
                  </a:ext>
                </a:extLst>
              </p:cNvPr>
              <p:cNvSpPr/>
              <p:nvPr/>
            </p:nvSpPr>
            <p:spPr>
              <a:xfrm>
                <a:off x="731520" y="3004823"/>
                <a:ext cx="1960880" cy="708521"/>
              </a:xfrm>
              <a:prstGeom prst="rect">
                <a:avLst/>
              </a:prstGeom>
              <a:solidFill>
                <a:srgbClr val="EEE9E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ko-KR" altLang="en-US" sz="1350" dirty="0" err="1">
                    <a:solidFill>
                      <a:prstClr val="white"/>
                    </a:solidFill>
                    <a:latin typeface="Arial"/>
                    <a:ea typeface="나눔스퀘어 Light"/>
                  </a:rPr>
                  <a:t>예배전</a:t>
                </a:r>
                <a:r>
                  <a:rPr lang="ko-KR" altLang="en-US" sz="1350" dirty="0">
                    <a:solidFill>
                      <a:prstClr val="white"/>
                    </a:solidFill>
                    <a:latin typeface="Arial"/>
                    <a:ea typeface="나눔스퀘어 Light"/>
                  </a:rPr>
                  <a:t> </a:t>
                </a:r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4FA123F1-0599-452D-A7CF-094D7AEBC41B}"/>
                  </a:ext>
                </a:extLst>
              </p:cNvPr>
              <p:cNvSpPr/>
              <p:nvPr/>
            </p:nvSpPr>
            <p:spPr>
              <a:xfrm>
                <a:off x="2692400" y="3004822"/>
                <a:ext cx="1960880" cy="708521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>
                  <a:solidFill>
                    <a:prstClr val="white"/>
                  </a:solidFill>
                  <a:latin typeface="Arial"/>
                  <a:ea typeface="나눔스퀘어 Light"/>
                </a:endParaRPr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CDEFDA73-E280-4438-886A-76EEC5F38B2E}"/>
                  </a:ext>
                </a:extLst>
              </p:cNvPr>
              <p:cNvSpPr/>
              <p:nvPr/>
            </p:nvSpPr>
            <p:spPr>
              <a:xfrm>
                <a:off x="4653280" y="3004822"/>
                <a:ext cx="1960880" cy="708521"/>
              </a:xfrm>
              <a:prstGeom prst="rect">
                <a:avLst/>
              </a:prstGeom>
              <a:solidFill>
                <a:srgbClr val="00FF00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>
                  <a:solidFill>
                    <a:prstClr val="white"/>
                  </a:solidFill>
                  <a:latin typeface="Arial"/>
                  <a:ea typeface="나눔스퀘어 Light"/>
                </a:endParaRP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3FA0761D-88DD-4E49-9DFB-0CAB6F71C438}"/>
                  </a:ext>
                </a:extLst>
              </p:cNvPr>
              <p:cNvSpPr/>
              <p:nvPr/>
            </p:nvSpPr>
            <p:spPr>
              <a:xfrm>
                <a:off x="6614160" y="3004822"/>
                <a:ext cx="1968629" cy="708521"/>
              </a:xfrm>
              <a:prstGeom prst="rect">
                <a:avLst/>
              </a:prstGeom>
              <a:solidFill>
                <a:srgbClr val="FF00FF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>
                  <a:solidFill>
                    <a:prstClr val="white"/>
                  </a:solidFill>
                  <a:latin typeface="Arial"/>
                  <a:ea typeface="나눔스퀘어 Light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3A1C4734-8C13-43A9-AB95-06BAEF24F7DD}"/>
                  </a:ext>
                </a:extLst>
              </p:cNvPr>
              <p:cNvSpPr/>
              <p:nvPr/>
            </p:nvSpPr>
            <p:spPr>
              <a:xfrm>
                <a:off x="8575040" y="3004822"/>
                <a:ext cx="1960880" cy="708521"/>
              </a:xfrm>
              <a:prstGeom prst="rect">
                <a:avLst/>
              </a:prstGeom>
              <a:solidFill>
                <a:schemeClr val="accent4">
                  <a:lumMod val="9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ko-KR" altLang="en-US" sz="1350">
                  <a:solidFill>
                    <a:prstClr val="white"/>
                  </a:solidFill>
                  <a:latin typeface="Arial"/>
                  <a:ea typeface="나눔스퀘어 Light"/>
                </a:endParaRPr>
              </a:p>
            </p:txBody>
          </p:sp>
        </p:grp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D89254E0-4797-4F95-B6A9-78B0EDC6B207}"/>
                </a:ext>
              </a:extLst>
            </p:cNvPr>
            <p:cNvCxnSpPr/>
            <p:nvPr/>
          </p:nvCxnSpPr>
          <p:spPr>
            <a:xfrm>
              <a:off x="811410" y="3004822"/>
              <a:ext cx="0" cy="305053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182621C5-683B-4C64-A31A-B5EAEAC72395}"/>
                </a:ext>
              </a:extLst>
            </p:cNvPr>
            <p:cNvCxnSpPr/>
            <p:nvPr/>
          </p:nvCxnSpPr>
          <p:spPr>
            <a:xfrm>
              <a:off x="3029242" y="3004822"/>
              <a:ext cx="0" cy="305053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F15DDE47-1A83-48E7-A0B2-5950834E1AF0}"/>
                </a:ext>
              </a:extLst>
            </p:cNvPr>
            <p:cNvCxnSpPr/>
            <p:nvPr/>
          </p:nvCxnSpPr>
          <p:spPr>
            <a:xfrm>
              <a:off x="5257234" y="3004822"/>
              <a:ext cx="0" cy="305053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DC2FFBA-33F0-48A4-BE1A-E88810715119}"/>
                </a:ext>
              </a:extLst>
            </p:cNvPr>
            <p:cNvCxnSpPr/>
            <p:nvPr/>
          </p:nvCxnSpPr>
          <p:spPr>
            <a:xfrm>
              <a:off x="7464906" y="3004822"/>
              <a:ext cx="0" cy="305053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B242B43D-E13B-4197-BFFC-033ABBEE961A}"/>
                </a:ext>
              </a:extLst>
            </p:cNvPr>
            <p:cNvCxnSpPr/>
            <p:nvPr/>
          </p:nvCxnSpPr>
          <p:spPr>
            <a:xfrm>
              <a:off x="9692898" y="3004822"/>
              <a:ext cx="0" cy="305053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50180680-3D05-4DF6-B467-A090EC779D3F}"/>
                </a:ext>
              </a:extLst>
            </p:cNvPr>
            <p:cNvCxnSpPr/>
            <p:nvPr/>
          </p:nvCxnSpPr>
          <p:spPr>
            <a:xfrm>
              <a:off x="11910730" y="3004822"/>
              <a:ext cx="0" cy="305053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A855F15-8218-46AE-88ED-455FA0D87F8C}"/>
                </a:ext>
              </a:extLst>
            </p:cNvPr>
            <p:cNvSpPr txBox="1"/>
            <p:nvPr/>
          </p:nvSpPr>
          <p:spPr>
            <a:xfrm>
              <a:off x="1119946" y="3228945"/>
              <a:ext cx="1590607" cy="3785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나눔스퀘어 Light"/>
                </a:rPr>
                <a:t>예배 전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5C94FD1-38B8-4AB4-8ACB-FA3ABB870B22}"/>
                </a:ext>
              </a:extLst>
            </p:cNvPr>
            <p:cNvSpPr txBox="1"/>
            <p:nvPr/>
          </p:nvSpPr>
          <p:spPr>
            <a:xfrm>
              <a:off x="3225690" y="3228945"/>
              <a:ext cx="1819301" cy="3785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en-US" altLang="ko-KR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나눔스퀘어 Light"/>
                </a:rPr>
                <a:t>1</a:t>
              </a: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나눔스퀘어 Light"/>
                </a:rPr>
                <a:t>부 예배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D1F9FB-806E-4098-94A5-C85533DD1FA0}"/>
                </a:ext>
              </a:extLst>
            </p:cNvPr>
            <p:cNvSpPr txBox="1"/>
            <p:nvPr/>
          </p:nvSpPr>
          <p:spPr>
            <a:xfrm>
              <a:off x="5445779" y="3228945"/>
              <a:ext cx="1819301" cy="3785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en-US" altLang="ko-KR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나눔스퀘어 Light"/>
                </a:rPr>
                <a:t>2</a:t>
              </a: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나눔스퀘어 Light"/>
                </a:rPr>
                <a:t>부 예배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904FF1-3FDE-432C-B0AA-55B5BD127D28}"/>
                </a:ext>
              </a:extLst>
            </p:cNvPr>
            <p:cNvSpPr txBox="1"/>
            <p:nvPr/>
          </p:nvSpPr>
          <p:spPr>
            <a:xfrm>
              <a:off x="7665870" y="3228945"/>
              <a:ext cx="1819301" cy="3785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en-US" altLang="ko-KR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나눔스퀘어 Light"/>
                </a:rPr>
                <a:t>3</a:t>
              </a: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나눔스퀘어 Light"/>
                </a:rPr>
                <a:t>부 예배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365BE74-67A5-4AC3-9AB3-DB7B1EDA68C2}"/>
                </a:ext>
              </a:extLst>
            </p:cNvPr>
            <p:cNvSpPr txBox="1"/>
            <p:nvPr/>
          </p:nvSpPr>
          <p:spPr>
            <a:xfrm>
              <a:off x="10000306" y="3228945"/>
              <a:ext cx="1590607" cy="4027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ko-KR" altLang="en-US" sz="2400" b="1" dirty="0">
                  <a:latin typeface="Arial"/>
                  <a:ea typeface="나눔스퀘어 Light"/>
                </a:rPr>
                <a:t>예배 후</a:t>
              </a: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C04411F-81DA-481B-8E16-2A452BABAEC2}"/>
              </a:ext>
            </a:extLst>
          </p:cNvPr>
          <p:cNvSpPr/>
          <p:nvPr/>
        </p:nvSpPr>
        <p:spPr>
          <a:xfrm>
            <a:off x="424779" y="3017087"/>
            <a:ext cx="8308262" cy="636263"/>
          </a:xfrm>
          <a:prstGeom prst="rect">
            <a:avLst/>
          </a:prstGeom>
          <a:solidFill>
            <a:srgbClr val="00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>
              <a:solidFill>
                <a:prstClr val="white"/>
              </a:solidFill>
              <a:latin typeface="Arial"/>
              <a:ea typeface="나눔스퀘어 Light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58716DC8-D9E7-44E3-8738-06BCF0C5D4CF}"/>
              </a:ext>
            </a:extLst>
          </p:cNvPr>
          <p:cNvSpPr/>
          <p:nvPr/>
        </p:nvSpPr>
        <p:spPr>
          <a:xfrm>
            <a:off x="419346" y="3653350"/>
            <a:ext cx="4148423" cy="75151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white"/>
              </a:solidFill>
              <a:latin typeface="Arial"/>
              <a:ea typeface="나눔스퀘어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ABEF2E-CEA6-2F8C-02BC-CF2EBD0F3350}"/>
              </a:ext>
            </a:extLst>
          </p:cNvPr>
          <p:cNvSpPr txBox="1"/>
          <p:nvPr/>
        </p:nvSpPr>
        <p:spPr>
          <a:xfrm>
            <a:off x="3159370" y="3129975"/>
            <a:ext cx="2816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예배준비팀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, </a:t>
            </a:r>
            <a:r>
              <a:rPr lang="ko-KR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방송팀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나눔스퀘어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6E452D-60C0-81DE-A322-994D1C469D62}"/>
              </a:ext>
            </a:extLst>
          </p:cNvPr>
          <p:cNvSpPr txBox="1"/>
          <p:nvPr/>
        </p:nvSpPr>
        <p:spPr>
          <a:xfrm>
            <a:off x="1996935" y="3809951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1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부 성가대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4D4C64F-7369-D8B0-C825-264B4E45BE8D}"/>
              </a:ext>
            </a:extLst>
          </p:cNvPr>
          <p:cNvSpPr/>
          <p:nvPr/>
        </p:nvSpPr>
        <p:spPr>
          <a:xfrm>
            <a:off x="2070005" y="4404869"/>
            <a:ext cx="5670347" cy="686116"/>
          </a:xfrm>
          <a:prstGeom prst="rect">
            <a:avLst/>
          </a:prstGeom>
          <a:solidFill>
            <a:srgbClr val="00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white"/>
              </a:solidFill>
              <a:latin typeface="Arial"/>
              <a:ea typeface="나눔스퀘어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F72B16-D0E5-3DC2-74B4-B89DA154243C}"/>
              </a:ext>
            </a:extLst>
          </p:cNvPr>
          <p:cNvSpPr txBox="1"/>
          <p:nvPr/>
        </p:nvSpPr>
        <p:spPr>
          <a:xfrm>
            <a:off x="4154058" y="4547655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2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부 성가대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BD39665-358D-96E7-0CAA-FCCF43DD4990}"/>
              </a:ext>
            </a:extLst>
          </p:cNvPr>
          <p:cNvSpPr/>
          <p:nvPr/>
        </p:nvSpPr>
        <p:spPr>
          <a:xfrm>
            <a:off x="5399877" y="5090986"/>
            <a:ext cx="2974346" cy="636263"/>
          </a:xfrm>
          <a:prstGeom prst="rect">
            <a:avLst/>
          </a:prstGeom>
          <a:solidFill>
            <a:srgbClr val="FF0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white"/>
              </a:solidFill>
              <a:latin typeface="Arial"/>
              <a:ea typeface="나눔스퀘어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11403E-30BB-010A-7546-46CDCCD01273}"/>
              </a:ext>
            </a:extLst>
          </p:cNvPr>
          <p:cNvSpPr txBox="1"/>
          <p:nvPr/>
        </p:nvSpPr>
        <p:spPr>
          <a:xfrm>
            <a:off x="6044651" y="5201868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3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부 </a:t>
            </a:r>
            <a:r>
              <a:rPr lang="ko-KR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나눔스퀘어 Light"/>
              </a:rPr>
              <a:t>찬양팀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나눔스퀘어 Light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023BC46D-14B3-F584-5521-0DE66FD803D1}"/>
              </a:ext>
            </a:extLst>
          </p:cNvPr>
          <p:cNvCxnSpPr/>
          <p:nvPr/>
        </p:nvCxnSpPr>
        <p:spPr>
          <a:xfrm>
            <a:off x="409755" y="5709207"/>
            <a:ext cx="83220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417491C4-7AD9-2FCE-A224-136BBA3C272E}"/>
              </a:ext>
            </a:extLst>
          </p:cNvPr>
          <p:cNvSpPr/>
          <p:nvPr/>
        </p:nvSpPr>
        <p:spPr>
          <a:xfrm>
            <a:off x="0" y="0"/>
            <a:ext cx="9144000" cy="14079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498D12-0641-4B6D-F7C2-456F01970467}"/>
              </a:ext>
            </a:extLst>
          </p:cNvPr>
          <p:cNvSpPr txBox="1"/>
          <p:nvPr/>
        </p:nvSpPr>
        <p:spPr>
          <a:xfrm>
            <a:off x="3024718" y="299401"/>
            <a:ext cx="3086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예배부</a:t>
            </a:r>
            <a:r>
              <a:rPr lang="ko-KR" altLang="en-US" sz="4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사역</a:t>
            </a:r>
          </a:p>
        </p:txBody>
      </p:sp>
    </p:spTree>
    <p:extLst>
      <p:ext uri="{BB962C8B-B14F-4D97-AF65-F5344CB8AC3E}">
        <p14:creationId xmlns:p14="http://schemas.microsoft.com/office/powerpoint/2010/main" val="1536412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5F05C3-85C6-4A68-8451-AF414C2EC7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5392" cy="685799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BB92D5-4DC1-4BBA-9190-C89445146D29}"/>
              </a:ext>
            </a:extLst>
          </p:cNvPr>
          <p:cNvSpPr/>
          <p:nvPr/>
        </p:nvSpPr>
        <p:spPr>
          <a:xfrm>
            <a:off x="0" y="0"/>
            <a:ext cx="47947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5B8A8E8-666A-4C32-BCDC-4B7708909C00}"/>
              </a:ext>
            </a:extLst>
          </p:cNvPr>
          <p:cNvCxnSpPr/>
          <p:nvPr/>
        </p:nvCxnSpPr>
        <p:spPr>
          <a:xfrm>
            <a:off x="614031" y="1965695"/>
            <a:ext cx="39579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8B287F2-561E-4C36-878C-81D3581FD75B}"/>
              </a:ext>
            </a:extLst>
          </p:cNvPr>
          <p:cNvSpPr txBox="1"/>
          <p:nvPr/>
        </p:nvSpPr>
        <p:spPr>
          <a:xfrm>
            <a:off x="1231103" y="2326162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6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선교부</a:t>
            </a:r>
            <a:endParaRPr lang="ko-KR" altLang="en-US" sz="6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3" name="부제목 1">
            <a:extLst>
              <a:ext uri="{FF2B5EF4-FFF2-40B4-BE49-F238E27FC236}">
                <a16:creationId xmlns:a16="http://schemas.microsoft.com/office/drawing/2014/main" id="{DC9550AD-0C67-D691-9272-88F1CE15232C}"/>
              </a:ext>
            </a:extLst>
          </p:cNvPr>
          <p:cNvSpPr txBox="1">
            <a:spLocks/>
          </p:cNvSpPr>
          <p:nvPr/>
        </p:nvSpPr>
        <p:spPr>
          <a:xfrm>
            <a:off x="192715" y="3888409"/>
            <a:ext cx="4800600" cy="84523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57144" indent="-257144" algn="ctr" defTabSz="685715">
              <a:spcBef>
                <a:spcPct val="20000"/>
              </a:spcBef>
              <a:defRPr/>
            </a:pPr>
            <a:r>
              <a:rPr lang="ko-KR" alt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부장 </a:t>
            </a:r>
            <a:r>
              <a:rPr lang="ko-KR" altLang="en-US" sz="33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왕길완권사</a:t>
            </a:r>
            <a:endParaRPr lang="ko-KR" altLang="en-US" sz="3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나눔스퀘어 Bold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49E7CD-C7CD-4F69-3BCA-C19BCEB8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55993"/>
            <a:ext cx="1977157" cy="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64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1FBAD1F-697B-4418-8458-AEB0C535A713}"/>
              </a:ext>
            </a:extLst>
          </p:cNvPr>
          <p:cNvSpPr/>
          <p:nvPr/>
        </p:nvSpPr>
        <p:spPr>
          <a:xfrm>
            <a:off x="539552" y="2304404"/>
            <a:ext cx="7992888" cy="3284836"/>
          </a:xfrm>
          <a:prstGeom prst="roundRect">
            <a:avLst>
              <a:gd name="adj" fmla="val 8180"/>
            </a:avLst>
          </a:prstGeom>
          <a:solidFill>
            <a:schemeClr val="bg1"/>
          </a:solidFill>
          <a:ln>
            <a:noFill/>
          </a:ln>
          <a:effectLst>
            <a:outerShdw blurRad="127000" dist="127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32"/>
            <a:endParaRPr lang="ko-KR" altLang="en-US" sz="1350" dirty="0">
              <a:solidFill>
                <a:prstClr val="white"/>
              </a:solidFill>
              <a:latin typeface="Arial"/>
              <a:ea typeface="나눔스퀘어 Light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F88F515-81BA-4FB8-F840-E2D56FF2B135}"/>
              </a:ext>
            </a:extLst>
          </p:cNvPr>
          <p:cNvSpPr/>
          <p:nvPr/>
        </p:nvSpPr>
        <p:spPr>
          <a:xfrm>
            <a:off x="779758" y="2708920"/>
            <a:ext cx="758448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27" indent="-385727" defTabSz="685800">
              <a:buFont typeface="+mj-lt"/>
              <a:buAutoNum type="arabicPeriod"/>
            </a:pPr>
            <a:r>
              <a:rPr lang="ko-KR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많은 성도가 함께 참여할 수 있는 구제와</a:t>
            </a:r>
            <a:r>
              <a:rPr lang="en-US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봉사 </a:t>
            </a:r>
            <a:r>
              <a:rPr lang="ko-KR" altLang="en-US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지향</a:t>
            </a:r>
            <a:endParaRPr lang="en-US" altLang="ko-KR" sz="240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defTabSz="685800"/>
            <a:endParaRPr lang="ko-KR" altLang="ko-KR" sz="120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defTabSz="685800"/>
            <a:r>
              <a:rPr lang="en-US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2. </a:t>
            </a:r>
            <a:r>
              <a:rPr lang="ko-KR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다음세대를 위한 구제와 봉사에 중점</a:t>
            </a:r>
            <a:endParaRPr lang="en-US" altLang="ko-KR" sz="240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defTabSz="685800"/>
            <a:endParaRPr lang="en-US" altLang="ko-KR" sz="120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defTabSz="685800"/>
            <a:r>
              <a:rPr lang="en-US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3. </a:t>
            </a:r>
            <a:r>
              <a:rPr lang="ko-KR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지역사회에 대한 교회의 공적인 역할을 강화</a:t>
            </a:r>
            <a:endParaRPr lang="en-US" altLang="ko-KR" sz="240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defTabSz="685800"/>
            <a:endParaRPr lang="en-US" altLang="ko-KR" sz="120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defTabSz="685800"/>
            <a:r>
              <a:rPr lang="en-US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4. </a:t>
            </a:r>
            <a:r>
              <a:rPr lang="ko-KR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선교</a:t>
            </a:r>
            <a:r>
              <a:rPr lang="en-US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ko-KR" sz="2400" b="1" kern="100" dirty="0" err="1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국내선교</a:t>
            </a:r>
            <a:r>
              <a:rPr lang="en-US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해외선교</a:t>
            </a:r>
            <a:r>
              <a:rPr lang="en-US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북한선교</a:t>
            </a:r>
            <a:r>
              <a:rPr lang="en-US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를 위해 주님의</a:t>
            </a:r>
            <a:endParaRPr lang="en-US" altLang="ko-KR" sz="240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  <a:p>
            <a:pPr defTabSz="685800"/>
            <a:r>
              <a:rPr lang="en-US" altLang="ko-KR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    </a:t>
            </a:r>
            <a:r>
              <a:rPr lang="ko-KR" altLang="en-US" sz="2400" b="1" kern="100" dirty="0">
                <a:solidFill>
                  <a:prstClr val="black"/>
                </a:solidFill>
                <a:latin typeface="맑은 고딕" panose="020B0503020000020004" pitchFamily="50" charset="-127"/>
                <a:cs typeface="Times New Roman" panose="02020603050405020304" pitchFamily="18" charset="0"/>
              </a:rPr>
              <a:t>뜻을 구하며 최선의 사역을 찾기 위한 노력을 경주</a:t>
            </a:r>
            <a:endParaRPr lang="ko-KR" altLang="ko-KR" sz="2400" b="1" kern="100" dirty="0">
              <a:solidFill>
                <a:prstClr val="black"/>
              </a:solidFill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5" name="제목 2">
            <a:extLst>
              <a:ext uri="{FF2B5EF4-FFF2-40B4-BE49-F238E27FC236}">
                <a16:creationId xmlns:a16="http://schemas.microsoft.com/office/drawing/2014/main" id="{73F0E17E-567F-6D2D-299A-E9C82873330E}"/>
              </a:ext>
            </a:extLst>
          </p:cNvPr>
          <p:cNvSpPr txBox="1">
            <a:spLocks/>
          </p:cNvSpPr>
          <p:nvPr/>
        </p:nvSpPr>
        <p:spPr>
          <a:xfrm>
            <a:off x="1475656" y="567814"/>
            <a:ext cx="5829300" cy="102288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ko-KR" altLang="en-US" sz="6600" dirty="0">
                <a:solidFill>
                  <a:prstClr val="black"/>
                </a:solidFill>
                <a:latin typeface="+mj-ea"/>
                <a:ea typeface="나눔스퀘어 Bold"/>
              </a:rPr>
              <a:t>   </a:t>
            </a:r>
            <a:r>
              <a:rPr lang="ko-KR" altLang="ko-KR" sz="4000" b="1" dirty="0" err="1">
                <a:solidFill>
                  <a:prstClr val="white"/>
                </a:solidFill>
                <a:latin typeface="Arial Black"/>
                <a:ea typeface="나눔스퀘어 Bold"/>
              </a:rPr>
              <a:t>선교부</a:t>
            </a:r>
            <a:r>
              <a:rPr lang="ko-KR" altLang="ko-KR" sz="4000" b="1" dirty="0">
                <a:solidFill>
                  <a:prstClr val="white"/>
                </a:solidFill>
                <a:latin typeface="Arial Black"/>
                <a:ea typeface="나눔스퀘어 Bold"/>
              </a:rPr>
              <a:t> 사역의 기본</a:t>
            </a:r>
            <a:endParaRPr lang="ko-KR" altLang="en-US" sz="6600" dirty="0">
              <a:solidFill>
                <a:prstClr val="white"/>
              </a:solidFill>
              <a:latin typeface="+mj-ea"/>
              <a:ea typeface="나눔스퀘어 Bold"/>
            </a:endParaRPr>
          </a:p>
        </p:txBody>
      </p:sp>
    </p:spTree>
    <p:extLst>
      <p:ext uri="{BB962C8B-B14F-4D97-AF65-F5344CB8AC3E}">
        <p14:creationId xmlns:p14="http://schemas.microsoft.com/office/powerpoint/2010/main" val="1374363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2192" y="310469"/>
            <a:ext cx="5499614" cy="1325563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년도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반기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사역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보고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611560" y="1658218"/>
          <a:ext cx="7920879" cy="4579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867517934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215008930"/>
                    </a:ext>
                  </a:extLst>
                </a:gridCol>
                <a:gridCol w="1296844">
                  <a:extLst>
                    <a:ext uri="{9D8B030D-6E8A-4147-A177-3AD203B41FA5}">
                      <a16:colId xmlns:a16="http://schemas.microsoft.com/office/drawing/2014/main" val="2098352928"/>
                    </a:ext>
                  </a:extLst>
                </a:gridCol>
                <a:gridCol w="3383675">
                  <a:extLst>
                    <a:ext uri="{9D8B030D-6E8A-4147-A177-3AD203B41FA5}">
                      <a16:colId xmlns:a16="http://schemas.microsoft.com/office/drawing/2014/main" val="3591793366"/>
                    </a:ext>
                  </a:extLst>
                </a:gridCol>
              </a:tblGrid>
              <a:tr h="5209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/>
                        <a:t>사업명</a:t>
                      </a:r>
                      <a:endParaRPr lang="ko-KR" alt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/>
                        <a:t>세부사업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/>
                        <a:t>금액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/>
                        <a:t>세부내용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14850378"/>
                  </a:ext>
                </a:extLst>
              </a:tr>
              <a:tr h="990547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20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20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20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20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20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ko-KR" sz="2000" b="1" kern="100" dirty="0">
                          <a:solidFill>
                            <a:schemeClr val="tx1"/>
                          </a:solidFill>
                          <a:effectLst/>
                        </a:rPr>
                        <a:t>국내</a:t>
                      </a: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ko-KR" sz="2000" b="1" kern="100" dirty="0">
                          <a:solidFill>
                            <a:schemeClr val="tx1"/>
                          </a:solidFill>
                          <a:effectLst/>
                        </a:rPr>
                        <a:t>구제사업</a:t>
                      </a:r>
                      <a:endParaRPr lang="ko-KR" altLang="ko-KR" sz="2000" b="1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장애인 지원</a:t>
                      </a:r>
                      <a:endParaRPr lang="ko-KR" altLang="ko-KR" sz="1800" b="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dirty="0">
                          <a:solidFill>
                            <a:schemeClr val="tx1"/>
                          </a:solidFill>
                        </a:rPr>
                        <a:t>4,000,000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송파구 관내 생활형편이 어려운 장애인 가정에 난방비 지원</a:t>
                      </a: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: 20</a:t>
                      </a:r>
                      <a:r>
                        <a:rPr lang="ko-KR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가구 </a:t>
                      </a:r>
                      <a:r>
                        <a:rPr lang="en-US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* 200,000</a:t>
                      </a:r>
                      <a:endParaRPr lang="ko-KR" altLang="ko-KR" sz="1800" b="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131406"/>
                  </a:ext>
                </a:extLst>
              </a:tr>
              <a:tr h="990547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불우어린이 지원</a:t>
                      </a:r>
                      <a:endParaRPr lang="ko-KR" altLang="ko-KR" sz="1800" b="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dirty="0">
                          <a:solidFill>
                            <a:schemeClr val="tx1"/>
                          </a:solidFill>
                        </a:rPr>
                        <a:t>     400,000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8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세</a:t>
                      </a:r>
                      <a:r>
                        <a:rPr lang="ko-KR" sz="18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이브더칠드런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재단을 통해 </a:t>
                      </a:r>
                      <a:endParaRPr lang="en-US" altLang="ko-KR" sz="18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100,000 * 4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회</a:t>
                      </a: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501809"/>
                  </a:ext>
                </a:extLst>
              </a:tr>
              <a:tr h="990547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신생아 돕기</a:t>
                      </a:r>
                      <a:endParaRPr lang="ko-KR" altLang="ko-KR" sz="1800" b="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dirty="0">
                          <a:solidFill>
                            <a:schemeClr val="tx1"/>
                          </a:solidFill>
                        </a:rPr>
                        <a:t>    400,000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8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주사랑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공동체 재단 베이비박스를 통해 </a:t>
                      </a:r>
                      <a:r>
                        <a:rPr lang="en-US" alt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100,000 * 4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회</a:t>
                      </a:r>
                    </a:p>
                  </a:txBody>
                  <a:tcPr marL="51435" marR="5143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810202"/>
                  </a:ext>
                </a:extLst>
              </a:tr>
              <a:tr h="1086497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불우교우</a:t>
                      </a:r>
                      <a:r>
                        <a:rPr lang="en-US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ko-KR" sz="1800" b="0" kern="100" dirty="0">
                          <a:solidFill>
                            <a:schemeClr val="tx1"/>
                          </a:solidFill>
                          <a:effectLst/>
                        </a:rPr>
                        <a:t>돕기</a:t>
                      </a:r>
                      <a:endParaRPr lang="ko-KR" altLang="ko-KR" sz="1800" b="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solidFill>
                            <a:schemeClr val="tx1"/>
                          </a:solidFill>
                        </a:rPr>
                        <a:t>1,200,000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교회 내 생활이 어려운 가정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월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300,000 * 4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회</a:t>
                      </a: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765111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9E2A8DEB-1A21-0444-C792-BCF589FC95D4}"/>
              </a:ext>
            </a:extLst>
          </p:cNvPr>
          <p:cNvSpPr/>
          <p:nvPr/>
        </p:nvSpPr>
        <p:spPr>
          <a:xfrm>
            <a:off x="0" y="1"/>
            <a:ext cx="914400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상반기 사역보고</a:t>
            </a:r>
          </a:p>
        </p:txBody>
      </p:sp>
    </p:spTree>
    <p:extLst>
      <p:ext uri="{BB962C8B-B14F-4D97-AF65-F5344CB8AC3E}">
        <p14:creationId xmlns:p14="http://schemas.microsoft.com/office/powerpoint/2010/main" val="2153886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025524"/>
              </p:ext>
            </p:extLst>
          </p:nvPr>
        </p:nvGraphicFramePr>
        <p:xfrm>
          <a:off x="467543" y="1844824"/>
          <a:ext cx="8208913" cy="3999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5307">
                  <a:extLst>
                    <a:ext uri="{9D8B030D-6E8A-4147-A177-3AD203B41FA5}">
                      <a16:colId xmlns:a16="http://schemas.microsoft.com/office/drawing/2014/main" val="3807277941"/>
                    </a:ext>
                  </a:extLst>
                </a:gridCol>
                <a:gridCol w="1869159">
                  <a:extLst>
                    <a:ext uri="{9D8B030D-6E8A-4147-A177-3AD203B41FA5}">
                      <a16:colId xmlns:a16="http://schemas.microsoft.com/office/drawing/2014/main" val="315735897"/>
                    </a:ext>
                  </a:extLst>
                </a:gridCol>
                <a:gridCol w="1407242">
                  <a:extLst>
                    <a:ext uri="{9D8B030D-6E8A-4147-A177-3AD203B41FA5}">
                      <a16:colId xmlns:a16="http://schemas.microsoft.com/office/drawing/2014/main" val="2324275007"/>
                    </a:ext>
                  </a:extLst>
                </a:gridCol>
                <a:gridCol w="3127205">
                  <a:extLst>
                    <a:ext uri="{9D8B030D-6E8A-4147-A177-3AD203B41FA5}">
                      <a16:colId xmlns:a16="http://schemas.microsoft.com/office/drawing/2014/main" val="438795661"/>
                    </a:ext>
                  </a:extLst>
                </a:gridCol>
              </a:tblGrid>
              <a:tr h="4485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20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사업명</a:t>
                      </a:r>
                      <a:endParaRPr lang="ko-KR" altLang="en-US" sz="2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세부사업</a:t>
                      </a:r>
                      <a:endParaRPr lang="ko-KR" altLang="en-US" sz="2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  <a:endParaRPr lang="ko-KR" altLang="en-US" sz="2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세부내용</a:t>
                      </a:r>
                      <a:endParaRPr lang="ko-KR" altLang="en-US" sz="2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732717750"/>
                  </a:ext>
                </a:extLst>
              </a:tr>
              <a:tr h="118012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해외</a:t>
                      </a:r>
                    </a:p>
                    <a:p>
                      <a:pPr algn="ctr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구제사업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전쟁국가</a:t>
                      </a:r>
                    </a:p>
                    <a:p>
                      <a:pPr algn="ctr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구호기금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21,819,000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우크라이나를 비롯한 전쟁국가 구호기금으로</a:t>
                      </a:r>
                    </a:p>
                    <a:p>
                      <a:pPr algn="l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대한적십자사를 통해 지원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604425"/>
                  </a:ext>
                </a:extLst>
              </a:tr>
              <a:tr h="108012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지진피해 </a:t>
                      </a:r>
                      <a:endParaRPr lang="en-US" altLang="ko-K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국가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이재민 </a:t>
                      </a:r>
                      <a:endParaRPr lang="en-US" altLang="ko-K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구호기금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14,546,000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튀르키예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시리아 지진피해 이재민 구호기금으로</a:t>
                      </a:r>
                    </a:p>
                    <a:p>
                      <a:pPr algn="l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대한적십자사를 통해 지원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193054"/>
                  </a:ext>
                </a:extLst>
              </a:tr>
              <a:tr h="579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선교사업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CBS</a:t>
                      </a:r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방송선교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8,000,000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2,000,000 * 4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152781"/>
                  </a:ext>
                </a:extLst>
              </a:tr>
              <a:tr h="6834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계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50,365,000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5879994"/>
                  </a:ext>
                </a:extLst>
              </a:tr>
            </a:tbl>
          </a:graphicData>
        </a:graphic>
      </p:graphicFrame>
      <p:sp>
        <p:nvSpPr>
          <p:cNvPr id="5" name="제목 1">
            <a:extLst>
              <a:ext uri="{FF2B5EF4-FFF2-40B4-BE49-F238E27FC236}">
                <a16:creationId xmlns:a16="http://schemas.microsoft.com/office/drawing/2014/main" id="{C015D7BF-B558-D6EA-DA62-78B6CC71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286855"/>
            <a:ext cx="5571622" cy="1325563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년도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반기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사역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보고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4011C72-0BF7-B72F-88B4-3011F3A55F73}"/>
              </a:ext>
            </a:extLst>
          </p:cNvPr>
          <p:cNvSpPr/>
          <p:nvPr/>
        </p:nvSpPr>
        <p:spPr>
          <a:xfrm>
            <a:off x="0" y="1"/>
            <a:ext cx="914400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상반기 사역보고</a:t>
            </a:r>
          </a:p>
        </p:txBody>
      </p:sp>
    </p:spTree>
    <p:extLst>
      <p:ext uri="{BB962C8B-B14F-4D97-AF65-F5344CB8AC3E}">
        <p14:creationId xmlns:p14="http://schemas.microsoft.com/office/powerpoint/2010/main" val="3154227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083857"/>
              </p:ext>
            </p:extLst>
          </p:nvPr>
        </p:nvGraphicFramePr>
        <p:xfrm>
          <a:off x="431540" y="1844824"/>
          <a:ext cx="8280919" cy="430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092">
                  <a:extLst>
                    <a:ext uri="{9D8B030D-6E8A-4147-A177-3AD203B41FA5}">
                      <a16:colId xmlns:a16="http://schemas.microsoft.com/office/drawing/2014/main" val="3925342454"/>
                    </a:ext>
                  </a:extLst>
                </a:gridCol>
                <a:gridCol w="1521597">
                  <a:extLst>
                    <a:ext uri="{9D8B030D-6E8A-4147-A177-3AD203B41FA5}">
                      <a16:colId xmlns:a16="http://schemas.microsoft.com/office/drawing/2014/main" val="1451610547"/>
                    </a:ext>
                  </a:extLst>
                </a:gridCol>
                <a:gridCol w="1159313">
                  <a:extLst>
                    <a:ext uri="{9D8B030D-6E8A-4147-A177-3AD203B41FA5}">
                      <a16:colId xmlns:a16="http://schemas.microsoft.com/office/drawing/2014/main" val="1913351406"/>
                    </a:ext>
                  </a:extLst>
                </a:gridCol>
                <a:gridCol w="4212917">
                  <a:extLst>
                    <a:ext uri="{9D8B030D-6E8A-4147-A177-3AD203B41FA5}">
                      <a16:colId xmlns:a16="http://schemas.microsoft.com/office/drawing/2014/main" val="1366322469"/>
                    </a:ext>
                  </a:extLst>
                </a:gridCol>
              </a:tblGrid>
              <a:tr h="56169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20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사업명</a:t>
                      </a:r>
                      <a:endParaRPr lang="ko-KR" alt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세부사업</a:t>
                      </a:r>
                      <a:endParaRPr lang="ko-KR" alt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예산</a:t>
                      </a:r>
                      <a:endParaRPr lang="ko-KR" alt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ko-K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세부내용</a:t>
                      </a:r>
                      <a:endParaRPr lang="ko-KR" altLang="en-US" sz="2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56225109"/>
                  </a:ext>
                </a:extLst>
              </a:tr>
              <a:tr h="1068001">
                <a:tc rowSpan="4">
                  <a:txBody>
                    <a:bodyPr/>
                    <a:lstStyle/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구제와 </a:t>
                      </a:r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봉사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장애인</a:t>
                      </a:r>
                    </a:p>
                    <a:p>
                      <a:pPr algn="ctr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지원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6,000,000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송파구 관내 생활이 어려운 가정 난방비 지원</a:t>
                      </a:r>
                    </a:p>
                    <a:p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가구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300,000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132110"/>
                  </a:ext>
                </a:extLst>
              </a:tr>
              <a:tr h="73938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불우 어린이</a:t>
                      </a:r>
                    </a:p>
                    <a:p>
                      <a:pPr algn="ctr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지원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세이브더칠드런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재단을 통해 </a:t>
                      </a:r>
                      <a:endParaRPr lang="en-US" altLang="ko-K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100,000 * 6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endParaRPr lang="ko-KR" sz="18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137584"/>
                  </a:ext>
                </a:extLst>
              </a:tr>
              <a:tr h="87128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신생아 돕기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8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주사랑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공동체 재단의 베이비 박스를 통해 월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100,000 * 6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회</a:t>
                      </a:r>
                    </a:p>
                  </a:txBody>
                  <a:tcPr marL="51435" marR="5143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633475"/>
                  </a:ext>
                </a:extLst>
              </a:tr>
              <a:tr h="106800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미혼모 돕기</a:t>
                      </a:r>
                      <a:endParaRPr lang="ko-KR" sz="1800" kern="1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생활고로 인하여 긴급히 지원이 필요한 미혼모 돕기</a:t>
                      </a:r>
                    </a:p>
                    <a:p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베이비 박스와 연계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100,000 * 6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841503"/>
                  </a:ext>
                </a:extLst>
              </a:tr>
            </a:tbl>
          </a:graphicData>
        </a:graphic>
      </p:graphicFrame>
      <p:sp>
        <p:nvSpPr>
          <p:cNvPr id="6" name="제목 1">
            <a:extLst>
              <a:ext uri="{FF2B5EF4-FFF2-40B4-BE49-F238E27FC236}">
                <a16:creationId xmlns:a16="http://schemas.microsoft.com/office/drawing/2014/main" id="{AE4AC63C-589F-A4AC-BB0B-5D007CB85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88" y="332656"/>
            <a:ext cx="6651741" cy="1325563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년도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반기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사역계획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3EE1ECE-7DDC-9386-7EE6-C1D2339A2099}"/>
              </a:ext>
            </a:extLst>
          </p:cNvPr>
          <p:cNvSpPr/>
          <p:nvPr/>
        </p:nvSpPr>
        <p:spPr>
          <a:xfrm>
            <a:off x="0" y="1"/>
            <a:ext cx="914400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하반기 사역계획</a:t>
            </a:r>
          </a:p>
        </p:txBody>
      </p:sp>
    </p:spTree>
    <p:extLst>
      <p:ext uri="{BB962C8B-B14F-4D97-AF65-F5344CB8AC3E}">
        <p14:creationId xmlns:p14="http://schemas.microsoft.com/office/powerpoint/2010/main" val="3297024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395536" y="1844824"/>
          <a:ext cx="8352928" cy="4302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798">
                  <a:extLst>
                    <a:ext uri="{9D8B030D-6E8A-4147-A177-3AD203B41FA5}">
                      <a16:colId xmlns:a16="http://schemas.microsoft.com/office/drawing/2014/main" val="2493524230"/>
                    </a:ext>
                  </a:extLst>
                </a:gridCol>
                <a:gridCol w="1392154">
                  <a:extLst>
                    <a:ext uri="{9D8B030D-6E8A-4147-A177-3AD203B41FA5}">
                      <a16:colId xmlns:a16="http://schemas.microsoft.com/office/drawing/2014/main" val="1184658222"/>
                    </a:ext>
                  </a:extLst>
                </a:gridCol>
                <a:gridCol w="1318884">
                  <a:extLst>
                    <a:ext uri="{9D8B030D-6E8A-4147-A177-3AD203B41FA5}">
                      <a16:colId xmlns:a16="http://schemas.microsoft.com/office/drawing/2014/main" val="1872935959"/>
                    </a:ext>
                  </a:extLst>
                </a:gridCol>
                <a:gridCol w="4616092">
                  <a:extLst>
                    <a:ext uri="{9D8B030D-6E8A-4147-A177-3AD203B41FA5}">
                      <a16:colId xmlns:a16="http://schemas.microsoft.com/office/drawing/2014/main" val="1372638624"/>
                    </a:ext>
                  </a:extLst>
                </a:gridCol>
              </a:tblGrid>
              <a:tr h="3485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dirty="0" err="1"/>
                        <a:t>사업명</a:t>
                      </a:r>
                      <a:endParaRPr lang="ko-KR" alt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세부사업</a:t>
                      </a:r>
                      <a:endParaRPr lang="ko-KR" alt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dirty="0"/>
                        <a:t>예산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세부내용</a:t>
                      </a:r>
                      <a:endParaRPr lang="ko-KR" altLang="en-US" sz="2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32939131"/>
                  </a:ext>
                </a:extLst>
              </a:tr>
              <a:tr h="1088214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구제와 </a:t>
                      </a:r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봉사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그룹홈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돕기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12,000,000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그룹홈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아동공동생활가정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2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가구 지원</a:t>
                      </a:r>
                    </a:p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신월동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가구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송파구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가구 </a:t>
                      </a:r>
                    </a:p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특기개발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치료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놀이공원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외식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간식</a:t>
                      </a:r>
                    </a:p>
                    <a:p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가구당 월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1,000,000 * 2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가구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6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 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751023"/>
                  </a:ext>
                </a:extLst>
              </a:tr>
              <a:tr h="134426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취약가정</a:t>
                      </a:r>
                    </a:p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직업 갖기</a:t>
                      </a:r>
                    </a:p>
                    <a:p>
                      <a:pPr algn="ctr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지원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 교인 </a:t>
                      </a:r>
                    </a:p>
                    <a:p>
                      <a:pPr algn="ctr"/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참여가능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굿윌스토어에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물품 기증</a:t>
                      </a:r>
                    </a:p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직업을 갖기 어려운 중증장애인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탈북민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  </a:t>
                      </a:r>
                    </a:p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다문화가족 등 사회적 취약 계층에게 지속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가능한 일자리를 만들어 주기 위한 </a:t>
                      </a:r>
                    </a:p>
                    <a:p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집에서 안 쓰는 물품 기증 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945100"/>
                  </a:ext>
                </a:extLst>
              </a:tr>
              <a:tr h="13234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봉사와 선교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한국어</a:t>
                      </a:r>
                    </a:p>
                    <a:p>
                      <a:pPr algn="ctr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나눔 봉사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 교인 </a:t>
                      </a:r>
                    </a:p>
                    <a:p>
                      <a:pPr algn="ctr"/>
                      <a:r>
                        <a:rPr lang="ko-KR" altLang="ko-K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참여가능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유학 온 학생 대상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1:1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한국어 교육</a:t>
                      </a:r>
                    </a:p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Zoom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을 통해 대화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읽기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쓰기</a:t>
                      </a:r>
                    </a:p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예수 사랑을 실천하는 복된 사역이면서 </a:t>
                      </a:r>
                      <a:endParaRPr lang="en-US" altLang="ko-K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복음을 전할 수 있는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귀한 선교의 기회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795346"/>
                  </a:ext>
                </a:extLst>
              </a:tr>
            </a:tbl>
          </a:graphicData>
        </a:graphic>
      </p:graphicFrame>
      <p:sp>
        <p:nvSpPr>
          <p:cNvPr id="5" name="제목 1">
            <a:extLst>
              <a:ext uri="{FF2B5EF4-FFF2-40B4-BE49-F238E27FC236}">
                <a16:creationId xmlns:a16="http://schemas.microsoft.com/office/drawing/2014/main" id="{1F8C3163-F961-036B-BBDD-B2A5539AD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658" y="332656"/>
            <a:ext cx="6651741" cy="1325563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년도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하반기 사역계획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AF03241-B0E1-6DFB-AAB1-DE42B1ACC841}"/>
              </a:ext>
            </a:extLst>
          </p:cNvPr>
          <p:cNvSpPr/>
          <p:nvPr/>
        </p:nvSpPr>
        <p:spPr>
          <a:xfrm>
            <a:off x="0" y="1"/>
            <a:ext cx="914400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하반기 사역계획</a:t>
            </a:r>
          </a:p>
        </p:txBody>
      </p:sp>
    </p:spTree>
    <p:extLst>
      <p:ext uri="{BB962C8B-B14F-4D97-AF65-F5344CB8AC3E}">
        <p14:creationId xmlns:p14="http://schemas.microsoft.com/office/powerpoint/2010/main" val="2050011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31540" y="1556792"/>
          <a:ext cx="8280920" cy="4888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84">
                  <a:extLst>
                    <a:ext uri="{9D8B030D-6E8A-4147-A177-3AD203B41FA5}">
                      <a16:colId xmlns:a16="http://schemas.microsoft.com/office/drawing/2014/main" val="3540740261"/>
                    </a:ext>
                  </a:extLst>
                </a:gridCol>
                <a:gridCol w="1371676">
                  <a:extLst>
                    <a:ext uri="{9D8B030D-6E8A-4147-A177-3AD203B41FA5}">
                      <a16:colId xmlns:a16="http://schemas.microsoft.com/office/drawing/2014/main" val="762357818"/>
                    </a:ext>
                  </a:extLst>
                </a:gridCol>
                <a:gridCol w="1310556">
                  <a:extLst>
                    <a:ext uri="{9D8B030D-6E8A-4147-A177-3AD203B41FA5}">
                      <a16:colId xmlns:a16="http://schemas.microsoft.com/office/drawing/2014/main" val="2350308390"/>
                    </a:ext>
                  </a:extLst>
                </a:gridCol>
                <a:gridCol w="4630104">
                  <a:extLst>
                    <a:ext uri="{9D8B030D-6E8A-4147-A177-3AD203B41FA5}">
                      <a16:colId xmlns:a16="http://schemas.microsoft.com/office/drawing/2014/main" val="3956097515"/>
                    </a:ext>
                  </a:extLst>
                </a:gridCol>
              </a:tblGrid>
              <a:tr h="48240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/>
                        <a:t>사업명</a:t>
                      </a:r>
                      <a:endParaRPr lang="ko-KR" alt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/>
                        <a:t>세부사업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/>
                        <a:t>예산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/>
                        <a:t>세부내용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96940828"/>
                  </a:ext>
                </a:extLst>
              </a:tr>
              <a:tr h="5292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선교</a:t>
                      </a:r>
                    </a:p>
                    <a:p>
                      <a:pPr algn="ctr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사업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CBS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방송</a:t>
                      </a:r>
                    </a:p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선교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12,000,000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2,000,000 * 6</a:t>
                      </a: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 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490784024"/>
                  </a:ext>
                </a:extLst>
              </a:tr>
              <a:tr h="1549972">
                <a:tc>
                  <a:txBody>
                    <a:bodyPr/>
                    <a:lstStyle/>
                    <a:p>
                      <a:pPr algn="ctr" latinLnBrk="1"/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endParaRPr lang="en-US" altLang="ko-KR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장학</a:t>
                      </a:r>
                    </a:p>
                    <a:p>
                      <a:pPr algn="ctr"/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사업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장학금 지원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10,000,000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대상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전문대학 이상 학교 재학중인 교인 </a:t>
                      </a:r>
                    </a:p>
                    <a:p>
                      <a:pPr indent="12700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생활형편이 어려운 성도</a:t>
                      </a:r>
                    </a:p>
                    <a:p>
                      <a:pPr marL="0" indent="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지원금액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전문대학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대학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대학원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indent="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 200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만원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선발인원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5~10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명</a:t>
                      </a:r>
                    </a:p>
                    <a:p>
                      <a:pPr marL="0" indent="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8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선발절차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1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차 목회자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800" kern="10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선교부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심사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indent="0"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운영위원회 선발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제출서류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재학증명서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sz="1800" kern="1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성적증명서</a:t>
                      </a:r>
                    </a:p>
                  </a:txBody>
                  <a:tcPr marL="51435" marR="5143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869617"/>
                  </a:ext>
                </a:extLst>
              </a:tr>
              <a:tr h="529259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기타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선교 구제</a:t>
                      </a:r>
                    </a:p>
                    <a:p>
                      <a:pPr algn="ctr"/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인재 개발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40,000,000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새로운 사역 발굴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465394"/>
                  </a:ext>
                </a:extLst>
              </a:tr>
              <a:tr h="5830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계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81,800,000</a:t>
                      </a:r>
                      <a:endParaRPr lang="ko-KR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ko-KR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연간합계</a:t>
                      </a:r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132,165,000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연초계획대비 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22,165,000 </a:t>
                      </a:r>
                      <a:r>
                        <a:rPr lang="ko-KR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초과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58734"/>
                  </a:ext>
                </a:extLst>
              </a:tr>
            </a:tbl>
          </a:graphicData>
        </a:graphic>
      </p:graphicFrame>
      <p:sp>
        <p:nvSpPr>
          <p:cNvPr id="6" name="제목 1">
            <a:extLst>
              <a:ext uri="{FF2B5EF4-FFF2-40B4-BE49-F238E27FC236}">
                <a16:creationId xmlns:a16="http://schemas.microsoft.com/office/drawing/2014/main" id="{945FBFE8-73FF-3A1D-0E24-E929F9BAE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658" y="332656"/>
            <a:ext cx="6651741" cy="1325563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년도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</a:t>
            </a:r>
            <a:r>
              <a:rPr lang="ko-KR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반기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사역계획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D53C5B9-81D4-3A89-51A5-5A5E06ADFCB7}"/>
              </a:ext>
            </a:extLst>
          </p:cNvPr>
          <p:cNvSpPr/>
          <p:nvPr/>
        </p:nvSpPr>
        <p:spPr>
          <a:xfrm>
            <a:off x="0" y="15204"/>
            <a:ext cx="9144000" cy="1253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하반기 사역계획</a:t>
            </a:r>
          </a:p>
        </p:txBody>
      </p:sp>
    </p:spTree>
    <p:extLst>
      <p:ext uri="{BB962C8B-B14F-4D97-AF65-F5344CB8AC3E}">
        <p14:creationId xmlns:p14="http://schemas.microsoft.com/office/powerpoint/2010/main" val="1550529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5F05C3-85C6-4A68-8451-AF414C2EC7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5392" cy="685799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BB92D5-4DC1-4BBA-9190-C89445146D29}"/>
              </a:ext>
            </a:extLst>
          </p:cNvPr>
          <p:cNvSpPr/>
          <p:nvPr/>
        </p:nvSpPr>
        <p:spPr>
          <a:xfrm>
            <a:off x="0" y="0"/>
            <a:ext cx="47947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5B8A8E8-666A-4C32-BCDC-4B7708909C00}"/>
              </a:ext>
            </a:extLst>
          </p:cNvPr>
          <p:cNvCxnSpPr/>
          <p:nvPr/>
        </p:nvCxnSpPr>
        <p:spPr>
          <a:xfrm>
            <a:off x="614031" y="1965695"/>
            <a:ext cx="39579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8B287F2-561E-4C36-878C-81D3581FD75B}"/>
              </a:ext>
            </a:extLst>
          </p:cNvPr>
          <p:cNvSpPr txBox="1"/>
          <p:nvPr/>
        </p:nvSpPr>
        <p:spPr>
          <a:xfrm>
            <a:off x="1231103" y="2321003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교육부</a:t>
            </a:r>
          </a:p>
        </p:txBody>
      </p:sp>
      <p:sp>
        <p:nvSpPr>
          <p:cNvPr id="3" name="부제목 1">
            <a:extLst>
              <a:ext uri="{FF2B5EF4-FFF2-40B4-BE49-F238E27FC236}">
                <a16:creationId xmlns:a16="http://schemas.microsoft.com/office/drawing/2014/main" id="{DC9550AD-0C67-D691-9272-88F1CE15232C}"/>
              </a:ext>
            </a:extLst>
          </p:cNvPr>
          <p:cNvSpPr txBox="1">
            <a:spLocks/>
          </p:cNvSpPr>
          <p:nvPr/>
        </p:nvSpPr>
        <p:spPr>
          <a:xfrm>
            <a:off x="192715" y="3888409"/>
            <a:ext cx="4800600" cy="84523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57144" indent="-257144" algn="ctr" defTabSz="685715">
              <a:spcBef>
                <a:spcPct val="20000"/>
              </a:spcBef>
              <a:defRPr/>
            </a:pPr>
            <a:r>
              <a:rPr lang="ko-KR" alt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부장 </a:t>
            </a:r>
            <a:r>
              <a:rPr lang="ko-KR" altLang="en-US" sz="33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최인욱장로</a:t>
            </a:r>
            <a:endParaRPr lang="ko-KR" altLang="en-US" sz="3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나눔스퀘어 Bold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49E7CD-C7CD-4F69-3BCA-C19BCEB8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55993"/>
            <a:ext cx="1977157" cy="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71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3413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2483768" y="435530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하늘 나라 교육목표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FF9090F-D1B2-48BC-A87E-675F2E182483}"/>
              </a:ext>
            </a:extLst>
          </p:cNvPr>
          <p:cNvSpPr/>
          <p:nvPr/>
        </p:nvSpPr>
        <p:spPr>
          <a:xfrm>
            <a:off x="0" y="3260739"/>
            <a:ext cx="9144000" cy="35448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D359F81-B672-40F8-80E3-8891623F2BF0}"/>
              </a:ext>
            </a:extLst>
          </p:cNvPr>
          <p:cNvSpPr/>
          <p:nvPr/>
        </p:nvSpPr>
        <p:spPr>
          <a:xfrm>
            <a:off x="-1" y="1341355"/>
            <a:ext cx="9144000" cy="1919383"/>
          </a:xfrm>
          <a:prstGeom prst="rect">
            <a:avLst/>
          </a:prstGeom>
          <a:solidFill>
            <a:srgbClr val="CFB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97F290-8CEA-4D00-B68C-FFDFFF0FC681}"/>
              </a:ext>
            </a:extLst>
          </p:cNvPr>
          <p:cNvSpPr txBox="1"/>
          <p:nvPr/>
        </p:nvSpPr>
        <p:spPr>
          <a:xfrm>
            <a:off x="827223" y="1830933"/>
            <a:ext cx="74895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spc="-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“ </a:t>
            </a:r>
            <a:r>
              <a:rPr lang="ko-KR" altLang="en-US" sz="3200" spc="-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하나님께서 지으신 대로 서로를 사랑하며 </a:t>
            </a:r>
            <a:endParaRPr lang="en-US" altLang="ko-KR" sz="3200" spc="-225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ko-KR" altLang="en-US" sz="3200" spc="-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              하나님을 예배하는 공동체 </a:t>
            </a:r>
            <a:r>
              <a:rPr lang="en-US" altLang="ko-KR" sz="3200" spc="-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”</a:t>
            </a:r>
            <a:endParaRPr lang="ko-KR" altLang="en-US" sz="3200" spc="-225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CD7545-1E64-4A3F-BA00-7E2A3C6240A6}"/>
              </a:ext>
            </a:extLst>
          </p:cNvPr>
          <p:cNvSpPr txBox="1"/>
          <p:nvPr/>
        </p:nvSpPr>
        <p:spPr>
          <a:xfrm>
            <a:off x="467544" y="3632781"/>
            <a:ext cx="84249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spc="-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&gt; </a:t>
            </a:r>
            <a:r>
              <a:rPr lang="ko-KR" altLang="en-US" sz="3200" b="1" spc="-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가치</a:t>
            </a:r>
            <a:r>
              <a:rPr lang="ko-KR" altLang="en-US" sz="3200" b="1" spc="-22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en-US" altLang="ko-KR" sz="2800" spc="-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: </a:t>
            </a:r>
            <a:r>
              <a:rPr lang="ko-KR" altLang="en-US" sz="2800" spc="-225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우리는 상대방의 가치를 알아보고 </a:t>
            </a:r>
            <a:endParaRPr lang="en-US" altLang="ko-KR" sz="2800" spc="-225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ko-KR" altLang="en-US" sz="2800" spc="-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                    </a:t>
            </a:r>
            <a:r>
              <a:rPr lang="ko-KR" altLang="en-US" sz="2800" b="1" spc="-22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가장 그 답게 살도록</a:t>
            </a:r>
            <a:r>
              <a:rPr lang="ko-KR" altLang="en-US" sz="2800" spc="-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800" spc="-225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도와주고 격려합니다</a:t>
            </a:r>
            <a:r>
              <a:rPr lang="en-US" altLang="ko-KR" sz="2800" spc="-225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</a:p>
          <a:p>
            <a:pPr algn="ctr"/>
            <a:endParaRPr lang="en-US" altLang="ko-KR" sz="2800" spc="-225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en-US" altLang="ko-KR" sz="3200" b="1" spc="-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&gt; </a:t>
            </a:r>
            <a:r>
              <a:rPr lang="ko-KR" altLang="en-US" sz="3200" b="1" spc="-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거룩</a:t>
            </a:r>
            <a:r>
              <a:rPr lang="ko-KR" altLang="en-US" sz="3200" b="1" spc="-22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en-US" altLang="ko-KR" sz="2800" spc="-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: </a:t>
            </a:r>
            <a:r>
              <a:rPr lang="ko-KR" altLang="en-US" sz="2800" spc="-225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우리는 모임을 통해 </a:t>
            </a:r>
            <a:r>
              <a:rPr lang="ko-KR" altLang="en-US" sz="2800" b="1" spc="-22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밝게</a:t>
            </a:r>
            <a:r>
              <a:rPr lang="ko-KR" altLang="en-US" sz="2800" spc="-22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800" spc="-225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빛나고</a:t>
            </a:r>
            <a:r>
              <a:rPr lang="en-US" altLang="ko-KR" sz="2800" spc="-225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, </a:t>
            </a:r>
          </a:p>
          <a:p>
            <a:pPr algn="ctr"/>
            <a:r>
              <a:rPr lang="ko-KR" altLang="en-US" sz="2800" spc="-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  </a:t>
            </a:r>
            <a:r>
              <a:rPr lang="ko-KR" altLang="en-US" sz="2800" spc="-225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만남을 통해 </a:t>
            </a:r>
            <a:r>
              <a:rPr lang="ko-KR" altLang="en-US" sz="2800" b="1" spc="-22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따뜻함</a:t>
            </a:r>
            <a:r>
              <a:rPr lang="ko-KR" altLang="en-US" sz="2800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을 느끼며</a:t>
            </a:r>
            <a:r>
              <a:rPr lang="en-US" altLang="ko-KR" sz="2800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, </a:t>
            </a:r>
          </a:p>
          <a:p>
            <a:pPr algn="ctr"/>
            <a:r>
              <a:rPr lang="ko-KR" altLang="en-US" sz="2800" spc="-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         </a:t>
            </a:r>
            <a:r>
              <a:rPr lang="ko-KR" altLang="en-US" sz="2800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교제를 통해 서로를 </a:t>
            </a:r>
            <a:r>
              <a:rPr lang="ko-KR" altLang="en-US" sz="2800" b="1" spc="-22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새롭게</a:t>
            </a:r>
            <a:r>
              <a:rPr lang="ko-KR" altLang="en-US" sz="2800" spc="-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ko-KR" altLang="en-US" sz="2800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합니다</a:t>
            </a:r>
            <a:r>
              <a:rPr lang="en-US" altLang="ko-KR" sz="2800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.</a:t>
            </a:r>
            <a:endParaRPr lang="ko-KR" altLang="en-US" sz="2800" spc="-2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28043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1"/>
          <p:cNvSpPr txBox="1">
            <a:spLocks/>
          </p:cNvSpPr>
          <p:nvPr/>
        </p:nvSpPr>
        <p:spPr>
          <a:xfrm>
            <a:off x="1115616" y="4077072"/>
            <a:ext cx="6400800" cy="1126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A511BACA-69ED-4B70-8089-23A259AFC9D7}"/>
              </a:ext>
            </a:extLst>
          </p:cNvPr>
          <p:cNvGraphicFramePr>
            <a:graphicFrameLocks noGrp="1"/>
          </p:cNvGraphicFramePr>
          <p:nvPr/>
        </p:nvGraphicFramePr>
        <p:xfrm>
          <a:off x="359532" y="1650554"/>
          <a:ext cx="8424935" cy="4799386"/>
        </p:xfrm>
        <a:graphic>
          <a:graphicData uri="http://schemas.openxmlformats.org/drawingml/2006/table">
            <a:tbl>
              <a:tblPr/>
              <a:tblGrid>
                <a:gridCol w="1152127">
                  <a:extLst>
                    <a:ext uri="{9D8B030D-6E8A-4147-A177-3AD203B41FA5}">
                      <a16:colId xmlns:a16="http://schemas.microsoft.com/office/drawing/2014/main" val="107341039"/>
                    </a:ext>
                  </a:extLst>
                </a:gridCol>
                <a:gridCol w="1405853">
                  <a:extLst>
                    <a:ext uri="{9D8B030D-6E8A-4147-A177-3AD203B41FA5}">
                      <a16:colId xmlns:a16="http://schemas.microsoft.com/office/drawing/2014/main" val="2345798186"/>
                    </a:ext>
                  </a:extLst>
                </a:gridCol>
                <a:gridCol w="1554355">
                  <a:extLst>
                    <a:ext uri="{9D8B030D-6E8A-4147-A177-3AD203B41FA5}">
                      <a16:colId xmlns:a16="http://schemas.microsoft.com/office/drawing/2014/main" val="3601897004"/>
                    </a:ext>
                  </a:extLst>
                </a:gridCol>
                <a:gridCol w="1554355">
                  <a:extLst>
                    <a:ext uri="{9D8B030D-6E8A-4147-A177-3AD203B41FA5}">
                      <a16:colId xmlns:a16="http://schemas.microsoft.com/office/drawing/2014/main" val="3106740313"/>
                    </a:ext>
                  </a:extLst>
                </a:gridCol>
                <a:gridCol w="1354090">
                  <a:extLst>
                    <a:ext uri="{9D8B030D-6E8A-4147-A177-3AD203B41FA5}">
                      <a16:colId xmlns:a16="http://schemas.microsoft.com/office/drawing/2014/main" val="3520532915"/>
                    </a:ext>
                  </a:extLst>
                </a:gridCol>
                <a:gridCol w="1404155">
                  <a:extLst>
                    <a:ext uri="{9D8B030D-6E8A-4147-A177-3AD203B41FA5}">
                      <a16:colId xmlns:a16="http://schemas.microsoft.com/office/drawing/2014/main" val="1260204809"/>
                    </a:ext>
                  </a:extLst>
                </a:gridCol>
              </a:tblGrid>
              <a:tr h="10837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하늘씨앗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(3-7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하늘가지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초등부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하늘줄기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청소년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하늘나무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(20-34)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하늘정원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(35-49)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6906"/>
                  </a:ext>
                </a:extLst>
              </a:tr>
              <a:tr h="492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평균출석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197354"/>
                  </a:ext>
                </a:extLst>
              </a:tr>
              <a:tr h="492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교역자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김가은전도사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김기웅전도사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진광범전도사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오유환목사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노충복목사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779232"/>
                  </a:ext>
                </a:extLst>
              </a:tr>
              <a:tr h="492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이성자집사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신미하집사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서배선권사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848414"/>
                  </a:ext>
                </a:extLst>
              </a:tr>
              <a:tr h="873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신현미권사 외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심재은집사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외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윤신자권사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외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716535"/>
                  </a:ext>
                </a:extLst>
              </a:tr>
              <a:tr h="492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예배시간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11:30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11:30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11:30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오후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2:30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 예배 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260348"/>
                  </a:ext>
                </a:extLst>
              </a:tr>
              <a:tr h="8733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예배장소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소예배실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어학실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 소강당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세미나실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과학실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7620339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AA63205-C1FF-1971-7FCE-94CC2E8AD6A6}"/>
              </a:ext>
            </a:extLst>
          </p:cNvPr>
          <p:cNvSpPr/>
          <p:nvPr/>
        </p:nvSpPr>
        <p:spPr>
          <a:xfrm>
            <a:off x="0" y="1"/>
            <a:ext cx="914400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교육부 현황</a:t>
            </a:r>
          </a:p>
        </p:txBody>
      </p:sp>
    </p:spTree>
    <p:extLst>
      <p:ext uri="{BB962C8B-B14F-4D97-AF65-F5344CB8AC3E}">
        <p14:creationId xmlns:p14="http://schemas.microsoft.com/office/powerpoint/2010/main" val="3329608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0E03065-2702-4DC8-B293-EB890C240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C930E2FE-0A20-47A5-B474-276F7E247045}"/>
              </a:ext>
            </a:extLst>
          </p:cNvPr>
          <p:cNvSpPr txBox="1">
            <a:spLocks/>
          </p:cNvSpPr>
          <p:nvPr/>
        </p:nvSpPr>
        <p:spPr>
          <a:xfrm>
            <a:off x="457200" y="2420888"/>
            <a:ext cx="8229600" cy="37444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715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57" indent="0" algn="ctr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15" indent="0" algn="ctr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73" indent="0" algn="ctr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30" indent="0" algn="ctr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289" indent="0" algn="ctr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44" indent="0" algn="ctr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00" indent="0" algn="ctr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857" indent="0" algn="ctr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하늘씨앗</a:t>
            </a:r>
            <a:r>
              <a:rPr lang="en-US" altLang="ko-KR" sz="2800" dirty="0"/>
              <a:t>,</a:t>
            </a:r>
            <a:r>
              <a:rPr lang="ko-KR" altLang="en-US" sz="2800" dirty="0"/>
              <a:t> </a:t>
            </a:r>
            <a:r>
              <a:rPr lang="en-US" altLang="ko-KR" sz="2800" dirty="0"/>
              <a:t>“</a:t>
            </a:r>
            <a:r>
              <a:rPr lang="ko-KR" altLang="en-US" sz="2400" dirty="0"/>
              <a:t>겨울성경학교</a:t>
            </a:r>
            <a:r>
              <a:rPr lang="en-US" altLang="ko-KR" sz="2400" dirty="0"/>
              <a:t>”</a:t>
            </a:r>
          </a:p>
          <a:p>
            <a:pPr lvl="1" algn="l" fontAlgn="base"/>
            <a:r>
              <a:rPr lang="en-US" altLang="ko-KR" sz="2400" dirty="0"/>
              <a:t>- 2</a:t>
            </a:r>
            <a:r>
              <a:rPr lang="ko-KR" altLang="en-US" sz="2400" dirty="0"/>
              <a:t>월 </a:t>
            </a:r>
            <a:r>
              <a:rPr lang="en-US" altLang="ko-KR" sz="2400" dirty="0"/>
              <a:t>12, 19, 26</a:t>
            </a:r>
            <a:r>
              <a:rPr lang="ko-KR" altLang="en-US" sz="2400" dirty="0"/>
              <a:t>일 </a:t>
            </a:r>
            <a:r>
              <a:rPr lang="en-US" altLang="ko-KR" sz="2400" dirty="0"/>
              <a:t>3</a:t>
            </a:r>
            <a:r>
              <a:rPr lang="ko-KR" altLang="en-US" sz="2400" dirty="0"/>
              <a:t>주간</a:t>
            </a:r>
          </a:p>
          <a:p>
            <a:pPr lvl="1" algn="l" fontAlgn="base"/>
            <a:r>
              <a:rPr lang="en-US" altLang="ko-KR" sz="2400" dirty="0"/>
              <a:t>- </a:t>
            </a:r>
            <a:r>
              <a:rPr lang="ko-KR" altLang="en-US" sz="2400" dirty="0"/>
              <a:t>찬양</a:t>
            </a:r>
            <a:r>
              <a:rPr lang="en-US" altLang="ko-KR" sz="2400" dirty="0"/>
              <a:t>, </a:t>
            </a:r>
            <a:r>
              <a:rPr lang="ko-KR" altLang="en-US" sz="2400" dirty="0"/>
              <a:t>말씀</a:t>
            </a:r>
            <a:r>
              <a:rPr lang="en-US" altLang="ko-KR" sz="2400" dirty="0"/>
              <a:t>, </a:t>
            </a:r>
            <a:r>
              <a:rPr lang="ko-KR" altLang="en-US" sz="2400" dirty="0"/>
              <a:t>코너활동 등</a:t>
            </a:r>
            <a:r>
              <a:rPr lang="en-US" altLang="ko-KR" sz="2400" dirty="0"/>
              <a:t>, 10-15</a:t>
            </a:r>
            <a:r>
              <a:rPr lang="ko-KR" altLang="en-US" sz="2400" dirty="0"/>
              <a:t>명 참석</a:t>
            </a:r>
            <a:endParaRPr lang="en-US" altLang="ko-KR" sz="2400" dirty="0"/>
          </a:p>
          <a:p>
            <a:pPr lvl="1" algn="l" fontAlgn="base"/>
            <a:endParaRPr lang="ko-KR" altLang="en-US" sz="2400" dirty="0"/>
          </a:p>
          <a:p>
            <a:pPr algn="l" fontAlgn="base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하늘가지</a:t>
            </a:r>
            <a:r>
              <a:rPr lang="en-US" altLang="ko-KR" sz="2800" dirty="0"/>
              <a:t>,</a:t>
            </a:r>
            <a:r>
              <a:rPr lang="ko-KR" altLang="en-US" sz="2800" dirty="0"/>
              <a:t> </a:t>
            </a:r>
            <a:r>
              <a:rPr lang="en-US" altLang="ko-KR" sz="2800" dirty="0"/>
              <a:t>“</a:t>
            </a:r>
            <a:r>
              <a:rPr lang="ko-KR" altLang="en-US" sz="2400" dirty="0" err="1"/>
              <a:t>겨울야유회</a:t>
            </a:r>
            <a:r>
              <a:rPr lang="en-US" altLang="ko-KR" sz="2400" dirty="0"/>
              <a:t>”</a:t>
            </a:r>
          </a:p>
          <a:p>
            <a:pPr lvl="1" algn="l" fontAlgn="base"/>
            <a:r>
              <a:rPr lang="en-US" altLang="ko-KR" sz="2400" dirty="0"/>
              <a:t>- 2</a:t>
            </a:r>
            <a:r>
              <a:rPr lang="ko-KR" altLang="en-US" sz="2400" dirty="0"/>
              <a:t>월 </a:t>
            </a:r>
            <a:r>
              <a:rPr lang="en-US" altLang="ko-KR" sz="2400" dirty="0"/>
              <a:t>18</a:t>
            </a:r>
            <a:r>
              <a:rPr lang="ko-KR" altLang="en-US" sz="2400" dirty="0"/>
              <a:t>일</a:t>
            </a:r>
            <a:r>
              <a:rPr lang="en-US" altLang="ko-KR" sz="2400" dirty="0"/>
              <a:t>(</a:t>
            </a:r>
            <a:r>
              <a:rPr lang="ko-KR" altLang="en-US" sz="2400" dirty="0"/>
              <a:t>토</a:t>
            </a:r>
            <a:r>
              <a:rPr lang="en-US" altLang="ko-KR" sz="2400" dirty="0"/>
              <a:t>)</a:t>
            </a:r>
            <a:endParaRPr lang="ko-KR" altLang="en-US" sz="2400" dirty="0"/>
          </a:p>
          <a:p>
            <a:pPr lvl="1" algn="l" fontAlgn="base"/>
            <a:r>
              <a:rPr lang="en-US" altLang="ko-KR" sz="2400" dirty="0"/>
              <a:t>- </a:t>
            </a:r>
            <a:r>
              <a:rPr lang="ko-KR" altLang="en-US" sz="2400" dirty="0"/>
              <a:t>능동어린이회관 눈썰매장</a:t>
            </a:r>
            <a:r>
              <a:rPr lang="en-US" altLang="ko-KR" sz="2400" dirty="0"/>
              <a:t>, 15</a:t>
            </a:r>
            <a:r>
              <a:rPr lang="ko-KR" altLang="en-US" sz="2400" dirty="0"/>
              <a:t>명 참석</a:t>
            </a:r>
            <a:endParaRPr lang="en-US" altLang="ko-KR" sz="2400" dirty="0"/>
          </a:p>
          <a:p>
            <a:pPr lvl="1" algn="l" fontAlgn="base"/>
            <a:endParaRPr lang="ko-KR" altLang="en-US" sz="2400" dirty="0"/>
          </a:p>
          <a:p>
            <a:pPr algn="l" fontAlgn="base"/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하늘줄기</a:t>
            </a:r>
            <a:r>
              <a:rPr lang="en-US" altLang="ko-KR" sz="2800" dirty="0"/>
              <a:t>, “</a:t>
            </a:r>
            <a:r>
              <a:rPr lang="ko-KR" altLang="en-US" sz="2400" dirty="0" err="1"/>
              <a:t>스크루테이프의</a:t>
            </a:r>
            <a:r>
              <a:rPr lang="ko-KR" altLang="en-US" sz="2400" dirty="0"/>
              <a:t> 편지</a:t>
            </a:r>
            <a:r>
              <a:rPr lang="en-US" altLang="ko-KR" sz="2400" dirty="0"/>
              <a:t>”</a:t>
            </a:r>
            <a:r>
              <a:rPr lang="ko-KR" altLang="en-US" sz="2400" dirty="0"/>
              <a:t> </a:t>
            </a:r>
            <a:r>
              <a:rPr lang="ko-KR" altLang="en-US" sz="2400" dirty="0" err="1"/>
              <a:t>독서나눔</a:t>
            </a:r>
            <a:endParaRPr lang="en-US" altLang="ko-KR" sz="2400" dirty="0"/>
          </a:p>
          <a:p>
            <a:pPr lvl="1" algn="l" fontAlgn="base"/>
            <a:r>
              <a:rPr lang="en-US" altLang="ko-KR" sz="2400" dirty="0"/>
              <a:t>- </a:t>
            </a:r>
            <a:r>
              <a:rPr lang="ko-KR" altLang="en-US" sz="2400" dirty="0"/>
              <a:t>예배장소 변경</a:t>
            </a:r>
            <a:r>
              <a:rPr lang="en-US" altLang="ko-KR" sz="2400" dirty="0"/>
              <a:t>: 5</a:t>
            </a:r>
            <a:r>
              <a:rPr lang="ko-KR" altLang="en-US" sz="2400" dirty="0"/>
              <a:t>월부터 세미나실에서 지하 소강당</a:t>
            </a:r>
          </a:p>
          <a:p>
            <a:pPr lvl="1" algn="l" fontAlgn="base"/>
            <a:endParaRPr lang="ko-KR" altLang="en-US" sz="2400" dirty="0"/>
          </a:p>
          <a:p>
            <a:pPr algn="l" fontAlgn="base"/>
            <a:endParaRPr lang="ko-KR" altLang="en-US" dirty="0"/>
          </a:p>
          <a:p>
            <a:pPr lvl="1" algn="l" fontAlgn="base"/>
            <a:endParaRPr lang="ko-KR" altLang="en-US" dirty="0"/>
          </a:p>
        </p:txBody>
      </p:sp>
      <p:sp>
        <p:nvSpPr>
          <p:cNvPr id="4" name="제목 2">
            <a:extLst>
              <a:ext uri="{FF2B5EF4-FFF2-40B4-BE49-F238E27FC236}">
                <a16:creationId xmlns:a16="http://schemas.microsoft.com/office/drawing/2014/main" id="{60C59A0A-AB2A-5BA0-0232-8EEA04C177D6}"/>
              </a:ext>
            </a:extLst>
          </p:cNvPr>
          <p:cNvSpPr txBox="1">
            <a:spLocks/>
          </p:cNvSpPr>
          <p:nvPr/>
        </p:nvSpPr>
        <p:spPr>
          <a:xfrm>
            <a:off x="196602" y="692696"/>
            <a:ext cx="4375398" cy="8215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715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상반기 주요활동  </a:t>
            </a:r>
          </a:p>
        </p:txBody>
      </p:sp>
    </p:spTree>
    <p:extLst>
      <p:ext uri="{BB962C8B-B14F-4D97-AF65-F5344CB8AC3E}">
        <p14:creationId xmlns:p14="http://schemas.microsoft.com/office/powerpoint/2010/main" val="87085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1"/>
          <p:cNvSpPr txBox="1">
            <a:spLocks/>
          </p:cNvSpPr>
          <p:nvPr/>
        </p:nvSpPr>
        <p:spPr>
          <a:xfrm>
            <a:off x="1043608" y="4221088"/>
            <a:ext cx="6400800" cy="1126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42B9B8-1923-8DC6-28DC-754EBFDAC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091EF6C-885E-EEB5-4D69-0B20D3EF2176}"/>
              </a:ext>
            </a:extLst>
          </p:cNvPr>
          <p:cNvSpPr/>
          <p:nvPr/>
        </p:nvSpPr>
        <p:spPr>
          <a:xfrm>
            <a:off x="611560" y="1979372"/>
            <a:ext cx="8208912" cy="3384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 하늘씨앗</a:t>
            </a:r>
            <a:r>
              <a:rPr lang="en-US" altLang="ko-KR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en-US" altLang="ko-KR" sz="3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22 vs10</a:t>
            </a:r>
          </a:p>
          <a:p>
            <a:pPr algn="ctr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● 하늘가지</a:t>
            </a:r>
            <a:r>
              <a:rPr lang="en-US" altLang="ko-KR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en-US" altLang="ko-KR" sz="3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35 vs 22</a:t>
            </a:r>
          </a:p>
          <a:p>
            <a:pPr algn="ctr" fontAlgn="base">
              <a:lnSpc>
                <a:spcPct val="160000"/>
              </a:lnSpc>
            </a:pPr>
            <a:r>
              <a:rPr lang="en-US" altLang="ko-KR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●</a:t>
            </a:r>
            <a:r>
              <a:rPr lang="en-US" altLang="ko-KR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2800" b="1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하늘줄기</a:t>
            </a:r>
            <a:r>
              <a:rPr lang="en-US" altLang="ko-KR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en-US" altLang="ko-KR" sz="3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18 vs 12</a:t>
            </a:r>
          </a:p>
          <a:p>
            <a:pPr algn="ctr" fontAlgn="base">
              <a:lnSpc>
                <a:spcPct val="160000"/>
              </a:lnSpc>
            </a:pPr>
            <a:endParaRPr lang="en-US" altLang="ko-KR" sz="500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just" fontAlgn="base">
              <a:lnSpc>
                <a:spcPct val="160000"/>
              </a:lnSpc>
            </a:pPr>
            <a:endParaRPr lang="en-US" altLang="ko-KR" sz="800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&gt; 30</a:t>
            </a:r>
            <a:r>
              <a:rPr lang="ko-KR" altLang="en-US" sz="2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대</a:t>
            </a:r>
            <a:r>
              <a:rPr lang="en-US" altLang="ko-KR" sz="2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 40</a:t>
            </a:r>
            <a:r>
              <a:rPr lang="ko-KR" altLang="en-US" sz="2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대 부모님들의 교회출석 인원 변화와 거의 동일 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AF29D97-E599-8435-2E81-BAE384BD7377}"/>
              </a:ext>
            </a:extLst>
          </p:cNvPr>
          <p:cNvSpPr/>
          <p:nvPr/>
        </p:nvSpPr>
        <p:spPr>
          <a:xfrm>
            <a:off x="2483768" y="2060848"/>
            <a:ext cx="4752528" cy="2376264"/>
          </a:xfrm>
          <a:prstGeom prst="roundRect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E24E020-C1A5-9B18-F185-D00A37A55350}"/>
              </a:ext>
            </a:extLst>
          </p:cNvPr>
          <p:cNvSpPr/>
          <p:nvPr/>
        </p:nvSpPr>
        <p:spPr>
          <a:xfrm>
            <a:off x="0" y="1"/>
            <a:ext cx="9144000" cy="17248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평균출석 </a:t>
            </a:r>
          </a:p>
          <a:p>
            <a:pPr algn="ctr"/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altLang="ko-KR" sz="3200" dirty="0"/>
              <a:t>VS </a:t>
            </a:r>
          </a:p>
          <a:p>
            <a:pPr algn="ctr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2023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평균출석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현재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0830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1"/>
          <p:cNvSpPr txBox="1">
            <a:spLocks/>
          </p:cNvSpPr>
          <p:nvPr/>
        </p:nvSpPr>
        <p:spPr>
          <a:xfrm>
            <a:off x="1115616" y="4077072"/>
            <a:ext cx="6400800" cy="1126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A945FA3-5111-0A20-A5A3-0EA44E2F5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t="5111" r="4995"/>
          <a:stretch/>
        </p:blipFill>
        <p:spPr bwMode="auto">
          <a:xfrm>
            <a:off x="0" y="0"/>
            <a:ext cx="91511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D44EB5-B994-E925-E4F7-BE1C08139E20}"/>
              </a:ext>
            </a:extLst>
          </p:cNvPr>
          <p:cNvSpPr txBox="1"/>
          <p:nvPr/>
        </p:nvSpPr>
        <p:spPr>
          <a:xfrm>
            <a:off x="448546" y="1845146"/>
            <a:ext cx="8246907" cy="4463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&gt; </a:t>
            </a:r>
            <a:r>
              <a:rPr lang="ko-KR" altLang="en-US" sz="2400" b="1" kern="0" spc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하늘씨앗</a:t>
            </a:r>
            <a:endParaRPr lang="en-US" altLang="ko-KR" sz="2400" b="1" kern="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    7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월 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16, 23, 30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일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(3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주간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), 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지하 </a:t>
            </a:r>
            <a:r>
              <a:rPr lang="ko-KR" altLang="en-US" sz="1800" b="1" kern="0" spc="0" dirty="0" err="1">
                <a:solidFill>
                  <a:schemeClr val="tx1"/>
                </a:solidFill>
                <a:effectLst/>
                <a:latin typeface="+mn-ea"/>
                <a:ea typeface="+mn-ea"/>
              </a:rPr>
              <a:t>소예배실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, 10:00–13:00 </a:t>
            </a:r>
          </a:p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spc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&gt; </a:t>
            </a:r>
            <a:r>
              <a:rPr lang="ko-KR" altLang="en-US" sz="2400" b="1" kern="0" spc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하늘가지</a:t>
            </a:r>
            <a:endParaRPr lang="en-US" altLang="ko-KR" sz="2400" b="1" kern="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    7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월 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29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일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(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토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), </a:t>
            </a:r>
            <a:r>
              <a:rPr lang="ko-KR" altLang="en-US" sz="1800" b="1" kern="0" spc="0" dirty="0" err="1">
                <a:solidFill>
                  <a:schemeClr val="tx1"/>
                </a:solidFill>
                <a:effectLst/>
                <a:latin typeface="+mn-ea"/>
                <a:ea typeface="+mn-ea"/>
              </a:rPr>
              <a:t>주알리기캠프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(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고척교회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), 09:00-20:00</a:t>
            </a:r>
            <a:endParaRPr lang="ko-KR" altLang="en-US" sz="1800" b="1" kern="0" spc="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&gt;</a:t>
            </a:r>
            <a:r>
              <a:rPr lang="ko-KR" altLang="en-US" sz="2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2400" b="1" kern="0" spc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하늘줄기</a:t>
            </a:r>
            <a:endParaRPr lang="en-US" altLang="ko-KR" sz="2400" b="1" kern="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    7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월 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24(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월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)-26(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수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), </a:t>
            </a:r>
            <a:r>
              <a:rPr lang="ko-KR" altLang="en-US" sz="1800" b="1" kern="0" spc="0" dirty="0" err="1">
                <a:solidFill>
                  <a:schemeClr val="tx1"/>
                </a:solidFill>
                <a:effectLst/>
                <a:latin typeface="+mn-ea"/>
                <a:ea typeface="+mn-ea"/>
              </a:rPr>
              <a:t>아워업</a:t>
            </a:r>
            <a:r>
              <a:rPr lang="en-US" altLang="ko-KR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(Our, up), </a:t>
            </a:r>
            <a:r>
              <a:rPr lang="ko-KR" altLang="en-US" sz="1800" b="1" kern="0" spc="0" dirty="0">
                <a:solidFill>
                  <a:schemeClr val="tx1"/>
                </a:solidFill>
                <a:effectLst/>
                <a:latin typeface="+mn-ea"/>
                <a:ea typeface="+mn-ea"/>
              </a:rPr>
              <a:t>서경청소년수련원</a:t>
            </a:r>
            <a:endParaRPr lang="en-US" altLang="ko-KR" sz="1800" b="1" kern="0" spc="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 marL="171450" marR="0" indent="-17145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US" altLang="ko-KR" sz="1800" b="1" kern="0" spc="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 marL="0" marR="0" lvl="0" indent="0" algn="just" defTabSz="9144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 </a:t>
            </a:r>
            <a:r>
              <a:rPr kumimoji="0" lang="en-US" altLang="ko-K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* </a:t>
            </a:r>
            <a:r>
              <a:rPr kumimoji="0" lang="ko-KR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우리 교회 다음세대의 안전하고 유익한 여름성경학교 </a:t>
            </a:r>
            <a:endParaRPr kumimoji="0" lang="en-US" altLang="ko-K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 marL="0" marR="0" lvl="0" indent="0" algn="just" defTabSz="9144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   </a:t>
            </a:r>
            <a:r>
              <a:rPr kumimoji="0" lang="ko-KR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행사를 위해 많은 관심과 기도 부탁드립니다</a:t>
            </a:r>
            <a:r>
              <a:rPr kumimoji="0" lang="en-US" altLang="ko-K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ea typeface="+mn-ea"/>
              </a:rPr>
              <a:t>!! 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BF425E1-B077-6F74-771F-9554D92D0E30}"/>
              </a:ext>
            </a:extLst>
          </p:cNvPr>
          <p:cNvSpPr/>
          <p:nvPr/>
        </p:nvSpPr>
        <p:spPr>
          <a:xfrm>
            <a:off x="323528" y="1653952"/>
            <a:ext cx="6400800" cy="3504218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CDF7C5E-B8B9-7DED-4E54-EA1DD4EA6631}"/>
              </a:ext>
            </a:extLst>
          </p:cNvPr>
          <p:cNvSpPr/>
          <p:nvPr/>
        </p:nvSpPr>
        <p:spPr>
          <a:xfrm>
            <a:off x="0" y="1"/>
            <a:ext cx="914400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하반기 주요활동 </a:t>
            </a:r>
            <a:r>
              <a:rPr lang="en-US" altLang="ko-K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o-KR" alt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여름성경학교</a:t>
            </a:r>
          </a:p>
        </p:txBody>
      </p:sp>
    </p:spTree>
    <p:extLst>
      <p:ext uri="{BB962C8B-B14F-4D97-AF65-F5344CB8AC3E}">
        <p14:creationId xmlns:p14="http://schemas.microsoft.com/office/powerpoint/2010/main" val="57255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5F05C3-85C6-4A68-8451-AF414C2EC7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5392" cy="685799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BB92D5-4DC1-4BBA-9190-C89445146D29}"/>
              </a:ext>
            </a:extLst>
          </p:cNvPr>
          <p:cNvSpPr/>
          <p:nvPr/>
        </p:nvSpPr>
        <p:spPr>
          <a:xfrm>
            <a:off x="0" y="0"/>
            <a:ext cx="47947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5B8A8E8-666A-4C32-BCDC-4B7708909C00}"/>
              </a:ext>
            </a:extLst>
          </p:cNvPr>
          <p:cNvCxnSpPr/>
          <p:nvPr/>
        </p:nvCxnSpPr>
        <p:spPr>
          <a:xfrm>
            <a:off x="614031" y="1965695"/>
            <a:ext cx="39579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8B287F2-561E-4C36-878C-81D3581FD75B}"/>
              </a:ext>
            </a:extLst>
          </p:cNvPr>
          <p:cNvSpPr txBox="1"/>
          <p:nvPr/>
        </p:nvSpPr>
        <p:spPr>
          <a:xfrm>
            <a:off x="1231103" y="2349638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6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봉사부</a:t>
            </a:r>
            <a:endParaRPr lang="ko-KR" altLang="en-US" sz="6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3" name="부제목 1">
            <a:extLst>
              <a:ext uri="{FF2B5EF4-FFF2-40B4-BE49-F238E27FC236}">
                <a16:creationId xmlns:a16="http://schemas.microsoft.com/office/drawing/2014/main" id="{DC9550AD-0C67-D691-9272-88F1CE15232C}"/>
              </a:ext>
            </a:extLst>
          </p:cNvPr>
          <p:cNvSpPr txBox="1">
            <a:spLocks/>
          </p:cNvSpPr>
          <p:nvPr/>
        </p:nvSpPr>
        <p:spPr>
          <a:xfrm>
            <a:off x="192715" y="3888409"/>
            <a:ext cx="4800600" cy="84523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57144" indent="-257144" algn="ctr" defTabSz="685715">
              <a:spcBef>
                <a:spcPct val="20000"/>
              </a:spcBef>
              <a:defRPr/>
            </a:pPr>
            <a:r>
              <a:rPr lang="ko-KR" alt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부장 </a:t>
            </a:r>
            <a:r>
              <a:rPr lang="ko-KR" altLang="en-US" sz="33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심대섭권사</a:t>
            </a:r>
            <a:endParaRPr lang="ko-KR" altLang="en-US" sz="3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나눔스퀘어 Bold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49E7CD-C7CD-4F69-3BCA-C19BCEB8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55993"/>
            <a:ext cx="1977157" cy="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6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F960CE2D-39D4-4FD3-9096-278D98ED70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247D6CE-BA2E-46E2-89D6-89FA79A1D851}"/>
              </a:ext>
            </a:extLst>
          </p:cNvPr>
          <p:cNvSpPr/>
          <p:nvPr/>
        </p:nvSpPr>
        <p:spPr>
          <a:xfrm>
            <a:off x="277996" y="2210652"/>
            <a:ext cx="6166212" cy="32345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20063-C82B-43AF-890C-5C33C354C0F9}"/>
              </a:ext>
            </a:extLst>
          </p:cNvPr>
          <p:cNvSpPr txBox="1"/>
          <p:nvPr/>
        </p:nvSpPr>
        <p:spPr>
          <a:xfrm>
            <a:off x="958256" y="2996952"/>
            <a:ext cx="4993675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en-US" sz="54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r>
              <a:rPr lang="ko-KR" altLang="en-US" sz="54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봉사부</a:t>
            </a:r>
            <a:r>
              <a:rPr lang="ko-KR" altLang="en-US" sz="54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sz="5400" b="1" spc="-2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sz="1200" b="1" spc="-2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54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상반기 사역보고</a:t>
            </a:r>
          </a:p>
        </p:txBody>
      </p:sp>
    </p:spTree>
    <p:extLst>
      <p:ext uri="{BB962C8B-B14F-4D97-AF65-F5344CB8AC3E}">
        <p14:creationId xmlns:p14="http://schemas.microsoft.com/office/powerpoint/2010/main" val="1584398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1FBAD1F-697B-4418-8458-AEB0C535A713}"/>
              </a:ext>
            </a:extLst>
          </p:cNvPr>
          <p:cNvSpPr/>
          <p:nvPr/>
        </p:nvSpPr>
        <p:spPr>
          <a:xfrm>
            <a:off x="539552" y="2304404"/>
            <a:ext cx="7992888" cy="3284836"/>
          </a:xfrm>
          <a:prstGeom prst="roundRect">
            <a:avLst>
              <a:gd name="adj" fmla="val 8180"/>
            </a:avLst>
          </a:prstGeom>
          <a:solidFill>
            <a:schemeClr val="bg1"/>
          </a:solidFill>
          <a:ln>
            <a:noFill/>
          </a:ln>
          <a:effectLst>
            <a:outerShdw blurRad="127000" dist="127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3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 Light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F88F515-81BA-4FB8-F840-E2D56FF2B135}"/>
              </a:ext>
            </a:extLst>
          </p:cNvPr>
          <p:cNvSpPr/>
          <p:nvPr/>
        </p:nvSpPr>
        <p:spPr>
          <a:xfrm>
            <a:off x="611560" y="2708920"/>
            <a:ext cx="7752681" cy="2346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성도들을 밝은 얼굴과 친절한 인사로 맞이하여</a:t>
            </a:r>
            <a:endParaRPr lang="en-US" altLang="ko-KR" sz="2800" b="1" kern="100" dirty="0">
              <a:solidFill>
                <a:prstClr val="black"/>
              </a:solidFill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1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은혜롭게 예배를 드릴 수 있도록 교회 분위기를</a:t>
            </a:r>
            <a:endParaRPr kumimoji="0" lang="en-US" altLang="ko-KR" sz="2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sz="1200" b="1" kern="100" dirty="0">
              <a:solidFill>
                <a:prstClr val="black"/>
              </a:solidFill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조성하고 밝고 따뜻하고 새로 운 교회를 만들어</a:t>
            </a:r>
            <a:endParaRPr lang="en-US" altLang="ko-KR" sz="2800" b="1" kern="100" dirty="0">
              <a:solidFill>
                <a:prstClr val="black"/>
              </a:solidFill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1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갑니다</a:t>
            </a:r>
            <a:r>
              <a:rPr kumimoji="0" lang="en-US" altLang="ko-KR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제목 2">
            <a:extLst>
              <a:ext uri="{FF2B5EF4-FFF2-40B4-BE49-F238E27FC236}">
                <a16:creationId xmlns:a16="http://schemas.microsoft.com/office/drawing/2014/main" id="{73F0E17E-567F-6D2D-299A-E9C82873330E}"/>
              </a:ext>
            </a:extLst>
          </p:cNvPr>
          <p:cNvSpPr txBox="1">
            <a:spLocks/>
          </p:cNvSpPr>
          <p:nvPr/>
        </p:nvSpPr>
        <p:spPr>
          <a:xfrm>
            <a:off x="1657350" y="759281"/>
            <a:ext cx="5829300" cy="102288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나눔스퀘어 Bold"/>
                <a:cs typeface="+mj-cs"/>
              </a:rPr>
              <a:t>봉사부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나눔스퀘어 Bold"/>
                <a:cs typeface="+mj-cs"/>
              </a:rPr>
              <a:t> 사역 방향</a:t>
            </a:r>
            <a:endParaRPr kumimoji="0" lang="ko-KR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스퀘어 Bold"/>
              <a:ea typeface="나눔스퀘어 Bold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5224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2699792" y="312485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봉사부</a:t>
            </a:r>
            <a:r>
              <a:rPr lang="ko-KR" altLang="en-US" sz="4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사역 내용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FF9090F-D1B2-48BC-A87E-675F2E182483}"/>
              </a:ext>
            </a:extLst>
          </p:cNvPr>
          <p:cNvSpPr/>
          <p:nvPr/>
        </p:nvSpPr>
        <p:spPr>
          <a:xfrm>
            <a:off x="26368" y="3901910"/>
            <a:ext cx="9144000" cy="29560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주차안내팀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주차안내사역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주일전담봉사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fontAlgn="base"/>
            <a:r>
              <a:rPr lang="ko-KR" altLang="en-US" sz="2400" dirty="0">
                <a:solidFill>
                  <a:schemeClr val="bg1"/>
                </a:solidFill>
              </a:rPr>
              <a:t>         총인원 </a:t>
            </a:r>
            <a:r>
              <a:rPr lang="en-US" altLang="ko-KR" sz="2400" dirty="0">
                <a:solidFill>
                  <a:schemeClr val="bg1"/>
                </a:solidFill>
              </a:rPr>
              <a:t>5</a:t>
            </a:r>
            <a:r>
              <a:rPr lang="ko-KR" altLang="en-US" sz="2400" dirty="0">
                <a:solidFill>
                  <a:schemeClr val="bg1"/>
                </a:solidFill>
              </a:rPr>
              <a:t>명→</a:t>
            </a:r>
            <a:r>
              <a:rPr lang="en-US" altLang="ko-KR" sz="2400" dirty="0">
                <a:solidFill>
                  <a:schemeClr val="bg1"/>
                </a:solidFill>
              </a:rPr>
              <a:t>10</a:t>
            </a:r>
            <a:r>
              <a:rPr lang="ko-KR" altLang="en-US" sz="2400" dirty="0">
                <a:solidFill>
                  <a:schemeClr val="bg1"/>
                </a:solidFill>
              </a:rPr>
              <a:t>명</a:t>
            </a:r>
            <a:r>
              <a:rPr lang="en-US" altLang="ko-KR" sz="2400" dirty="0">
                <a:solidFill>
                  <a:schemeClr val="bg1"/>
                </a:solidFill>
              </a:rPr>
              <a:t>(</a:t>
            </a:r>
            <a:r>
              <a:rPr lang="ko-KR" altLang="en-US" sz="2400" dirty="0">
                <a:solidFill>
                  <a:schemeClr val="bg1"/>
                </a:solidFill>
              </a:rPr>
              <a:t>남</a:t>
            </a:r>
            <a:r>
              <a:rPr lang="en-US" altLang="ko-KR" sz="2400" dirty="0">
                <a:solidFill>
                  <a:schemeClr val="bg1"/>
                </a:solidFill>
              </a:rPr>
              <a:t>3</a:t>
            </a:r>
            <a:r>
              <a:rPr lang="ko-KR" altLang="en-US" sz="2400" dirty="0">
                <a:solidFill>
                  <a:schemeClr val="bg1"/>
                </a:solidFill>
              </a:rPr>
              <a:t>명</a:t>
            </a:r>
            <a:r>
              <a:rPr lang="en-US" altLang="ko-KR" sz="2400" dirty="0">
                <a:solidFill>
                  <a:schemeClr val="bg1"/>
                </a:solidFill>
              </a:rPr>
              <a:t>, </a:t>
            </a:r>
            <a:r>
              <a:rPr lang="ko-KR" altLang="en-US" sz="2400" dirty="0">
                <a:solidFill>
                  <a:schemeClr val="bg1"/>
                </a:solidFill>
              </a:rPr>
              <a:t>여</a:t>
            </a:r>
            <a:r>
              <a:rPr lang="en-US" altLang="ko-KR" sz="2400" dirty="0">
                <a:solidFill>
                  <a:schemeClr val="bg1"/>
                </a:solidFill>
              </a:rPr>
              <a:t>2</a:t>
            </a:r>
            <a:r>
              <a:rPr lang="ko-KR" altLang="en-US" sz="2400" dirty="0">
                <a:solidFill>
                  <a:schemeClr val="bg1"/>
                </a:solidFill>
              </a:rPr>
              <a:t>명 증원</a:t>
            </a:r>
            <a:r>
              <a:rPr lang="en-US" altLang="ko-KR" sz="2400" dirty="0">
                <a:solidFill>
                  <a:schemeClr val="bg1"/>
                </a:solidFill>
              </a:rPr>
              <a:t>)</a:t>
            </a:r>
          </a:p>
          <a:p>
            <a:pPr lvl="1" fontAlgn="base"/>
            <a:r>
              <a:rPr lang="ko-KR" altLang="en-US" sz="2400" dirty="0">
                <a:solidFill>
                  <a:schemeClr val="bg1"/>
                </a:solidFill>
              </a:rPr>
              <a:t>         물품구입 </a:t>
            </a:r>
            <a:r>
              <a:rPr lang="en-US" altLang="ko-KR" sz="2400" dirty="0">
                <a:solidFill>
                  <a:schemeClr val="bg1"/>
                </a:solidFill>
              </a:rPr>
              <a:t>: </a:t>
            </a:r>
            <a:r>
              <a:rPr lang="ko-KR" altLang="en-US" sz="2400" dirty="0" err="1">
                <a:solidFill>
                  <a:schemeClr val="bg1"/>
                </a:solidFill>
              </a:rPr>
              <a:t>야광지시등</a:t>
            </a:r>
            <a:r>
              <a:rPr lang="en-US" altLang="ko-KR" sz="2400" dirty="0">
                <a:solidFill>
                  <a:schemeClr val="bg1"/>
                </a:solidFill>
              </a:rPr>
              <a:t>, </a:t>
            </a:r>
            <a:r>
              <a:rPr lang="ko-KR" altLang="en-US" sz="2400" dirty="0">
                <a:solidFill>
                  <a:schemeClr val="bg1"/>
                </a:solidFill>
              </a:rPr>
              <a:t>형광안전띠</a:t>
            </a:r>
            <a:r>
              <a:rPr lang="en-US" altLang="ko-KR" sz="2400" dirty="0">
                <a:solidFill>
                  <a:schemeClr val="bg1"/>
                </a:solidFill>
              </a:rPr>
              <a:t>, </a:t>
            </a:r>
            <a:r>
              <a:rPr lang="ko-KR" altLang="en-US" sz="2400" dirty="0">
                <a:solidFill>
                  <a:schemeClr val="bg1"/>
                </a:solidFill>
              </a:rPr>
              <a:t>무전기</a:t>
            </a:r>
            <a:r>
              <a:rPr lang="en-US" altLang="ko-KR" sz="2400" dirty="0">
                <a:solidFill>
                  <a:schemeClr val="bg1"/>
                </a:solidFill>
              </a:rPr>
              <a:t>(</a:t>
            </a:r>
            <a:r>
              <a:rPr lang="ko-KR" altLang="en-US" sz="2400" dirty="0">
                <a:solidFill>
                  <a:schemeClr val="bg1"/>
                </a:solidFill>
              </a:rPr>
              <a:t>소통</a:t>
            </a:r>
            <a:r>
              <a:rPr lang="en-US" altLang="ko-KR" sz="2400" dirty="0">
                <a:solidFill>
                  <a:schemeClr val="bg1"/>
                </a:solidFill>
              </a:rPr>
              <a:t>), </a:t>
            </a:r>
            <a:r>
              <a:rPr lang="ko-KR" altLang="en-US" sz="2400" dirty="0">
                <a:solidFill>
                  <a:schemeClr val="bg1"/>
                </a:solidFill>
              </a:rPr>
              <a:t>우의</a:t>
            </a:r>
            <a:endParaRPr lang="en-US" altLang="ko-KR" sz="2400" dirty="0">
              <a:solidFill>
                <a:schemeClr val="bg1"/>
              </a:solidFill>
            </a:endParaRPr>
          </a:p>
          <a:p>
            <a:pPr lvl="1" fontAlgn="base"/>
            <a:r>
              <a:rPr lang="en-US" altLang="ko-KR" sz="2400" dirty="0">
                <a:solidFill>
                  <a:schemeClr val="bg1"/>
                </a:solidFill>
              </a:rPr>
              <a:t>         </a:t>
            </a:r>
            <a:r>
              <a:rPr lang="ko-KR" altLang="en-US" sz="2400" dirty="0">
                <a:solidFill>
                  <a:schemeClr val="bg1"/>
                </a:solidFill>
              </a:rPr>
              <a:t>장화</a:t>
            </a:r>
            <a:r>
              <a:rPr lang="en-US" altLang="ko-KR" sz="2400" dirty="0">
                <a:solidFill>
                  <a:schemeClr val="bg1"/>
                </a:solidFill>
              </a:rPr>
              <a:t> (</a:t>
            </a:r>
            <a:r>
              <a:rPr lang="ko-KR" altLang="en-US" sz="2400" dirty="0">
                <a:solidFill>
                  <a:schemeClr val="bg1"/>
                </a:solidFill>
              </a:rPr>
              <a:t>장마</a:t>
            </a:r>
            <a:r>
              <a:rPr lang="en-US" altLang="ko-KR" sz="2400" dirty="0">
                <a:solidFill>
                  <a:schemeClr val="bg1"/>
                </a:solidFill>
              </a:rPr>
              <a:t>, </a:t>
            </a:r>
            <a:r>
              <a:rPr lang="ko-KR" altLang="en-US" sz="2400" dirty="0">
                <a:solidFill>
                  <a:schemeClr val="bg1"/>
                </a:solidFill>
              </a:rPr>
              <a:t>우천대비</a:t>
            </a:r>
            <a:r>
              <a:rPr lang="en-US" altLang="ko-KR" sz="2400" dirty="0">
                <a:solidFill>
                  <a:schemeClr val="bg1"/>
                </a:solidFill>
              </a:rPr>
              <a:t>), </a:t>
            </a:r>
            <a:r>
              <a:rPr lang="ko-KR" altLang="en-US" sz="2400" dirty="0">
                <a:solidFill>
                  <a:schemeClr val="bg1"/>
                </a:solidFill>
              </a:rPr>
              <a:t>모자</a:t>
            </a:r>
            <a:r>
              <a:rPr lang="en-US" altLang="ko-KR" sz="2400" dirty="0">
                <a:solidFill>
                  <a:schemeClr val="bg1"/>
                </a:solidFill>
              </a:rPr>
              <a:t>, </a:t>
            </a:r>
            <a:r>
              <a:rPr lang="ko-KR" altLang="en-US" sz="2400" dirty="0" err="1">
                <a:solidFill>
                  <a:schemeClr val="bg1"/>
                </a:solidFill>
              </a:rPr>
              <a:t>넥쿨타임</a:t>
            </a:r>
            <a:r>
              <a:rPr lang="en-US" altLang="ko-KR" sz="2400" dirty="0">
                <a:solidFill>
                  <a:schemeClr val="bg1"/>
                </a:solidFill>
              </a:rPr>
              <a:t>, </a:t>
            </a:r>
            <a:r>
              <a:rPr lang="ko-KR" altLang="en-US" sz="2400" dirty="0">
                <a:solidFill>
                  <a:schemeClr val="bg1"/>
                </a:solidFill>
              </a:rPr>
              <a:t>파라솔</a:t>
            </a:r>
            <a:r>
              <a:rPr lang="en-US" altLang="ko-KR" sz="2400" dirty="0">
                <a:solidFill>
                  <a:schemeClr val="bg1"/>
                </a:solidFill>
              </a:rPr>
              <a:t>(</a:t>
            </a:r>
            <a:r>
              <a:rPr lang="ko-KR" altLang="en-US" sz="2400" dirty="0">
                <a:solidFill>
                  <a:schemeClr val="bg1"/>
                </a:solidFill>
              </a:rPr>
              <a:t>더위 대비</a:t>
            </a:r>
            <a:r>
              <a:rPr lang="en-US" altLang="ko-KR" sz="2400" dirty="0">
                <a:solidFill>
                  <a:schemeClr val="bg1"/>
                </a:solidFill>
              </a:rPr>
              <a:t>)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D359F81-B672-40F8-80E3-8891623F2BF0}"/>
              </a:ext>
            </a:extLst>
          </p:cNvPr>
          <p:cNvSpPr/>
          <p:nvPr/>
        </p:nvSpPr>
        <p:spPr>
          <a:xfrm>
            <a:off x="12601" y="1268760"/>
            <a:ext cx="9144000" cy="2633151"/>
          </a:xfrm>
          <a:prstGeom prst="rect">
            <a:avLst/>
          </a:prstGeom>
          <a:solidFill>
            <a:srgbClr val="CFB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altLang="ko-K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경조팀</a:t>
            </a:r>
            <a:r>
              <a:rPr lang="en-US" altLang="ko-K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장례사역</a:t>
            </a:r>
            <a:r>
              <a:rPr lang="en-US" altLang="ko-K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n-US" altLang="ko-KR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indent="-342900"/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권사회에서 주 단위 조별 담당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 편성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indent="-342900"/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현재 각 교구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지역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목장별로 참여 중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ko-KR" alt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848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2699792" y="312485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봉사부</a:t>
            </a:r>
            <a:r>
              <a:rPr lang="ko-KR" altLang="en-US" sz="4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사역 내용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FF9090F-D1B2-48BC-A87E-675F2E182483}"/>
              </a:ext>
            </a:extLst>
          </p:cNvPr>
          <p:cNvSpPr/>
          <p:nvPr/>
        </p:nvSpPr>
        <p:spPr>
          <a:xfrm>
            <a:off x="26368" y="3901910"/>
            <a:ext cx="9144000" cy="29560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환경미화팀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청소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미화사역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교회 사용공간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indent="-342900" fontAlgn="base"/>
            <a:r>
              <a:rPr lang="ko-KR" altLang="en-US" sz="2400" dirty="0">
                <a:solidFill>
                  <a:schemeClr val="bg1"/>
                </a:solidFill>
              </a:rPr>
              <a:t>         여성</a:t>
            </a:r>
            <a:r>
              <a:rPr lang="en-US" altLang="ko-KR" sz="2400" dirty="0">
                <a:solidFill>
                  <a:schemeClr val="bg1"/>
                </a:solidFill>
              </a:rPr>
              <a:t>1</a:t>
            </a:r>
            <a:r>
              <a:rPr lang="ko-KR" altLang="en-US" sz="2400" dirty="0">
                <a:solidFill>
                  <a:schemeClr val="bg1"/>
                </a:solidFill>
              </a:rPr>
              <a:t>명 신청</a:t>
            </a:r>
            <a:endParaRPr lang="en-US" altLang="ko-KR" sz="2400" dirty="0">
              <a:solidFill>
                <a:schemeClr val="bg1"/>
              </a:solidFill>
            </a:endParaRPr>
          </a:p>
          <a:p>
            <a:pPr lvl="1" indent="-342900" fontAlgn="base"/>
            <a:endParaRPr lang="en-US" altLang="ko-KR" sz="2400" dirty="0">
              <a:solidFill>
                <a:schemeClr val="bg1"/>
              </a:solidFill>
            </a:endParaRPr>
          </a:p>
          <a:p>
            <a:pPr fontAlgn="base"/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기타 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청년부 </a:t>
            </a:r>
            <a:r>
              <a:rPr lang="ko-KR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디지털헬퍼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행사지원</a:t>
            </a:r>
            <a:endParaRPr lang="en-US" altLang="ko-K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indent="-342900" fontAlgn="base"/>
            <a:r>
              <a:rPr lang="en-US" altLang="ko-KR" sz="2400" dirty="0">
                <a:solidFill>
                  <a:schemeClr val="bg1"/>
                </a:solidFill>
              </a:rPr>
              <a:t>          6/18~7/9:  4</a:t>
            </a:r>
            <a:r>
              <a:rPr lang="ko-KR" altLang="en-US" sz="2400" dirty="0">
                <a:solidFill>
                  <a:schemeClr val="bg1"/>
                </a:solidFill>
              </a:rPr>
              <a:t>주간 </a:t>
            </a:r>
            <a:r>
              <a:rPr lang="ko-KR" altLang="en-US" sz="2400" dirty="0" err="1">
                <a:solidFill>
                  <a:schemeClr val="bg1"/>
                </a:solidFill>
              </a:rPr>
              <a:t>벤허</a:t>
            </a:r>
            <a:r>
              <a:rPr lang="en-US" altLang="ko-KR" sz="2400" dirty="0">
                <a:solidFill>
                  <a:schemeClr val="bg1"/>
                </a:solidFill>
              </a:rPr>
              <a:t>,</a:t>
            </a:r>
            <a:r>
              <a:rPr lang="ko-KR" altLang="en-US" sz="2400" dirty="0">
                <a:solidFill>
                  <a:schemeClr val="bg1"/>
                </a:solidFill>
              </a:rPr>
              <a:t>탁자</a:t>
            </a:r>
            <a:r>
              <a:rPr lang="en-US" altLang="ko-KR" sz="2400" dirty="0">
                <a:solidFill>
                  <a:schemeClr val="bg1"/>
                </a:solidFill>
              </a:rPr>
              <a:t>, </a:t>
            </a:r>
            <a:r>
              <a:rPr lang="ko-KR" altLang="en-US" sz="2400" dirty="0">
                <a:solidFill>
                  <a:schemeClr val="bg1"/>
                </a:solidFill>
              </a:rPr>
              <a:t>의자지원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D359F81-B672-40F8-80E3-8891623F2BF0}"/>
              </a:ext>
            </a:extLst>
          </p:cNvPr>
          <p:cNvSpPr/>
          <p:nvPr/>
        </p:nvSpPr>
        <p:spPr>
          <a:xfrm>
            <a:off x="12601" y="1268760"/>
            <a:ext cx="9144000" cy="2633151"/>
          </a:xfrm>
          <a:prstGeom prst="rect">
            <a:avLst/>
          </a:prstGeom>
          <a:solidFill>
            <a:srgbClr val="CFB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>
                <a:solidFill>
                  <a:schemeClr val="tx1"/>
                </a:solidFill>
              </a:rPr>
              <a:t>      </a:t>
            </a:r>
            <a:r>
              <a:rPr lang="en-US" altLang="ko-KR" sz="2800" b="1" dirty="0">
                <a:solidFill>
                  <a:schemeClr val="tx1"/>
                </a:solidFill>
              </a:rPr>
              <a:t>3. </a:t>
            </a:r>
            <a:r>
              <a:rPr lang="ko-KR" altLang="en-US" sz="2800" b="1" dirty="0">
                <a:solidFill>
                  <a:schemeClr val="tx1"/>
                </a:solidFill>
              </a:rPr>
              <a:t>시설관리팀</a:t>
            </a:r>
            <a:r>
              <a:rPr lang="en-US" altLang="ko-KR" sz="2800" b="1" dirty="0">
                <a:solidFill>
                  <a:schemeClr val="tx1"/>
                </a:solidFill>
              </a:rPr>
              <a:t>(</a:t>
            </a:r>
            <a:r>
              <a:rPr lang="ko-KR" altLang="en-US" sz="2800" b="1" dirty="0">
                <a:solidFill>
                  <a:schemeClr val="tx1"/>
                </a:solidFill>
              </a:rPr>
              <a:t>시설유지</a:t>
            </a:r>
            <a:r>
              <a:rPr lang="en-US" altLang="ko-KR" sz="2800" b="1" dirty="0">
                <a:solidFill>
                  <a:schemeClr val="tx1"/>
                </a:solidFill>
              </a:rPr>
              <a:t>, </a:t>
            </a:r>
            <a:r>
              <a:rPr lang="ko-KR" altLang="en-US" sz="2800" b="1" dirty="0">
                <a:solidFill>
                  <a:schemeClr val="tx1"/>
                </a:solidFill>
              </a:rPr>
              <a:t>보수관리</a:t>
            </a:r>
            <a:r>
              <a:rPr lang="en-US" altLang="ko-KR" sz="2800" b="1" dirty="0">
                <a:solidFill>
                  <a:schemeClr val="tx1"/>
                </a:solidFill>
              </a:rPr>
              <a:t>, </a:t>
            </a:r>
            <a:r>
              <a:rPr lang="ko-KR" altLang="en-US" sz="2800" b="1" dirty="0">
                <a:solidFill>
                  <a:schemeClr val="tx1"/>
                </a:solidFill>
              </a:rPr>
              <a:t>교회전용공간</a:t>
            </a:r>
            <a:r>
              <a:rPr lang="en-US" altLang="ko-KR" sz="2800" b="1" dirty="0">
                <a:solidFill>
                  <a:schemeClr val="tx1"/>
                </a:solidFill>
              </a:rPr>
              <a:t>)</a:t>
            </a:r>
          </a:p>
          <a:p>
            <a:endParaRPr lang="ko-KR" altLang="en-US" sz="1200" dirty="0">
              <a:solidFill>
                <a:schemeClr val="tx1"/>
              </a:solidFill>
            </a:endParaRPr>
          </a:p>
          <a:p>
            <a:pPr lvl="1"/>
            <a:r>
              <a:rPr lang="ko-KR" altLang="en-US" sz="2400" dirty="0">
                <a:solidFill>
                  <a:schemeClr val="tx1"/>
                </a:solidFill>
              </a:rPr>
              <a:t>     쾌적하고 편안한 공간을 유지하기 위해 수시로 체크하고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lvl="1"/>
            <a:r>
              <a:rPr lang="en-US" altLang="ko-KR" sz="2400" dirty="0">
                <a:solidFill>
                  <a:schemeClr val="tx1"/>
                </a:solidFill>
              </a:rPr>
              <a:t>     </a:t>
            </a:r>
            <a:r>
              <a:rPr lang="ko-KR" altLang="en-US" sz="2400" dirty="0">
                <a:solidFill>
                  <a:schemeClr val="tx1"/>
                </a:solidFill>
              </a:rPr>
              <a:t>고장이나 점검요청시 확인후 조치하고 있음</a:t>
            </a:r>
            <a:r>
              <a:rPr lang="en-US" altLang="ko-KR" sz="2400" dirty="0">
                <a:solidFill>
                  <a:schemeClr val="tx1"/>
                </a:solidFill>
              </a:rPr>
              <a:t>.</a:t>
            </a:r>
            <a:endParaRPr lang="ko-KR" altLang="en-US" sz="2400" dirty="0">
              <a:solidFill>
                <a:schemeClr val="tx1"/>
              </a:solidFill>
            </a:endParaRPr>
          </a:p>
          <a:p>
            <a:pPr lvl="1"/>
            <a:r>
              <a:rPr lang="ko-KR" altLang="en-US" sz="2400" dirty="0">
                <a:solidFill>
                  <a:schemeClr val="tx1"/>
                </a:solidFill>
              </a:rPr>
              <a:t>     소소한 고장 시 수리</a:t>
            </a:r>
            <a:r>
              <a:rPr lang="en-US" altLang="ko-KR" sz="2400" dirty="0">
                <a:solidFill>
                  <a:schemeClr val="tx1"/>
                </a:solidFill>
              </a:rPr>
              <a:t>, </a:t>
            </a:r>
            <a:r>
              <a:rPr lang="ko-KR" altLang="en-US" sz="2400" dirty="0">
                <a:solidFill>
                  <a:schemeClr val="tx1"/>
                </a:solidFill>
              </a:rPr>
              <a:t>교체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변기커버</a:t>
            </a:r>
            <a:r>
              <a:rPr lang="en-US" altLang="ko-KR" sz="2400" dirty="0">
                <a:solidFill>
                  <a:schemeClr val="tx1"/>
                </a:solidFill>
              </a:rPr>
              <a:t>, </a:t>
            </a:r>
            <a:r>
              <a:rPr lang="ko-KR" altLang="en-US" sz="2400" dirty="0">
                <a:solidFill>
                  <a:schemeClr val="tx1"/>
                </a:solidFill>
              </a:rPr>
              <a:t>문손잡이</a:t>
            </a:r>
            <a:r>
              <a:rPr lang="en-US" altLang="ko-KR" sz="2400" dirty="0">
                <a:solidFill>
                  <a:schemeClr val="tx1"/>
                </a:solidFill>
              </a:rPr>
              <a:t>, </a:t>
            </a:r>
            <a:r>
              <a:rPr lang="ko-KR" altLang="en-US" sz="2400" dirty="0">
                <a:solidFill>
                  <a:schemeClr val="tx1"/>
                </a:solidFill>
              </a:rPr>
              <a:t>에어컨</a:t>
            </a:r>
            <a:r>
              <a:rPr lang="en-US" altLang="ko-KR" sz="2400" dirty="0">
                <a:solidFill>
                  <a:schemeClr val="tx1"/>
                </a:solidFill>
              </a:rPr>
              <a:t>)</a:t>
            </a:r>
            <a:endParaRPr lang="ko-KR" alt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2997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1"/>
          <p:cNvSpPr txBox="1">
            <a:spLocks/>
          </p:cNvSpPr>
          <p:nvPr/>
        </p:nvSpPr>
        <p:spPr>
          <a:xfrm>
            <a:off x="1115616" y="1916832"/>
            <a:ext cx="6400800" cy="1126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E9B7EE2-437F-0F14-AD39-D3D30EC8EE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63" t="1701" r="12447"/>
          <a:stretch/>
        </p:blipFill>
        <p:spPr>
          <a:xfrm>
            <a:off x="4788024" y="0"/>
            <a:ext cx="4355976" cy="6858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D94ED7AA-2E77-EA24-4592-983CC2C8B481}"/>
              </a:ext>
            </a:extLst>
          </p:cNvPr>
          <p:cNvSpPr/>
          <p:nvPr/>
        </p:nvSpPr>
        <p:spPr>
          <a:xfrm>
            <a:off x="0" y="0"/>
            <a:ext cx="47880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u="sng" dirty="0">
                <a:solidFill>
                  <a:srgbClr val="FFFF00"/>
                </a:solidFill>
              </a:rPr>
              <a:t>전교인 봄맞이 대청소</a:t>
            </a:r>
            <a:endParaRPr lang="en-US" altLang="ko-KR" sz="3200" b="1" u="sng" dirty="0">
              <a:solidFill>
                <a:srgbClr val="FFFF00"/>
              </a:solidFill>
            </a:endParaRPr>
          </a:p>
          <a:p>
            <a:pPr algn="ctr"/>
            <a:endParaRPr lang="en-US" altLang="ko-KR" sz="2800" b="1" dirty="0"/>
          </a:p>
          <a:p>
            <a:endParaRPr lang="en-US" altLang="ko-KR" sz="1400" b="1" dirty="0"/>
          </a:p>
          <a:p>
            <a:pPr marL="800100" lvl="1" indent="-342900" fontAlgn="base">
              <a:buFontTx/>
              <a:buChar char="-"/>
            </a:pPr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참석인원</a:t>
            </a:r>
            <a:r>
              <a:rPr lang="en-US" altLang="ko-K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ko-K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45</a:t>
            </a:r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명 </a:t>
            </a:r>
            <a:endParaRPr lang="en-US" altLang="ko-KR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fontAlgn="base"/>
            <a:endParaRPr lang="en-US" altLang="ko-KR" sz="2400" dirty="0">
              <a:latin typeface="+mj-lt"/>
            </a:endParaRPr>
          </a:p>
          <a:p>
            <a:pPr marL="800100" lvl="1" indent="-342900" fontAlgn="base">
              <a:buFontTx/>
              <a:buChar char="-"/>
            </a:pPr>
            <a:r>
              <a:rPr lang="ko-KR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장소</a:t>
            </a:r>
            <a:endParaRPr lang="en-US" altLang="ko-KR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fontAlgn="base"/>
            <a:endParaRPr lang="en-US" altLang="ko-K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fontAlgn="base"/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</a:t>
            </a:r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강당지하 </a:t>
            </a:r>
            <a:r>
              <a:rPr lang="ko-KR" altLang="en-US" sz="2400" dirty="0" err="1">
                <a:solidFill>
                  <a:schemeClr val="bg1"/>
                </a:solidFill>
                <a:latin typeface="+mj-lt"/>
              </a:rPr>
              <a:t>소예배실</a:t>
            </a:r>
            <a:endParaRPr lang="en-US" altLang="ko-KR" sz="2400" dirty="0">
              <a:solidFill>
                <a:schemeClr val="bg1"/>
              </a:solidFill>
              <a:latin typeface="+mj-lt"/>
            </a:endParaRPr>
          </a:p>
          <a:p>
            <a:pPr lvl="1" fontAlgn="base"/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유아유치부실</a:t>
            </a:r>
            <a:endParaRPr lang="en-US" altLang="ko-KR" sz="2400" dirty="0">
              <a:solidFill>
                <a:schemeClr val="bg1"/>
              </a:solidFill>
              <a:latin typeface="+mj-lt"/>
            </a:endParaRPr>
          </a:p>
          <a:p>
            <a:pPr lvl="1" fontAlgn="base"/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청소년부</a:t>
            </a:r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ko-KR" altLang="en-US" sz="2400" dirty="0" err="1">
                <a:solidFill>
                  <a:schemeClr val="bg1"/>
                </a:solidFill>
                <a:latin typeface="+mj-lt"/>
              </a:rPr>
              <a:t>부서비품창고</a:t>
            </a:r>
            <a:endParaRPr lang="en-US" altLang="ko-KR" sz="2400" dirty="0">
              <a:solidFill>
                <a:schemeClr val="bg1"/>
              </a:solidFill>
              <a:latin typeface="+mj-lt"/>
            </a:endParaRPr>
          </a:p>
          <a:p>
            <a:pPr lvl="2" fontAlgn="base"/>
            <a:endParaRPr lang="en-US" altLang="ko-KR" sz="2000" dirty="0">
              <a:solidFill>
                <a:schemeClr val="bg1"/>
              </a:solidFill>
              <a:latin typeface="+mj-lt"/>
            </a:endParaRPr>
          </a:p>
          <a:p>
            <a:pPr marL="914400" lvl="1" indent="-457200" fontAlgn="base">
              <a:buFontTx/>
              <a:buChar char="-"/>
            </a:pPr>
            <a:r>
              <a:rPr lang="ko-KR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내용</a:t>
            </a:r>
            <a:endParaRPr lang="en-US" altLang="ko-KR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fontAlgn="base"/>
            <a:endParaRPr lang="en-US" altLang="ko-K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fontAlgn="base"/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   폐기할 것과 사용가능한 것     </a:t>
            </a:r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   </a:t>
            </a:r>
          </a:p>
          <a:p>
            <a:pPr lvl="1" fontAlgn="base"/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분류하여 청소</a:t>
            </a:r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정리</a:t>
            </a:r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정돈</a:t>
            </a:r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,     </a:t>
            </a:r>
          </a:p>
          <a:p>
            <a:pPr lvl="1" fontAlgn="base"/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   </a:t>
            </a:r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폐기 </a:t>
            </a:r>
            <a:endParaRPr lang="en-US" altLang="ko-KR" sz="2400" dirty="0">
              <a:solidFill>
                <a:schemeClr val="bg1"/>
              </a:solidFill>
              <a:latin typeface="+mj-lt"/>
            </a:endParaRPr>
          </a:p>
          <a:p>
            <a:pPr lvl="1" fontAlgn="base"/>
            <a:r>
              <a:rPr lang="en-US" altLang="ko-KR" sz="24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    </a:t>
            </a:r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1</a:t>
            </a:r>
            <a:r>
              <a:rPr lang="ko-KR" altLang="en-US" sz="2400" dirty="0" err="1">
                <a:solidFill>
                  <a:schemeClr val="bg1"/>
                </a:solidFill>
                <a:latin typeface="+mj-lt"/>
              </a:rPr>
              <a:t>톤차</a:t>
            </a:r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ko-KR" sz="2400" dirty="0">
                <a:solidFill>
                  <a:schemeClr val="bg1"/>
                </a:solidFill>
                <a:latin typeface="+mj-lt"/>
              </a:rPr>
              <a:t>2</a:t>
            </a:r>
            <a:r>
              <a:rPr lang="ko-KR" altLang="en-US" sz="2400" dirty="0">
                <a:solidFill>
                  <a:schemeClr val="bg1"/>
                </a:solidFill>
                <a:latin typeface="+mj-lt"/>
              </a:rPr>
              <a:t>대 분량 폐기함</a:t>
            </a:r>
            <a:endParaRPr lang="en-US" altLang="ko-KR" sz="2400" dirty="0">
              <a:solidFill>
                <a:schemeClr val="bg1"/>
              </a:solidFill>
              <a:latin typeface="+mj-lt"/>
            </a:endParaRPr>
          </a:p>
          <a:p>
            <a:pPr lvl="2" fontAlgn="base"/>
            <a:endParaRPr lang="en-US" altLang="ko-KR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6078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F960CE2D-39D4-4FD3-9096-278D98ED70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247D6CE-BA2E-46E2-89D6-89FA79A1D851}"/>
              </a:ext>
            </a:extLst>
          </p:cNvPr>
          <p:cNvSpPr/>
          <p:nvPr/>
        </p:nvSpPr>
        <p:spPr>
          <a:xfrm>
            <a:off x="467544" y="2210652"/>
            <a:ext cx="5904656" cy="32345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20063-C82B-43AF-890C-5C33C354C0F9}"/>
              </a:ext>
            </a:extLst>
          </p:cNvPr>
          <p:cNvSpPr txBox="1"/>
          <p:nvPr/>
        </p:nvSpPr>
        <p:spPr>
          <a:xfrm>
            <a:off x="923034" y="2812275"/>
            <a:ext cx="499367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r>
              <a:rPr lang="ko-KR" altLang="en-US" sz="54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r>
              <a:rPr lang="ko-KR" altLang="en-US" sz="54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봉사부</a:t>
            </a:r>
            <a:r>
              <a:rPr lang="ko-KR" altLang="en-US" sz="54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sz="5400" b="1" spc="-2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b="1" spc="-2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54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하반기 사역계획</a:t>
            </a:r>
          </a:p>
        </p:txBody>
      </p:sp>
    </p:spTree>
    <p:extLst>
      <p:ext uri="{BB962C8B-B14F-4D97-AF65-F5344CB8AC3E}">
        <p14:creationId xmlns:p14="http://schemas.microsoft.com/office/powerpoint/2010/main" val="1747645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1FBAD1F-697B-4418-8458-AEB0C535A713}"/>
              </a:ext>
            </a:extLst>
          </p:cNvPr>
          <p:cNvSpPr/>
          <p:nvPr/>
        </p:nvSpPr>
        <p:spPr>
          <a:xfrm>
            <a:off x="575555" y="1628800"/>
            <a:ext cx="7992888" cy="4824536"/>
          </a:xfrm>
          <a:prstGeom prst="roundRect">
            <a:avLst>
              <a:gd name="adj" fmla="val 8180"/>
            </a:avLst>
          </a:prstGeom>
          <a:solidFill>
            <a:schemeClr val="bg1"/>
          </a:solidFill>
          <a:ln>
            <a:noFill/>
          </a:ln>
          <a:effectLst>
            <a:outerShdw blurRad="127000" dist="127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3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 Light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F88F515-81BA-4FB8-F840-E2D56FF2B135}"/>
              </a:ext>
            </a:extLst>
          </p:cNvPr>
          <p:cNvSpPr/>
          <p:nvPr/>
        </p:nvSpPr>
        <p:spPr>
          <a:xfrm>
            <a:off x="695658" y="2018762"/>
            <a:ext cx="775268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&gt; </a:t>
            </a: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새로 조직된 </a:t>
            </a:r>
            <a:r>
              <a:rPr kumimoji="0" lang="en-US" altLang="ko-KR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4</a:t>
            </a:r>
            <a:r>
              <a:rPr kumimoji="0" lang="ko-KR" altLang="en-US" sz="3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개팀을</a:t>
            </a: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어떻게 운영하는      </a:t>
            </a:r>
            <a:endParaRPr kumimoji="0" lang="en-US" altLang="ko-KR" sz="3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것이 성도들에게 은혜가 되고 바람직한    </a:t>
            </a:r>
            <a:endParaRPr kumimoji="0" lang="en-US" altLang="ko-KR" sz="3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000" b="1" kern="100" dirty="0">
                <a:solidFill>
                  <a:prstClr val="black"/>
                </a:solidFill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공동체 형성에 도움이 될까</a:t>
            </a:r>
            <a:r>
              <a:rPr kumimoji="0" lang="en-US" altLang="ko-KR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? </a:t>
            </a: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&gt; </a:t>
            </a: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어떻게 하면 하나님의 마음을 알고 하   </a:t>
            </a:r>
            <a:endParaRPr kumimoji="0" lang="en-US" altLang="ko-KR" sz="3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나님의 뜻을 구하며 많은 성도들이 참  </a:t>
            </a:r>
            <a:endParaRPr kumimoji="0" lang="en-US" altLang="ko-KR" sz="3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000" b="1" kern="100" dirty="0">
                <a:solidFill>
                  <a:prstClr val="black"/>
                </a:solidFill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여하여 한마음 </a:t>
            </a:r>
            <a:r>
              <a:rPr kumimoji="0" lang="ko-KR" altLang="en-US" sz="3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한뜻으로</a:t>
            </a: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나아갈까</a:t>
            </a:r>
            <a:r>
              <a:rPr kumimoji="0" lang="en-US" altLang="ko-KR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? </a:t>
            </a: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&gt; </a:t>
            </a: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숙고하고 기도하고 상의하여 조금씩 </a:t>
            </a:r>
            <a:endParaRPr kumimoji="0" lang="en-US" altLang="ko-KR" sz="3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구체화 시켜 나가겠습니다</a:t>
            </a:r>
            <a:r>
              <a:rPr kumimoji="0" lang="en-US" altLang="ko-KR" sz="3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제목 2">
            <a:extLst>
              <a:ext uri="{FF2B5EF4-FFF2-40B4-BE49-F238E27FC236}">
                <a16:creationId xmlns:a16="http://schemas.microsoft.com/office/drawing/2014/main" id="{73F0E17E-567F-6D2D-299A-E9C82873330E}"/>
              </a:ext>
            </a:extLst>
          </p:cNvPr>
          <p:cNvSpPr txBox="1">
            <a:spLocks/>
          </p:cNvSpPr>
          <p:nvPr/>
        </p:nvSpPr>
        <p:spPr>
          <a:xfrm>
            <a:off x="1657348" y="322638"/>
            <a:ext cx="5829300" cy="102288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나눔스퀘어 Bold"/>
                <a:cs typeface="+mj-cs"/>
              </a:rPr>
              <a:t>사역의 주안점</a:t>
            </a:r>
            <a:endParaRPr kumimoji="0" lang="ko-KR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스퀘어 Bold"/>
              <a:ea typeface="나눔스퀘어 Bold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7324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2699792" y="312485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하반기 사역 내용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FF9090F-D1B2-48BC-A87E-675F2E182483}"/>
              </a:ext>
            </a:extLst>
          </p:cNvPr>
          <p:cNvSpPr/>
          <p:nvPr/>
        </p:nvSpPr>
        <p:spPr>
          <a:xfrm>
            <a:off x="26368" y="3901910"/>
            <a:ext cx="9144000" cy="29560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시설관리팀</a:t>
            </a:r>
            <a:endParaRPr lang="en-US" altLang="ko-K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fontAlgn="base"/>
            <a:r>
              <a:rPr lang="ko-KR" altLang="en-US" sz="2400" dirty="0">
                <a:solidFill>
                  <a:schemeClr val="bg1"/>
                </a:solidFill>
              </a:rPr>
              <a:t>        보수 점검 </a:t>
            </a:r>
            <a:r>
              <a:rPr lang="ko-KR" altLang="en-US" sz="2400" dirty="0" err="1">
                <a:solidFill>
                  <a:schemeClr val="bg1"/>
                </a:solidFill>
              </a:rPr>
              <a:t>요청시</a:t>
            </a:r>
            <a:r>
              <a:rPr lang="ko-KR" altLang="en-US" sz="2400" dirty="0">
                <a:solidFill>
                  <a:schemeClr val="bg1"/>
                </a:solidFill>
              </a:rPr>
              <a:t> 체크한 후 언제나 빠르게 조치</a:t>
            </a:r>
          </a:p>
          <a:p>
            <a:pPr lvl="1" fontAlgn="base"/>
            <a:r>
              <a:rPr lang="en-US" altLang="ko-KR" sz="2400" dirty="0">
                <a:solidFill>
                  <a:schemeClr val="bg1"/>
                </a:solidFill>
              </a:rPr>
              <a:t>        7</a:t>
            </a:r>
            <a:r>
              <a:rPr lang="ko-KR" altLang="en-US" sz="2400" dirty="0" err="1">
                <a:solidFill>
                  <a:schemeClr val="bg1"/>
                </a:solidFill>
              </a:rPr>
              <a:t>월장마</a:t>
            </a:r>
            <a:r>
              <a:rPr lang="ko-KR" altLang="en-US" sz="2400" dirty="0">
                <a:solidFill>
                  <a:schemeClr val="bg1"/>
                </a:solidFill>
              </a:rPr>
              <a:t> 후 유아유치부실 환경 점검 후 보수예정</a:t>
            </a:r>
            <a:endParaRPr lang="en-US" altLang="ko-KR" sz="2400" dirty="0">
              <a:solidFill>
                <a:schemeClr val="bg1"/>
              </a:solidFill>
            </a:endParaRPr>
          </a:p>
          <a:p>
            <a:pPr lvl="1" fontAlgn="base"/>
            <a:r>
              <a:rPr lang="en-US" altLang="ko-KR" sz="2400" dirty="0">
                <a:solidFill>
                  <a:schemeClr val="bg1"/>
                </a:solidFill>
              </a:rPr>
              <a:t>        (</a:t>
            </a:r>
            <a:r>
              <a:rPr lang="ko-KR" altLang="en-US" sz="2400" dirty="0">
                <a:solidFill>
                  <a:schemeClr val="bg1"/>
                </a:solidFill>
              </a:rPr>
              <a:t>바닥 방수</a:t>
            </a:r>
            <a:r>
              <a:rPr lang="en-US" altLang="ko-KR" sz="2400" dirty="0">
                <a:solidFill>
                  <a:schemeClr val="bg1"/>
                </a:solidFill>
              </a:rPr>
              <a:t>, </a:t>
            </a:r>
            <a:r>
              <a:rPr lang="ko-KR" altLang="en-US" sz="2400" dirty="0">
                <a:solidFill>
                  <a:schemeClr val="bg1"/>
                </a:solidFill>
              </a:rPr>
              <a:t>소독</a:t>
            </a:r>
            <a:r>
              <a:rPr lang="en-US" altLang="ko-KR" sz="2400" dirty="0">
                <a:solidFill>
                  <a:schemeClr val="bg1"/>
                </a:solidFill>
              </a:rPr>
              <a:t>) 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D359F81-B672-40F8-80E3-8891623F2BF0}"/>
              </a:ext>
            </a:extLst>
          </p:cNvPr>
          <p:cNvSpPr/>
          <p:nvPr/>
        </p:nvSpPr>
        <p:spPr>
          <a:xfrm>
            <a:off x="12601" y="1268760"/>
            <a:ext cx="9144000" cy="2633151"/>
          </a:xfrm>
          <a:prstGeom prst="rect">
            <a:avLst/>
          </a:prstGeom>
          <a:solidFill>
            <a:srgbClr val="CFB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>
                <a:solidFill>
                  <a:schemeClr val="tx1"/>
                </a:solidFill>
              </a:rPr>
              <a:t>        </a:t>
            </a:r>
            <a:r>
              <a:rPr lang="en-US" altLang="ko-KR" sz="2800" b="1" dirty="0">
                <a:solidFill>
                  <a:schemeClr val="tx1"/>
                </a:solidFill>
              </a:rPr>
              <a:t>1. </a:t>
            </a:r>
            <a:r>
              <a:rPr lang="ko-KR" altLang="en-US" sz="2800" b="1" dirty="0">
                <a:solidFill>
                  <a:schemeClr val="tx1"/>
                </a:solidFill>
              </a:rPr>
              <a:t>주차 </a:t>
            </a:r>
            <a:r>
              <a:rPr lang="ko-KR" altLang="en-US" sz="2800" b="1" dirty="0" err="1">
                <a:solidFill>
                  <a:schemeClr val="tx1"/>
                </a:solidFill>
              </a:rPr>
              <a:t>안내팀</a:t>
            </a:r>
            <a:r>
              <a:rPr lang="ko-KR" altLang="en-US" sz="2800" b="1" dirty="0">
                <a:solidFill>
                  <a:schemeClr val="tx1"/>
                </a:solidFill>
              </a:rPr>
              <a:t> </a:t>
            </a:r>
            <a:endParaRPr lang="en-US" altLang="ko-KR" sz="2800" b="1" dirty="0">
              <a:solidFill>
                <a:schemeClr val="tx1"/>
              </a:solidFill>
            </a:endParaRPr>
          </a:p>
          <a:p>
            <a:endParaRPr lang="en-US" altLang="ko-KR" sz="1400" b="1" dirty="0">
              <a:solidFill>
                <a:schemeClr val="tx1"/>
              </a:solidFill>
            </a:endParaRPr>
          </a:p>
          <a:p>
            <a:pPr lvl="1" indent="-342900"/>
            <a:r>
              <a:rPr lang="ko-KR" altLang="en-US" sz="2400" dirty="0">
                <a:solidFill>
                  <a:schemeClr val="tx1"/>
                </a:solidFill>
              </a:rPr>
              <a:t>             부원충원 </a:t>
            </a:r>
            <a:r>
              <a:rPr lang="en-US" altLang="ko-KR" sz="2400" dirty="0">
                <a:solidFill>
                  <a:schemeClr val="tx1"/>
                </a:solidFill>
              </a:rPr>
              <a:t>5~6</a:t>
            </a:r>
            <a:r>
              <a:rPr lang="ko-KR" altLang="en-US" sz="2400" dirty="0">
                <a:solidFill>
                  <a:schemeClr val="tx1"/>
                </a:solidFill>
              </a:rPr>
              <a:t>명</a:t>
            </a:r>
            <a:r>
              <a:rPr lang="en-US" altLang="ko-KR" sz="2400" dirty="0">
                <a:solidFill>
                  <a:schemeClr val="tx1"/>
                </a:solidFill>
              </a:rPr>
              <a:t>(3</a:t>
            </a:r>
            <a:r>
              <a:rPr lang="ko-KR" altLang="en-US" sz="2400" dirty="0">
                <a:solidFill>
                  <a:schemeClr val="tx1"/>
                </a:solidFill>
              </a:rPr>
              <a:t>남성도회 주축으로</a:t>
            </a:r>
            <a:r>
              <a:rPr lang="en-US" altLang="ko-KR" sz="2400" dirty="0">
                <a:solidFill>
                  <a:schemeClr val="tx1"/>
                </a:solidFill>
              </a:rPr>
              <a:t>)</a:t>
            </a:r>
          </a:p>
          <a:p>
            <a:pPr lvl="1" indent="-342900"/>
            <a:r>
              <a:rPr lang="en-US" altLang="ko-KR" sz="2400" dirty="0">
                <a:solidFill>
                  <a:schemeClr val="tx1"/>
                </a:solidFill>
              </a:rPr>
              <a:t>             2024</a:t>
            </a:r>
            <a:r>
              <a:rPr lang="ko-KR" altLang="en-US" sz="2400" dirty="0">
                <a:solidFill>
                  <a:schemeClr val="tx1"/>
                </a:solidFill>
              </a:rPr>
              <a:t>년도에는 </a:t>
            </a:r>
            <a:r>
              <a:rPr lang="en-US" altLang="ko-KR" sz="2400" dirty="0">
                <a:solidFill>
                  <a:schemeClr val="tx1"/>
                </a:solidFill>
              </a:rPr>
              <a:t>1</a:t>
            </a:r>
            <a:r>
              <a:rPr lang="ko-KR" altLang="en-US" sz="2400" dirty="0">
                <a:solidFill>
                  <a:schemeClr val="tx1"/>
                </a:solidFill>
              </a:rPr>
              <a:t>부예배와 </a:t>
            </a:r>
            <a:r>
              <a:rPr lang="en-US" altLang="ko-KR" sz="2400" dirty="0">
                <a:solidFill>
                  <a:schemeClr val="tx1"/>
                </a:solidFill>
              </a:rPr>
              <a:t>2</a:t>
            </a:r>
            <a:r>
              <a:rPr lang="ko-KR" altLang="en-US" sz="2400" dirty="0">
                <a:solidFill>
                  <a:schemeClr val="tx1"/>
                </a:solidFill>
              </a:rPr>
              <a:t>부예배로 나누어 운영 예정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lvl="1" indent="-342900"/>
            <a:r>
              <a:rPr lang="en-US" altLang="ko-KR" sz="2400" dirty="0">
                <a:solidFill>
                  <a:schemeClr val="tx1"/>
                </a:solidFill>
              </a:rPr>
              <a:t>            (</a:t>
            </a:r>
            <a:r>
              <a:rPr lang="ko-KR" altLang="en-US" sz="2400" dirty="0">
                <a:solidFill>
                  <a:schemeClr val="tx1"/>
                </a:solidFill>
              </a:rPr>
              <a:t>예배에 충실함</a:t>
            </a:r>
            <a:r>
              <a:rPr lang="en-US" altLang="ko-KR" sz="2400" dirty="0">
                <a:solidFill>
                  <a:schemeClr val="tx1"/>
                </a:solidFill>
              </a:rPr>
              <a:t>)</a:t>
            </a:r>
            <a:endParaRPr lang="ko-KR" alt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2134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2699792" y="312485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하반기 사역 내용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FF9090F-D1B2-48BC-A87E-675F2E182483}"/>
              </a:ext>
            </a:extLst>
          </p:cNvPr>
          <p:cNvSpPr/>
          <p:nvPr/>
        </p:nvSpPr>
        <p:spPr>
          <a:xfrm>
            <a:off x="26368" y="342900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경조팀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fontAlgn="base"/>
            <a:r>
              <a:rPr lang="ko-KR" altLang="en-US" sz="2400" dirty="0">
                <a:solidFill>
                  <a:schemeClr val="bg1"/>
                </a:solidFill>
              </a:rPr>
              <a:t>          현 상태 유지</a:t>
            </a:r>
            <a:endParaRPr lang="en-US" altLang="ko-KR" sz="2400" dirty="0">
              <a:solidFill>
                <a:schemeClr val="bg1"/>
              </a:solidFill>
            </a:endParaRPr>
          </a:p>
          <a:p>
            <a:pPr lvl="1" fontAlgn="base"/>
            <a:endParaRPr lang="en-US" altLang="ko-KR" sz="2400" dirty="0">
              <a:solidFill>
                <a:schemeClr val="bg1"/>
              </a:solidFill>
            </a:endParaRPr>
          </a:p>
          <a:p>
            <a:pPr lvl="1" fontAlgn="base"/>
            <a:r>
              <a:rPr lang="en-US" altLang="ko-KR" sz="2800" dirty="0">
                <a:solidFill>
                  <a:schemeClr val="bg1"/>
                </a:solidFill>
              </a:rPr>
              <a:t>    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기타</a:t>
            </a:r>
            <a:endParaRPr lang="en-US" altLang="ko-K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fontAlgn="base"/>
            <a:r>
              <a:rPr lang="en-US" altLang="ko-KR" sz="2400" dirty="0">
                <a:solidFill>
                  <a:schemeClr val="bg1"/>
                </a:solidFill>
              </a:rPr>
              <a:t>         </a:t>
            </a:r>
            <a:r>
              <a:rPr lang="ko-KR" altLang="en-US" sz="2400" dirty="0">
                <a:solidFill>
                  <a:schemeClr val="bg1"/>
                </a:solidFill>
              </a:rPr>
              <a:t>신규 구입비품 재물명부 작성</a:t>
            </a:r>
          </a:p>
          <a:p>
            <a:pPr lvl="1" fontAlgn="base"/>
            <a:r>
              <a:rPr lang="ko-KR" altLang="en-US" sz="2400" dirty="0">
                <a:solidFill>
                  <a:schemeClr val="bg1"/>
                </a:solidFill>
              </a:rPr>
              <a:t>         교회차량 사용 내역서 작성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D359F81-B672-40F8-80E3-8891623F2BF0}"/>
              </a:ext>
            </a:extLst>
          </p:cNvPr>
          <p:cNvSpPr/>
          <p:nvPr/>
        </p:nvSpPr>
        <p:spPr>
          <a:xfrm>
            <a:off x="12601" y="1268761"/>
            <a:ext cx="9144000" cy="2160240"/>
          </a:xfrm>
          <a:prstGeom prst="rect">
            <a:avLst/>
          </a:prstGeom>
          <a:solidFill>
            <a:srgbClr val="CFB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altLang="ko-K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환경미화팀 </a:t>
            </a:r>
            <a:endParaRPr lang="en-US" altLang="ko-K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sz="1400" b="1" dirty="0">
              <a:solidFill>
                <a:schemeClr val="tx1"/>
              </a:solidFill>
            </a:endParaRPr>
          </a:p>
          <a:p>
            <a:pPr lvl="1" indent="-342900"/>
            <a:r>
              <a:rPr lang="ko-KR" altLang="en-US" sz="2400" dirty="0">
                <a:solidFill>
                  <a:schemeClr val="tx1"/>
                </a:solidFill>
              </a:rPr>
              <a:t>              </a:t>
            </a:r>
            <a:r>
              <a:rPr lang="en-US" altLang="ko-KR" sz="2400" dirty="0">
                <a:solidFill>
                  <a:schemeClr val="tx1"/>
                </a:solidFill>
              </a:rPr>
              <a:t>1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2</a:t>
            </a:r>
            <a:r>
              <a:rPr lang="ko-KR" altLang="en-US" sz="2400" dirty="0">
                <a:solidFill>
                  <a:schemeClr val="tx1"/>
                </a:solidFill>
              </a:rPr>
              <a:t>회 정기적으로 대청소 예정</a:t>
            </a:r>
          </a:p>
          <a:p>
            <a:pPr lvl="1" indent="-342900"/>
            <a:r>
              <a:rPr lang="ko-KR" altLang="en-US" sz="2400" dirty="0">
                <a:solidFill>
                  <a:schemeClr val="tx1"/>
                </a:solidFill>
              </a:rPr>
              <a:t>              가을 대청소</a:t>
            </a:r>
            <a:r>
              <a:rPr lang="en-US" altLang="ko-KR" sz="2400" dirty="0">
                <a:solidFill>
                  <a:schemeClr val="tx1"/>
                </a:solidFill>
              </a:rPr>
              <a:t>(9</a:t>
            </a:r>
            <a:r>
              <a:rPr lang="ko-KR" altLang="en-US" sz="2400" dirty="0">
                <a:solidFill>
                  <a:schemeClr val="tx1"/>
                </a:solidFill>
              </a:rPr>
              <a:t>월 중순</a:t>
            </a:r>
            <a:r>
              <a:rPr lang="en-US" altLang="ko-KR" sz="2400" dirty="0">
                <a:solidFill>
                  <a:schemeClr val="tx1"/>
                </a:solidFill>
              </a:rPr>
              <a:t>~10</a:t>
            </a:r>
            <a:r>
              <a:rPr lang="ko-KR" altLang="en-US" sz="2400" dirty="0">
                <a:solidFill>
                  <a:schemeClr val="tx1"/>
                </a:solidFill>
              </a:rPr>
              <a:t>월 초</a:t>
            </a:r>
            <a:r>
              <a:rPr lang="en-US" altLang="ko-KR" sz="2400" dirty="0">
                <a:solidFill>
                  <a:schemeClr val="tx1"/>
                </a:solidFill>
              </a:rPr>
              <a:t>)</a:t>
            </a:r>
            <a:endParaRPr lang="ko-KR" alt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3961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1FBAD1F-697B-4418-8458-AEB0C535A713}"/>
              </a:ext>
            </a:extLst>
          </p:cNvPr>
          <p:cNvSpPr/>
          <p:nvPr/>
        </p:nvSpPr>
        <p:spPr>
          <a:xfrm>
            <a:off x="539552" y="1340767"/>
            <a:ext cx="7992888" cy="4968553"/>
          </a:xfrm>
          <a:prstGeom prst="roundRect">
            <a:avLst>
              <a:gd name="adj" fmla="val 8180"/>
            </a:avLst>
          </a:prstGeom>
          <a:solidFill>
            <a:schemeClr val="bg1"/>
          </a:solidFill>
          <a:ln>
            <a:noFill/>
          </a:ln>
          <a:effectLst>
            <a:outerShdw blurRad="127000" dist="127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3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 Light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F88F515-81BA-4FB8-F840-E2D56FF2B135}"/>
              </a:ext>
            </a:extLst>
          </p:cNvPr>
          <p:cNvSpPr/>
          <p:nvPr/>
        </p:nvSpPr>
        <p:spPr>
          <a:xfrm>
            <a:off x="611560" y="1556792"/>
            <a:ext cx="7776864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&gt; </a:t>
            </a:r>
            <a:r>
              <a:rPr kumimoji="0" lang="ko-KR" alt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코로나 이후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변화하고 있는 교회 환경안에서 </a:t>
            </a:r>
            <a:endParaRPr kumimoji="0" lang="en-US" altLang="ko-KR" sz="25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25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포이에마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예수교회도 변화에 적응하고자 공동체       </a:t>
            </a:r>
            <a:endParaRPr kumimoji="0" lang="en-US" altLang="ko-KR" sz="25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500" kern="100" dirty="0">
                <a:solidFill>
                  <a:prstClr val="black"/>
                </a:solidFill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조직을 새로 편성하여 목장 중심으로 말씀과 기</a:t>
            </a:r>
            <a:endParaRPr kumimoji="0" lang="en-US" altLang="ko-KR" sz="25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500" kern="100" dirty="0">
                <a:solidFill>
                  <a:prstClr val="black"/>
                </a:solidFill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도가 </a:t>
            </a:r>
            <a:r>
              <a:rPr kumimoji="0" lang="ko-KR" altLang="en-US" sz="25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개인과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각 가정으로 스며들도록 애쓰고 </a:t>
            </a:r>
            <a:r>
              <a:rPr kumimoji="0" lang="ko-KR" altLang="en-US" sz="25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있</a:t>
            </a:r>
            <a:endParaRPr kumimoji="0" lang="en-US" altLang="ko-KR" sz="25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500" kern="100" dirty="0">
                <a:solidFill>
                  <a:prstClr val="black"/>
                </a:solidFill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습니다</a:t>
            </a:r>
            <a:r>
              <a:rPr kumimoji="0" lang="en-US" altLang="ko-KR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. </a:t>
            </a: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&gt; </a:t>
            </a:r>
            <a:r>
              <a:rPr kumimoji="0" lang="ko-KR" alt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변화의 중심에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우리 모두가 서 있습니다</a:t>
            </a:r>
            <a:r>
              <a:rPr kumimoji="0" lang="en-US" altLang="ko-KR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.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함께   </a:t>
            </a:r>
            <a:endParaRPr kumimoji="0" lang="en-US" altLang="ko-KR" sz="25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참여하여 힘을 합하고 기쁨을 </a:t>
            </a:r>
            <a:r>
              <a:rPr kumimoji="0" lang="ko-KR" altLang="en-US" sz="25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나누시길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</a:t>
            </a:r>
            <a:r>
              <a:rPr kumimoji="0" lang="ko-KR" altLang="en-US" sz="25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원합니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 </a:t>
            </a:r>
            <a:endParaRPr kumimoji="0" lang="en-US" altLang="ko-KR" sz="25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500" kern="100" dirty="0">
                <a:solidFill>
                  <a:prstClr val="black"/>
                </a:solidFill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다</a:t>
            </a:r>
            <a:r>
              <a:rPr kumimoji="0" lang="en-US" altLang="ko-KR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.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부서와 모임에 적극적으로 참여하여 밝고 따</a:t>
            </a:r>
            <a:endParaRPr kumimoji="0" lang="en-US" altLang="ko-KR" sz="25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500" kern="100" dirty="0">
                <a:solidFill>
                  <a:prstClr val="black"/>
                </a:solidFill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뜻하고 신선한 의견들 많이 내어 주시고 공동체</a:t>
            </a:r>
            <a:endParaRPr kumimoji="0" lang="en-US" altLang="ko-KR" sz="25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500" kern="100" dirty="0">
                <a:solidFill>
                  <a:prstClr val="black"/>
                </a:solidFill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가 살아나고 자신도 영이 살아나는 체험으로 하</a:t>
            </a:r>
            <a:endParaRPr kumimoji="0" lang="en-US" altLang="ko-KR" sz="25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나눔스퀘어 Light"/>
              <a:cs typeface="Times New Roman" panose="02020603050405020304" pitchFamily="18" charset="0"/>
            </a:endParaRPr>
          </a:p>
          <a:p>
            <a:pPr marR="0" lvl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500" kern="100" dirty="0">
                <a:solidFill>
                  <a:prstClr val="black"/>
                </a:solidFill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  </a:t>
            </a:r>
            <a:r>
              <a:rPr kumimoji="0" lang="ko-KR" altLang="en-US" sz="250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나님께</a:t>
            </a:r>
            <a:r>
              <a:rPr kumimoji="0" lang="ko-KR" altLang="en-US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 영광을 돌리시기를 축원 드립니다</a:t>
            </a:r>
            <a:r>
              <a:rPr kumimoji="0" lang="en-US" altLang="ko-KR" sz="25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나눔스퀘어 Ligh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제목 2">
            <a:extLst>
              <a:ext uri="{FF2B5EF4-FFF2-40B4-BE49-F238E27FC236}">
                <a16:creationId xmlns:a16="http://schemas.microsoft.com/office/drawing/2014/main" id="{73F0E17E-567F-6D2D-299A-E9C82873330E}"/>
              </a:ext>
            </a:extLst>
          </p:cNvPr>
          <p:cNvSpPr txBox="1">
            <a:spLocks/>
          </p:cNvSpPr>
          <p:nvPr/>
        </p:nvSpPr>
        <p:spPr>
          <a:xfrm>
            <a:off x="2195736" y="157727"/>
            <a:ext cx="4608512" cy="102288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나눔스퀘어 Bold"/>
                <a:cs typeface="+mj-cs"/>
              </a:rPr>
              <a:t>당부의 말씀</a:t>
            </a:r>
            <a:endParaRPr kumimoji="0" lang="ko-KR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 Bold"/>
              <a:ea typeface="나눔스퀘어 Bold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5069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5F05C3-85C6-4A68-8451-AF414C2EC7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5392" cy="685799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BB92D5-4DC1-4BBA-9190-C89445146D29}"/>
              </a:ext>
            </a:extLst>
          </p:cNvPr>
          <p:cNvSpPr/>
          <p:nvPr/>
        </p:nvSpPr>
        <p:spPr>
          <a:xfrm>
            <a:off x="0" y="0"/>
            <a:ext cx="47947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5B8A8E8-666A-4C32-BCDC-4B7708909C00}"/>
              </a:ext>
            </a:extLst>
          </p:cNvPr>
          <p:cNvCxnSpPr/>
          <p:nvPr/>
        </p:nvCxnSpPr>
        <p:spPr>
          <a:xfrm>
            <a:off x="614031" y="1965695"/>
            <a:ext cx="39579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8B287F2-561E-4C36-878C-81D3581FD75B}"/>
              </a:ext>
            </a:extLst>
          </p:cNvPr>
          <p:cNvSpPr txBox="1"/>
          <p:nvPr/>
        </p:nvSpPr>
        <p:spPr>
          <a:xfrm>
            <a:off x="1231103" y="2321003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6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친교부</a:t>
            </a:r>
            <a:endParaRPr lang="ko-KR" altLang="en-US" sz="6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3" name="부제목 1">
            <a:extLst>
              <a:ext uri="{FF2B5EF4-FFF2-40B4-BE49-F238E27FC236}">
                <a16:creationId xmlns:a16="http://schemas.microsoft.com/office/drawing/2014/main" id="{DC9550AD-0C67-D691-9272-88F1CE15232C}"/>
              </a:ext>
            </a:extLst>
          </p:cNvPr>
          <p:cNvSpPr txBox="1">
            <a:spLocks/>
          </p:cNvSpPr>
          <p:nvPr/>
        </p:nvSpPr>
        <p:spPr>
          <a:xfrm>
            <a:off x="192715" y="3888409"/>
            <a:ext cx="4800600" cy="84523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57144" indent="-257144" algn="ctr" defTabSz="685715">
              <a:spcBef>
                <a:spcPct val="20000"/>
              </a:spcBef>
              <a:defRPr/>
            </a:pPr>
            <a:r>
              <a:rPr lang="ko-KR" alt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부장 </a:t>
            </a:r>
            <a:r>
              <a:rPr lang="ko-KR" altLang="en-US" sz="33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나눔스퀘어 Bold"/>
              </a:rPr>
              <a:t>임숙희권사</a:t>
            </a:r>
            <a:endParaRPr lang="ko-KR" altLang="en-US" sz="3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나눔스퀘어 Bold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49E7CD-C7CD-4F69-3BCA-C19BCEB8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55993"/>
            <a:ext cx="1977157" cy="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74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상반기 사역보고</a:t>
            </a: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208249"/>
              </p:ext>
            </p:extLst>
          </p:nvPr>
        </p:nvGraphicFramePr>
        <p:xfrm>
          <a:off x="457200" y="1730228"/>
          <a:ext cx="8229600" cy="4627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3036087599"/>
                    </a:ext>
                  </a:extLst>
                </a:gridCol>
                <a:gridCol w="1522512">
                  <a:extLst>
                    <a:ext uri="{9D8B030D-6E8A-4147-A177-3AD203B41FA5}">
                      <a16:colId xmlns:a16="http://schemas.microsoft.com/office/drawing/2014/main" val="3464888182"/>
                    </a:ext>
                  </a:extLst>
                </a:gridCol>
                <a:gridCol w="5338936">
                  <a:extLst>
                    <a:ext uri="{9D8B030D-6E8A-4147-A177-3AD203B41FA5}">
                      <a16:colId xmlns:a16="http://schemas.microsoft.com/office/drawing/2014/main" val="1262652707"/>
                    </a:ext>
                  </a:extLst>
                </a:gridCol>
              </a:tblGrid>
              <a:tr h="66257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dirty="0" err="1"/>
                        <a:t>사업명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dirty="0"/>
                        <a:t>금액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dirty="0"/>
                        <a:t>세부내용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4714473"/>
                  </a:ext>
                </a:extLst>
              </a:tr>
              <a:tr h="11779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2200" b="1" dirty="0" err="1">
                          <a:solidFill>
                            <a:schemeClr val="tx1"/>
                          </a:solidFill>
                        </a:rPr>
                        <a:t>주일식사</a:t>
                      </a:r>
                      <a:endParaRPr lang="ko-KR" alt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21,230,000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전 교인 </a:t>
                      </a:r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무료식사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 제공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코로나 이후 친교활성화를 위하여</a:t>
                      </a: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현재 목장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성도회모임이 활발해진 것 같음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1289793"/>
                  </a:ext>
                </a:extLst>
              </a:tr>
              <a:tr h="1030664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300000"/>
                        </a:lnSpc>
                      </a:pPr>
                      <a:r>
                        <a:rPr lang="ko-KR" altLang="en-US" sz="2200" b="1" dirty="0" err="1">
                          <a:solidFill>
                            <a:schemeClr val="tx1"/>
                          </a:solidFill>
                        </a:rPr>
                        <a:t>특별식사</a:t>
                      </a:r>
                      <a:endParaRPr lang="ko-KR" alt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 3,000,000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신정식사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400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인분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중보기도팀에서 적극 협조해 주심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6463678"/>
                  </a:ext>
                </a:extLst>
              </a:tr>
              <a:tr h="95704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 2,400,000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부활절 간식 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650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인 제공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포장시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예배부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중보기도팀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여성도회에서 도와줌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1648550"/>
                  </a:ext>
                </a:extLst>
              </a:tr>
              <a:tr h="7509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2200" b="1" dirty="0">
                          <a:solidFill>
                            <a:schemeClr val="tx1"/>
                          </a:solidFill>
                        </a:rPr>
                        <a:t>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en-US" altLang="ko-KR" sz="2000" b="1" dirty="0">
                          <a:solidFill>
                            <a:schemeClr val="tx1"/>
                          </a:solidFill>
                        </a:rPr>
                        <a:t>26,630,000</a:t>
                      </a:r>
                      <a:endParaRPr lang="ko-KR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9211945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95FC7781-A1C4-AD5E-5FB2-B7D42A47260F}"/>
              </a:ext>
            </a:extLst>
          </p:cNvPr>
          <p:cNvSpPr/>
          <p:nvPr/>
        </p:nvSpPr>
        <p:spPr>
          <a:xfrm>
            <a:off x="0" y="1"/>
            <a:ext cx="9144000" cy="1325564"/>
          </a:xfrm>
          <a:prstGeom prst="rect">
            <a:avLst/>
          </a:prstGeom>
          <a:solidFill>
            <a:srgbClr val="4250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+mn-cs"/>
              </a:rPr>
              <a:t>상반기 사역보고</a:t>
            </a:r>
          </a:p>
        </p:txBody>
      </p:sp>
    </p:spTree>
    <p:extLst>
      <p:ext uri="{BB962C8B-B14F-4D97-AF65-F5344CB8AC3E}">
        <p14:creationId xmlns:p14="http://schemas.microsoft.com/office/powerpoint/2010/main" val="22464725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하반기 사역계획</a:t>
            </a: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9268787"/>
              </p:ext>
            </p:extLst>
          </p:nvPr>
        </p:nvGraphicFramePr>
        <p:xfrm>
          <a:off x="457200" y="1730228"/>
          <a:ext cx="8507287" cy="4464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879">
                  <a:extLst>
                    <a:ext uri="{9D8B030D-6E8A-4147-A177-3AD203B41FA5}">
                      <a16:colId xmlns:a16="http://schemas.microsoft.com/office/drawing/2014/main" val="1043924551"/>
                    </a:ext>
                  </a:extLst>
                </a:gridCol>
                <a:gridCol w="1563192">
                  <a:extLst>
                    <a:ext uri="{9D8B030D-6E8A-4147-A177-3AD203B41FA5}">
                      <a16:colId xmlns:a16="http://schemas.microsoft.com/office/drawing/2014/main" val="2081057581"/>
                    </a:ext>
                  </a:extLst>
                </a:gridCol>
                <a:gridCol w="5604216">
                  <a:extLst>
                    <a:ext uri="{9D8B030D-6E8A-4147-A177-3AD203B41FA5}">
                      <a16:colId xmlns:a16="http://schemas.microsoft.com/office/drawing/2014/main" val="3462083391"/>
                    </a:ext>
                  </a:extLst>
                </a:gridCol>
              </a:tblGrid>
              <a:tr h="71719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dirty="0" err="1"/>
                        <a:t>사업명</a:t>
                      </a:r>
                      <a:endParaRPr lang="ko-KR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dirty="0"/>
                        <a:t>금액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dirty="0"/>
                        <a:t>세부내용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1040788"/>
                  </a:ext>
                </a:extLst>
              </a:tr>
              <a:tr h="12550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주일식사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12,000,000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유료식사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 제공 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– 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김밥 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2,000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원 등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단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봉사자들은 무료제공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김밥 판매대금 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500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만원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(6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개월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 재정부에 반환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8152126"/>
                  </a:ext>
                </a:extLst>
              </a:tr>
              <a:tr h="838211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300000"/>
                        </a:lnSpc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특별식사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 8,000,000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창립기념일 식사</a:t>
                      </a:r>
                      <a:endParaRPr lang="en-US" altLang="ko-KR" sz="20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 err="1">
                          <a:solidFill>
                            <a:schemeClr val="tx1"/>
                          </a:solidFill>
                        </a:rPr>
                        <a:t>부페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 예정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, 400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인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5416662"/>
                  </a:ext>
                </a:extLst>
              </a:tr>
              <a:tr h="5961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 2,500,000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추수감사절 간식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, 650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436182"/>
                  </a:ext>
                </a:extLst>
              </a:tr>
              <a:tr h="5961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 2,500,000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성탄절 간식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, 650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468900"/>
                  </a:ext>
                </a:extLst>
              </a:tr>
              <a:tr h="461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1" dirty="0"/>
                        <a:t>25,000,000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4167779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15ADD28A-2A48-52CD-70D2-9DE02A42A157}"/>
              </a:ext>
            </a:extLst>
          </p:cNvPr>
          <p:cNvSpPr/>
          <p:nvPr/>
        </p:nvSpPr>
        <p:spPr>
          <a:xfrm>
            <a:off x="0" y="1"/>
            <a:ext cx="9144000" cy="1325564"/>
          </a:xfrm>
          <a:prstGeom prst="rect">
            <a:avLst/>
          </a:prstGeom>
          <a:solidFill>
            <a:srgbClr val="4250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+mn-cs"/>
              </a:rPr>
              <a:t>하반기 사역계획</a:t>
            </a:r>
          </a:p>
        </p:txBody>
      </p:sp>
    </p:spTree>
    <p:extLst>
      <p:ext uri="{BB962C8B-B14F-4D97-AF65-F5344CB8AC3E}">
        <p14:creationId xmlns:p14="http://schemas.microsoft.com/office/powerpoint/2010/main" val="8023184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99AA8D2-2A2B-456D-8CED-F4E9B9251A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1"/>
          <a:stretch/>
        </p:blipFill>
        <p:spPr>
          <a:xfrm>
            <a:off x="5294868" y="0"/>
            <a:ext cx="3849132" cy="6858000"/>
          </a:xfrm>
          <a:prstGeom prst="rect">
            <a:avLst/>
          </a:prstGeom>
        </p:spPr>
      </p:pic>
      <p:sp>
        <p:nvSpPr>
          <p:cNvPr id="2" name="양쪽 대괄호 1">
            <a:extLst>
              <a:ext uri="{FF2B5EF4-FFF2-40B4-BE49-F238E27FC236}">
                <a16:creationId xmlns:a16="http://schemas.microsoft.com/office/drawing/2014/main" id="{0915BA55-F9FD-4010-93CC-8096A2A388B1}"/>
              </a:ext>
            </a:extLst>
          </p:cNvPr>
          <p:cNvSpPr/>
          <p:nvPr/>
        </p:nvSpPr>
        <p:spPr>
          <a:xfrm>
            <a:off x="609042" y="2564904"/>
            <a:ext cx="4250990" cy="3240360"/>
          </a:xfrm>
          <a:prstGeom prst="bracketPair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B7C15-E593-42D6-86B2-4053580A139D}"/>
              </a:ext>
            </a:extLst>
          </p:cNvPr>
          <p:cNvSpPr txBox="1"/>
          <p:nvPr/>
        </p:nvSpPr>
        <p:spPr>
          <a:xfrm>
            <a:off x="683568" y="548680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u="sng" spc="-2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함께 수고하시는 분들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EB676D-2DAC-43B2-D200-76A256FE9C01}"/>
              </a:ext>
            </a:extLst>
          </p:cNvPr>
          <p:cNvSpPr txBox="1"/>
          <p:nvPr/>
        </p:nvSpPr>
        <p:spPr>
          <a:xfrm>
            <a:off x="609042" y="2924944"/>
            <a:ext cx="425099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임숙희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권사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유경애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권사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최계순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권사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최경애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집사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윤영선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집사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5D8A124-607A-4071-0F22-916B1B63D8F8}"/>
              </a:ext>
            </a:extLst>
          </p:cNvPr>
          <p:cNvSpPr/>
          <p:nvPr/>
        </p:nvSpPr>
        <p:spPr>
          <a:xfrm>
            <a:off x="0" y="0"/>
            <a:ext cx="5294868" cy="1852085"/>
          </a:xfrm>
          <a:prstGeom prst="rect">
            <a:avLst/>
          </a:prstGeom>
          <a:solidFill>
            <a:srgbClr val="4250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+mn-cs"/>
              </a:rPr>
              <a:t>함께 수고하시는 분들</a:t>
            </a:r>
          </a:p>
        </p:txBody>
      </p:sp>
    </p:spTree>
    <p:extLst>
      <p:ext uri="{BB962C8B-B14F-4D97-AF65-F5344CB8AC3E}">
        <p14:creationId xmlns:p14="http://schemas.microsoft.com/office/powerpoint/2010/main" val="571400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친교부의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다짐</a:t>
            </a: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853217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E539311F-F171-3C5C-AFB5-E79C07AF0E9C}"/>
              </a:ext>
            </a:extLst>
          </p:cNvPr>
          <p:cNvSpPr/>
          <p:nvPr/>
        </p:nvSpPr>
        <p:spPr>
          <a:xfrm>
            <a:off x="0" y="1"/>
            <a:ext cx="9144000" cy="1325564"/>
          </a:xfrm>
          <a:prstGeom prst="rect">
            <a:avLst/>
          </a:prstGeom>
          <a:solidFill>
            <a:srgbClr val="4250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+mn-cs"/>
              </a:rPr>
              <a:t>친교부의 다짐</a:t>
            </a:r>
          </a:p>
        </p:txBody>
      </p:sp>
    </p:spTree>
    <p:extLst>
      <p:ext uri="{BB962C8B-B14F-4D97-AF65-F5344CB8AC3E}">
        <p14:creationId xmlns:p14="http://schemas.microsoft.com/office/powerpoint/2010/main" val="228232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5F05C3-85C6-4A68-8451-AF414C2EC7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5392" cy="685799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BB92D5-4DC1-4BBA-9190-C89445146D29}"/>
              </a:ext>
            </a:extLst>
          </p:cNvPr>
          <p:cNvSpPr/>
          <p:nvPr/>
        </p:nvSpPr>
        <p:spPr>
          <a:xfrm>
            <a:off x="0" y="0"/>
            <a:ext cx="47947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5B8A8E8-666A-4C32-BCDC-4B7708909C00}"/>
              </a:ext>
            </a:extLst>
          </p:cNvPr>
          <p:cNvCxnSpPr/>
          <p:nvPr/>
        </p:nvCxnSpPr>
        <p:spPr>
          <a:xfrm>
            <a:off x="614031" y="1965695"/>
            <a:ext cx="39579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8B287F2-561E-4C36-878C-81D3581FD75B}"/>
              </a:ext>
            </a:extLst>
          </p:cNvPr>
          <p:cNvSpPr txBox="1"/>
          <p:nvPr/>
        </p:nvSpPr>
        <p:spPr>
          <a:xfrm>
            <a:off x="635189" y="2415593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목회사역</a:t>
            </a:r>
          </a:p>
        </p:txBody>
      </p:sp>
      <p:sp>
        <p:nvSpPr>
          <p:cNvPr id="3" name="부제목 1">
            <a:extLst>
              <a:ext uri="{FF2B5EF4-FFF2-40B4-BE49-F238E27FC236}">
                <a16:creationId xmlns:a16="http://schemas.microsoft.com/office/drawing/2014/main" id="{DC9550AD-0C67-D691-9272-88F1CE15232C}"/>
              </a:ext>
            </a:extLst>
          </p:cNvPr>
          <p:cNvSpPr txBox="1">
            <a:spLocks/>
          </p:cNvSpPr>
          <p:nvPr/>
        </p:nvSpPr>
        <p:spPr>
          <a:xfrm>
            <a:off x="192715" y="3888409"/>
            <a:ext cx="4235269" cy="84523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57144" indent="-257144" algn="ctr" defTabSz="685715">
              <a:spcBef>
                <a:spcPct val="20000"/>
              </a:spcBef>
              <a:defRPr/>
            </a:pPr>
            <a:r>
              <a:rPr lang="ko-KR" altLang="en-US" sz="3300" b="1" dirty="0" err="1">
                <a:solidFill>
                  <a:prstClr val="white"/>
                </a:solidFill>
                <a:latin typeface="+mj-ea"/>
                <a:ea typeface="나눔스퀘어 Bold"/>
              </a:rPr>
              <a:t>김현섭목사</a:t>
            </a:r>
            <a:endParaRPr lang="ko-KR" altLang="en-US" sz="3300" b="1" dirty="0">
              <a:solidFill>
                <a:prstClr val="white"/>
              </a:solidFill>
              <a:latin typeface="+mj-ea"/>
              <a:ea typeface="나눔스퀘어 Bold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49E7CD-C7CD-4F69-3BCA-C19BCEB892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55993"/>
            <a:ext cx="1977157" cy="67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87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F1B3402-735F-3B5D-39C6-8808E87F60C5}"/>
              </a:ext>
            </a:extLst>
          </p:cNvPr>
          <p:cNvSpPr/>
          <p:nvPr/>
        </p:nvSpPr>
        <p:spPr>
          <a:xfrm>
            <a:off x="0" y="0"/>
            <a:ext cx="486003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>
                <a:latin typeface="+mn-ea"/>
              </a:rPr>
              <a:t>우리는 </a:t>
            </a:r>
            <a:endParaRPr lang="en-US" altLang="ko-KR" sz="3200" dirty="0">
              <a:latin typeface="+mn-ea"/>
            </a:endParaRPr>
          </a:p>
          <a:p>
            <a:r>
              <a:rPr lang="en-US" altLang="ko-KR" sz="3200" dirty="0">
                <a:latin typeface="+mn-ea"/>
              </a:rPr>
              <a:t>   </a:t>
            </a:r>
            <a:r>
              <a:rPr lang="ko-KR" altLang="en-US" sz="3200" dirty="0">
                <a:latin typeface="+mn-ea"/>
              </a:rPr>
              <a:t>생명을 살리기 위해 </a:t>
            </a:r>
            <a:endParaRPr lang="en-US" altLang="ko-KR" sz="3200" dirty="0">
              <a:latin typeface="+mn-ea"/>
            </a:endParaRPr>
          </a:p>
          <a:p>
            <a:r>
              <a:rPr lang="en-US" altLang="ko-KR" sz="3200" dirty="0">
                <a:latin typeface="+mn-ea"/>
              </a:rPr>
              <a:t>   </a:t>
            </a:r>
            <a:r>
              <a:rPr lang="ko-KR" altLang="en-US" sz="3200" dirty="0">
                <a:latin typeface="+mn-ea"/>
              </a:rPr>
              <a:t>공동체를 세워갑니다</a:t>
            </a:r>
            <a:r>
              <a:rPr lang="en-US" altLang="ko-KR" sz="3200" dirty="0">
                <a:latin typeface="+mn-ea"/>
              </a:rPr>
              <a:t>.</a:t>
            </a:r>
          </a:p>
          <a:p>
            <a:endParaRPr lang="en-US" altLang="ko-KR" sz="3200" dirty="0">
              <a:latin typeface="+mn-ea"/>
            </a:endParaRPr>
          </a:p>
          <a:p>
            <a:endParaRPr lang="en-US" altLang="ko-KR" sz="3200" dirty="0">
              <a:latin typeface="+mn-ea"/>
            </a:endParaRPr>
          </a:p>
          <a:p>
            <a:r>
              <a:rPr lang="en-US" altLang="ko-KR" sz="3200" dirty="0">
                <a:latin typeface="+mn-ea"/>
              </a:rPr>
              <a:t>We build communities </a:t>
            </a:r>
          </a:p>
          <a:p>
            <a:r>
              <a:rPr lang="en-US" altLang="ko-KR" sz="3200" dirty="0">
                <a:latin typeface="+mn-ea"/>
              </a:rPr>
              <a:t>   to save lives.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F5A8F-099E-5500-2CAA-1725AEEFA60F}"/>
              </a:ext>
            </a:extLst>
          </p:cNvPr>
          <p:cNvSpPr txBox="1"/>
          <p:nvPr/>
        </p:nvSpPr>
        <p:spPr>
          <a:xfrm>
            <a:off x="6146998" y="1109713"/>
            <a:ext cx="299700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en-US" altLang="ko-K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ko-KR" alt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ward</a:t>
            </a:r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Journey</a:t>
            </a:r>
            <a:endParaRPr lang="en-US" altLang="ko-KR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외적여정</a:t>
            </a:r>
            <a:endParaRPr lang="ko-KR" alt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FB14AC-6B64-3620-2050-D6E18F7E38BA}"/>
              </a:ext>
            </a:extLst>
          </p:cNvPr>
          <p:cNvSpPr txBox="1"/>
          <p:nvPr/>
        </p:nvSpPr>
        <p:spPr>
          <a:xfrm>
            <a:off x="6146998" y="3288466"/>
            <a:ext cx="288949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Inward</a:t>
            </a:r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Journey</a:t>
            </a:r>
            <a:endParaRPr lang="ko-KR" alt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내적여정</a:t>
            </a:r>
            <a:endParaRPr lang="ko-KR" alt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FBD97C46-23EF-286C-0AD4-E301E03EAE2D}"/>
              </a:ext>
            </a:extLst>
          </p:cNvPr>
          <p:cNvCxnSpPr>
            <a:cxnSpLocks/>
          </p:cNvCxnSpPr>
          <p:nvPr/>
        </p:nvCxnSpPr>
        <p:spPr>
          <a:xfrm flipV="1">
            <a:off x="4427984" y="1639869"/>
            <a:ext cx="1709290" cy="78101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35B7C788-C7CC-C276-0BBC-B6A38C68B10F}"/>
              </a:ext>
            </a:extLst>
          </p:cNvPr>
          <p:cNvCxnSpPr>
            <a:cxnSpLocks/>
          </p:cNvCxnSpPr>
          <p:nvPr/>
        </p:nvCxnSpPr>
        <p:spPr>
          <a:xfrm>
            <a:off x="4437708" y="2924944"/>
            <a:ext cx="1709290" cy="50405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6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99AA8D2-2A2B-456D-8CED-F4E9B9251A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28" y="0"/>
            <a:ext cx="4248472" cy="6858000"/>
          </a:xfrm>
          <a:prstGeom prst="rect">
            <a:avLst/>
          </a:prstGeom>
        </p:spPr>
      </p:pic>
      <p:sp>
        <p:nvSpPr>
          <p:cNvPr id="2" name="양쪽 대괄호 1">
            <a:extLst>
              <a:ext uri="{FF2B5EF4-FFF2-40B4-BE49-F238E27FC236}">
                <a16:creationId xmlns:a16="http://schemas.microsoft.com/office/drawing/2014/main" id="{0915BA55-F9FD-4010-93CC-8096A2A388B1}"/>
              </a:ext>
            </a:extLst>
          </p:cNvPr>
          <p:cNvSpPr/>
          <p:nvPr/>
        </p:nvSpPr>
        <p:spPr>
          <a:xfrm>
            <a:off x="192136" y="2491949"/>
            <a:ext cx="4392490" cy="3672408"/>
          </a:xfrm>
          <a:prstGeom prst="bracketPair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ko-KR" altLang="en-US" sz="135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B7C15-E593-42D6-86B2-4053580A139D}"/>
              </a:ext>
            </a:extLst>
          </p:cNvPr>
          <p:cNvSpPr txBox="1"/>
          <p:nvPr/>
        </p:nvSpPr>
        <p:spPr>
          <a:xfrm>
            <a:off x="216172" y="2636912"/>
            <a:ext cx="454843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endParaRPr lang="en-US" altLang="ko-KR" sz="40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685800"/>
            <a:r>
              <a:rPr lang="en-US" altLang="ko-KR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1. </a:t>
            </a:r>
            <a:r>
              <a:rPr lang="ko-KR" altLang="en-US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소그룹 세우기</a:t>
            </a:r>
            <a:endParaRPr lang="en-US" altLang="ko-KR" sz="36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685800"/>
            <a:endParaRPr lang="en-US" altLang="ko-KR" sz="12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685800"/>
            <a:r>
              <a:rPr lang="en-US" altLang="ko-KR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2. </a:t>
            </a:r>
            <a:r>
              <a:rPr lang="ko-KR" altLang="en-US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코어그룹 강화  </a:t>
            </a:r>
            <a:r>
              <a:rPr lang="en-US" altLang="ko-KR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#1</a:t>
            </a:r>
          </a:p>
          <a:p>
            <a:pPr defTabSz="685800"/>
            <a:endParaRPr lang="en-US" altLang="ko-KR" sz="12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685800"/>
            <a:r>
              <a:rPr lang="en-US" altLang="ko-KR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3. </a:t>
            </a:r>
            <a:r>
              <a:rPr lang="ko-KR" altLang="en-US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교구울타리 세우기</a:t>
            </a:r>
            <a:endParaRPr lang="ko-KR" altLang="en-US" sz="40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63F33F2-47DD-E07A-6DD0-A40885DBB187}"/>
              </a:ext>
            </a:extLst>
          </p:cNvPr>
          <p:cNvSpPr/>
          <p:nvPr/>
        </p:nvSpPr>
        <p:spPr>
          <a:xfrm>
            <a:off x="0" y="1"/>
            <a:ext cx="4895528" cy="1556792"/>
          </a:xfrm>
          <a:prstGeom prst="rect">
            <a:avLst/>
          </a:prstGeom>
          <a:solidFill>
            <a:srgbClr val="4250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+mn-cs"/>
              </a:rPr>
              <a:t>상반기 중점사역</a:t>
            </a:r>
          </a:p>
        </p:txBody>
      </p:sp>
    </p:spTree>
    <p:extLst>
      <p:ext uri="{BB962C8B-B14F-4D97-AF65-F5344CB8AC3E}">
        <p14:creationId xmlns:p14="http://schemas.microsoft.com/office/powerpoint/2010/main" val="1501564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3596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634279" y="394389"/>
            <a:ext cx="764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spc="-225" dirty="0">
                <a:solidFill>
                  <a:schemeClr val="bg1"/>
                </a:solidFill>
              </a:rPr>
              <a:t>1. </a:t>
            </a:r>
            <a:r>
              <a:rPr lang="ko-KR" altLang="en-US" sz="3600" b="1" spc="-225" dirty="0">
                <a:solidFill>
                  <a:schemeClr val="bg1"/>
                </a:solidFill>
              </a:rPr>
              <a:t>소그룹 세우기 </a:t>
            </a:r>
            <a:r>
              <a:rPr lang="en-US" altLang="ko-KR" sz="3600" spc="-225" dirty="0">
                <a:solidFill>
                  <a:schemeClr val="bg1"/>
                </a:solidFill>
              </a:rPr>
              <a:t>Inward Journey</a:t>
            </a:r>
            <a:endParaRPr lang="ko-KR" altLang="en-US" sz="3600" spc="-225" dirty="0">
              <a:solidFill>
                <a:schemeClr val="bg1"/>
              </a:solidFill>
            </a:endParaRPr>
          </a:p>
        </p:txBody>
      </p:sp>
      <p:sp>
        <p:nvSpPr>
          <p:cNvPr id="350" name="자유형: 도형 349">
            <a:extLst>
              <a:ext uri="{FF2B5EF4-FFF2-40B4-BE49-F238E27FC236}">
                <a16:creationId xmlns:a16="http://schemas.microsoft.com/office/drawing/2014/main" id="{70103DB0-172D-4081-B0C3-9DBB882C3FDD}"/>
              </a:ext>
            </a:extLst>
          </p:cNvPr>
          <p:cNvSpPr/>
          <p:nvPr/>
        </p:nvSpPr>
        <p:spPr>
          <a:xfrm>
            <a:off x="5199309" y="1798221"/>
            <a:ext cx="1602808" cy="2581704"/>
          </a:xfrm>
          <a:custGeom>
            <a:avLst/>
            <a:gdLst>
              <a:gd name="connsiteX0" fmla="*/ 0 w 1768709"/>
              <a:gd name="connsiteY0" fmla="*/ 0 h 2848927"/>
              <a:gd name="connsiteX1" fmla="*/ 1768709 w 1768709"/>
              <a:gd name="connsiteY1" fmla="*/ 0 h 2848927"/>
              <a:gd name="connsiteX2" fmla="*/ 1768709 w 1768709"/>
              <a:gd name="connsiteY2" fmla="*/ 2848927 h 2848927"/>
              <a:gd name="connsiteX3" fmla="*/ 0 w 1768709"/>
              <a:gd name="connsiteY3" fmla="*/ 2848927 h 2848927"/>
              <a:gd name="connsiteX4" fmla="*/ 0 w 1768709"/>
              <a:gd name="connsiteY4" fmla="*/ 0 h 2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709" h="2848927">
                <a:moveTo>
                  <a:pt x="0" y="0"/>
                </a:moveTo>
                <a:lnTo>
                  <a:pt x="1768709" y="0"/>
                </a:lnTo>
                <a:lnTo>
                  <a:pt x="1768709" y="2848927"/>
                </a:lnTo>
                <a:lnTo>
                  <a:pt x="0" y="284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8301" rIns="0" bIns="0" numCol="1" spcCol="1270" anchor="t" anchorCtr="0">
            <a:noAutofit/>
          </a:bodyPr>
          <a:lstStyle/>
          <a:p>
            <a:pPr defTabSz="153337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450"/>
          </a:p>
        </p:txBody>
      </p:sp>
      <p:cxnSp>
        <p:nvCxnSpPr>
          <p:cNvPr id="351" name="직선 연결선 350">
            <a:extLst>
              <a:ext uri="{FF2B5EF4-FFF2-40B4-BE49-F238E27FC236}">
                <a16:creationId xmlns:a16="http://schemas.microsoft.com/office/drawing/2014/main" id="{6DB3508C-2482-4553-ADCE-B147B4C24286}"/>
              </a:ext>
            </a:extLst>
          </p:cNvPr>
          <p:cNvCxnSpPr/>
          <p:nvPr/>
        </p:nvCxnSpPr>
        <p:spPr>
          <a:xfrm>
            <a:off x="4574577" y="3240043"/>
            <a:ext cx="0" cy="894647"/>
          </a:xfrm>
          <a:prstGeom prst="line">
            <a:avLst/>
          </a:prstGeom>
          <a:ln>
            <a:solidFill>
              <a:srgbClr val="655D5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직선 연결선 351">
            <a:extLst>
              <a:ext uri="{FF2B5EF4-FFF2-40B4-BE49-F238E27FC236}">
                <a16:creationId xmlns:a16="http://schemas.microsoft.com/office/drawing/2014/main" id="{F2816C06-1D47-48E9-9F80-09C3B0744F68}"/>
              </a:ext>
            </a:extLst>
          </p:cNvPr>
          <p:cNvCxnSpPr/>
          <p:nvPr/>
        </p:nvCxnSpPr>
        <p:spPr>
          <a:xfrm flipH="1">
            <a:off x="3594310" y="4134697"/>
            <a:ext cx="966008" cy="580871"/>
          </a:xfrm>
          <a:prstGeom prst="line">
            <a:avLst/>
          </a:prstGeom>
          <a:ln>
            <a:solidFill>
              <a:srgbClr val="655D5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직선 연결선 352">
            <a:extLst>
              <a:ext uri="{FF2B5EF4-FFF2-40B4-BE49-F238E27FC236}">
                <a16:creationId xmlns:a16="http://schemas.microsoft.com/office/drawing/2014/main" id="{FFF6145A-5635-451D-A16B-0BE286F583A8}"/>
              </a:ext>
            </a:extLst>
          </p:cNvPr>
          <p:cNvCxnSpPr/>
          <p:nvPr/>
        </p:nvCxnSpPr>
        <p:spPr>
          <a:xfrm>
            <a:off x="4595607" y="4134690"/>
            <a:ext cx="804520" cy="509434"/>
          </a:xfrm>
          <a:prstGeom prst="line">
            <a:avLst/>
          </a:prstGeom>
          <a:ln>
            <a:solidFill>
              <a:srgbClr val="655D5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4" name="타원 353">
            <a:extLst>
              <a:ext uri="{FF2B5EF4-FFF2-40B4-BE49-F238E27FC236}">
                <a16:creationId xmlns:a16="http://schemas.microsoft.com/office/drawing/2014/main" id="{DE3EC11D-FF79-479D-B92F-089A2323DC8F}"/>
              </a:ext>
            </a:extLst>
          </p:cNvPr>
          <p:cNvSpPr/>
          <p:nvPr/>
        </p:nvSpPr>
        <p:spPr>
          <a:xfrm>
            <a:off x="2570527" y="4220404"/>
            <a:ext cx="1319075" cy="13190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55" name="타원 354">
            <a:extLst>
              <a:ext uri="{FF2B5EF4-FFF2-40B4-BE49-F238E27FC236}">
                <a16:creationId xmlns:a16="http://schemas.microsoft.com/office/drawing/2014/main" id="{7CDE0A1A-DE78-4D0C-BC0E-B968963EF3C6}"/>
              </a:ext>
            </a:extLst>
          </p:cNvPr>
          <p:cNvSpPr/>
          <p:nvPr/>
        </p:nvSpPr>
        <p:spPr>
          <a:xfrm>
            <a:off x="3912475" y="1922362"/>
            <a:ext cx="1319075" cy="13190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56" name="타원 355">
            <a:extLst>
              <a:ext uri="{FF2B5EF4-FFF2-40B4-BE49-F238E27FC236}">
                <a16:creationId xmlns:a16="http://schemas.microsoft.com/office/drawing/2014/main" id="{8F116D18-317D-4AED-A763-BEB3E62FC4C4}"/>
              </a:ext>
            </a:extLst>
          </p:cNvPr>
          <p:cNvSpPr/>
          <p:nvPr/>
        </p:nvSpPr>
        <p:spPr>
          <a:xfrm>
            <a:off x="5187614" y="4245759"/>
            <a:ext cx="1319075" cy="1319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D496B7C0-05E0-4B37-A814-C79BDBE19C16}"/>
              </a:ext>
            </a:extLst>
          </p:cNvPr>
          <p:cNvSpPr txBox="1"/>
          <p:nvPr/>
        </p:nvSpPr>
        <p:spPr>
          <a:xfrm>
            <a:off x="4051936" y="2311706"/>
            <a:ext cx="103105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300" b="1" dirty="0">
                <a:solidFill>
                  <a:schemeClr val="bg1"/>
                </a:solidFill>
                <a:latin typeface="+mj-lt"/>
              </a:rPr>
              <a:t>교제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ADE020A1-13C6-48DD-B4C2-02085412BDE3}"/>
              </a:ext>
            </a:extLst>
          </p:cNvPr>
          <p:cNvSpPr txBox="1"/>
          <p:nvPr/>
        </p:nvSpPr>
        <p:spPr>
          <a:xfrm>
            <a:off x="2650788" y="4611769"/>
            <a:ext cx="11238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300" b="1" dirty="0">
                <a:solidFill>
                  <a:schemeClr val="bg1"/>
                </a:solidFill>
                <a:latin typeface="+mj-lt"/>
              </a:rPr>
              <a:t>말씀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0E751B5B-A27D-4FB9-8D84-E90C9C106984}"/>
              </a:ext>
            </a:extLst>
          </p:cNvPr>
          <p:cNvSpPr txBox="1"/>
          <p:nvPr/>
        </p:nvSpPr>
        <p:spPr>
          <a:xfrm>
            <a:off x="5371515" y="4628664"/>
            <a:ext cx="103105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기도</a:t>
            </a:r>
          </a:p>
        </p:txBody>
      </p:sp>
      <p:grpSp>
        <p:nvGrpSpPr>
          <p:cNvPr id="360" name="그룹 359">
            <a:extLst>
              <a:ext uri="{FF2B5EF4-FFF2-40B4-BE49-F238E27FC236}">
                <a16:creationId xmlns:a16="http://schemas.microsoft.com/office/drawing/2014/main" id="{1C9A9FAE-3C5B-45C8-8E7B-D9BAE29F3096}"/>
              </a:ext>
            </a:extLst>
          </p:cNvPr>
          <p:cNvGrpSpPr/>
          <p:nvPr/>
        </p:nvGrpSpPr>
        <p:grpSpPr>
          <a:xfrm>
            <a:off x="595842" y="4235465"/>
            <a:ext cx="2327751" cy="1434086"/>
            <a:chOff x="281013" y="4235821"/>
            <a:chExt cx="3103667" cy="1912117"/>
          </a:xfrm>
        </p:grpSpPr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ED51549F-0B15-437F-AE6A-EC31BD704DF1}"/>
                </a:ext>
              </a:extLst>
            </p:cNvPr>
            <p:cNvSpPr txBox="1"/>
            <p:nvPr/>
          </p:nvSpPr>
          <p:spPr>
            <a:xfrm>
              <a:off x="281013" y="4793719"/>
              <a:ext cx="3103667" cy="1354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en-US" altLang="ko-KR" sz="2000" dirty="0"/>
            </a:p>
            <a:p>
              <a:pPr algn="just"/>
              <a:r>
                <a:rPr lang="ko-KR" altLang="en-US" sz="2000" dirty="0"/>
                <a:t>  말씀이 </a:t>
              </a:r>
              <a:endParaRPr lang="en-US" altLang="ko-KR" sz="2000" dirty="0"/>
            </a:p>
            <a:p>
              <a:pPr algn="just"/>
              <a:r>
                <a:rPr lang="ko-KR" altLang="en-US" sz="2000" dirty="0"/>
                <a:t>  세워가는 공동체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92940FEE-CC84-45A9-83CB-2D8AC1781DEF}"/>
                </a:ext>
              </a:extLst>
            </p:cNvPr>
            <p:cNvSpPr txBox="1"/>
            <p:nvPr/>
          </p:nvSpPr>
          <p:spPr>
            <a:xfrm>
              <a:off x="545321" y="4235821"/>
              <a:ext cx="141936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400" b="1" spc="-113" dirty="0">
                  <a:latin typeface="+mj-ea"/>
                  <a:ea typeface="+mj-ea"/>
                </a:rPr>
                <a:t>목공소</a:t>
              </a:r>
              <a:endParaRPr lang="ko-KR" altLang="en-US" sz="2800" b="1" spc="-113" dirty="0">
                <a:latin typeface="+mj-ea"/>
                <a:ea typeface="+mj-ea"/>
              </a:endParaRPr>
            </a:p>
          </p:txBody>
        </p:sp>
      </p:grpSp>
      <p:grpSp>
        <p:nvGrpSpPr>
          <p:cNvPr id="363" name="그룹 362">
            <a:extLst>
              <a:ext uri="{FF2B5EF4-FFF2-40B4-BE49-F238E27FC236}">
                <a16:creationId xmlns:a16="http://schemas.microsoft.com/office/drawing/2014/main" id="{F15326F4-4841-45AC-B74B-376CF31DBF98}"/>
              </a:ext>
            </a:extLst>
          </p:cNvPr>
          <p:cNvGrpSpPr/>
          <p:nvPr/>
        </p:nvGrpSpPr>
        <p:grpSpPr>
          <a:xfrm>
            <a:off x="6343650" y="4220403"/>
            <a:ext cx="2485206" cy="1142181"/>
            <a:chOff x="-333574" y="4235821"/>
            <a:chExt cx="3423588" cy="1522910"/>
          </a:xfrm>
        </p:grpSpPr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94C2DF51-53A8-47C1-B579-220BCF3DC8BA}"/>
                </a:ext>
              </a:extLst>
            </p:cNvPr>
            <p:cNvSpPr txBox="1"/>
            <p:nvPr/>
          </p:nvSpPr>
          <p:spPr>
            <a:xfrm>
              <a:off x="-11290" y="4896955"/>
              <a:ext cx="2858426" cy="861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ko-KR" altLang="en-US" dirty="0"/>
                <a:t>기도가 있는 말씀</a:t>
              </a:r>
              <a:endParaRPr lang="en-US" altLang="ko-KR" dirty="0"/>
            </a:p>
            <a:p>
              <a:pPr algn="just"/>
              <a:r>
                <a:rPr lang="ko-KR" altLang="en-US" dirty="0"/>
                <a:t>말씀이 있는 기도</a:t>
              </a:r>
              <a:endParaRPr lang="ko-KR" altLang="en-US" sz="1400" dirty="0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2AADF3E9-FF28-4533-AFB2-DA7618603ADF}"/>
                </a:ext>
              </a:extLst>
            </p:cNvPr>
            <p:cNvSpPr txBox="1"/>
            <p:nvPr/>
          </p:nvSpPr>
          <p:spPr>
            <a:xfrm>
              <a:off x="-333574" y="4235821"/>
              <a:ext cx="3423588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spc="-113" dirty="0">
                  <a:latin typeface="+mj-ea"/>
                  <a:ea typeface="+mj-ea"/>
                </a:rPr>
                <a:t>2024</a:t>
              </a:r>
              <a:r>
                <a:rPr lang="ko-KR" altLang="en-US" sz="2400" b="1" spc="-113" dirty="0">
                  <a:latin typeface="+mj-ea"/>
                  <a:ea typeface="+mj-ea"/>
                </a:rPr>
                <a:t>년 중점 사역</a:t>
              </a:r>
            </a:p>
          </p:txBody>
        </p:sp>
      </p:grpSp>
      <p:grpSp>
        <p:nvGrpSpPr>
          <p:cNvPr id="366" name="그룹 365">
            <a:extLst>
              <a:ext uri="{FF2B5EF4-FFF2-40B4-BE49-F238E27FC236}">
                <a16:creationId xmlns:a16="http://schemas.microsoft.com/office/drawing/2014/main" id="{24B07968-2D44-4665-818C-A8B112044DB7}"/>
              </a:ext>
            </a:extLst>
          </p:cNvPr>
          <p:cNvGrpSpPr/>
          <p:nvPr/>
        </p:nvGrpSpPr>
        <p:grpSpPr>
          <a:xfrm>
            <a:off x="4844363" y="1624254"/>
            <a:ext cx="3838466" cy="1305970"/>
            <a:chOff x="-497230" y="3929460"/>
            <a:chExt cx="4414914" cy="1439326"/>
          </a:xfrm>
        </p:grpSpPr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D9128D20-E409-4B7E-BB1D-C48B3EBC8A71}"/>
                </a:ext>
              </a:extLst>
            </p:cNvPr>
            <p:cNvSpPr txBox="1"/>
            <p:nvPr/>
          </p:nvSpPr>
          <p:spPr>
            <a:xfrm>
              <a:off x="281014" y="4588616"/>
              <a:ext cx="2858426" cy="780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ko-KR" altLang="en-US" sz="2000" dirty="0"/>
                <a:t>말씀과 기도가 어우러지는 </a:t>
              </a:r>
              <a:r>
                <a:rPr lang="ko-KR" altLang="en-US" sz="2000" dirty="0" err="1"/>
                <a:t>코이노니아</a:t>
              </a:r>
              <a:endParaRPr lang="ko-KR" altLang="en-US" sz="2000" dirty="0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06CE9863-6A45-4467-A3D7-6816D6C4CACD}"/>
                </a:ext>
              </a:extLst>
            </p:cNvPr>
            <p:cNvSpPr txBox="1"/>
            <p:nvPr/>
          </p:nvSpPr>
          <p:spPr>
            <a:xfrm>
              <a:off x="-497230" y="3929460"/>
              <a:ext cx="4414914" cy="508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spc="-113" dirty="0">
                  <a:latin typeface="+mj-ea"/>
                  <a:ea typeface="+mj-ea"/>
                </a:rPr>
                <a:t>목장</a:t>
              </a:r>
              <a:r>
                <a:rPr lang="en-US" altLang="ko-KR" sz="2400" b="1" spc="-113" dirty="0">
                  <a:latin typeface="+mj-ea"/>
                  <a:ea typeface="+mj-ea"/>
                </a:rPr>
                <a:t>, </a:t>
              </a:r>
              <a:r>
                <a:rPr lang="ko-KR" altLang="en-US" sz="2400" b="1" spc="-113" dirty="0" err="1">
                  <a:latin typeface="+mj-ea"/>
                  <a:ea typeface="+mj-ea"/>
                </a:rPr>
                <a:t>성도회</a:t>
              </a:r>
              <a:r>
                <a:rPr lang="en-US" altLang="ko-KR" sz="2400" b="1" spc="-113" dirty="0">
                  <a:latin typeface="+mj-ea"/>
                  <a:ea typeface="+mj-ea"/>
                </a:rPr>
                <a:t>, </a:t>
              </a:r>
              <a:r>
                <a:rPr lang="ko-KR" altLang="en-US" sz="2400" b="1" spc="-113" dirty="0">
                  <a:latin typeface="+mj-ea"/>
                  <a:ea typeface="+mj-ea"/>
                </a:rPr>
                <a:t>연합예배</a:t>
              </a:r>
            </a:p>
          </p:txBody>
        </p:sp>
      </p:grp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1FAAAC2E-5595-9579-72C3-9EDAD9F85CEE}"/>
              </a:ext>
            </a:extLst>
          </p:cNvPr>
          <p:cNvCxnSpPr>
            <a:cxnSpLocks/>
          </p:cNvCxnSpPr>
          <p:nvPr/>
        </p:nvCxnSpPr>
        <p:spPr>
          <a:xfrm flipH="1">
            <a:off x="3432539" y="3017733"/>
            <a:ext cx="613769" cy="12411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6EDA14-B895-5990-B222-C1A943E1B7AE}"/>
              </a:ext>
            </a:extLst>
          </p:cNvPr>
          <p:cNvCxnSpPr>
            <a:stCxn id="355" idx="5"/>
            <a:endCxn id="356" idx="0"/>
          </p:cNvCxnSpPr>
          <p:nvPr/>
        </p:nvCxnSpPr>
        <p:spPr>
          <a:xfrm>
            <a:off x="5038376" y="3048263"/>
            <a:ext cx="808776" cy="1197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A847A6D2-EF0F-E905-83E0-193583F10B93}"/>
              </a:ext>
            </a:extLst>
          </p:cNvPr>
          <p:cNvCxnSpPr>
            <a:cxnSpLocks/>
          </p:cNvCxnSpPr>
          <p:nvPr/>
        </p:nvCxnSpPr>
        <p:spPr>
          <a:xfrm>
            <a:off x="3753187" y="5300272"/>
            <a:ext cx="16285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344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-42381"/>
            <a:ext cx="9144000" cy="1290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737488" y="265290"/>
            <a:ext cx="764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spc="-225" dirty="0">
                <a:solidFill>
                  <a:schemeClr val="bg1"/>
                </a:solidFill>
              </a:rPr>
              <a:t>2. </a:t>
            </a:r>
            <a:r>
              <a:rPr lang="ko-KR" altLang="en-US" sz="3600" b="1" spc="-225" dirty="0">
                <a:solidFill>
                  <a:schemeClr val="bg1"/>
                </a:solidFill>
              </a:rPr>
              <a:t>코어그룹 강화 </a:t>
            </a:r>
            <a:r>
              <a:rPr lang="en-US" altLang="ko-KR" sz="3600" spc="-225" dirty="0">
                <a:solidFill>
                  <a:schemeClr val="bg1"/>
                </a:solidFill>
              </a:rPr>
              <a:t>Inward Journey</a:t>
            </a:r>
            <a:endParaRPr lang="ko-KR" altLang="en-US" sz="3600" spc="-225" dirty="0">
              <a:solidFill>
                <a:schemeClr val="bg1"/>
              </a:solidFill>
            </a:endParaRPr>
          </a:p>
        </p:txBody>
      </p:sp>
      <p:sp>
        <p:nvSpPr>
          <p:cNvPr id="350" name="자유형: 도형 349">
            <a:extLst>
              <a:ext uri="{FF2B5EF4-FFF2-40B4-BE49-F238E27FC236}">
                <a16:creationId xmlns:a16="http://schemas.microsoft.com/office/drawing/2014/main" id="{70103DB0-172D-4081-B0C3-9DBB882C3FDD}"/>
              </a:ext>
            </a:extLst>
          </p:cNvPr>
          <p:cNvSpPr/>
          <p:nvPr/>
        </p:nvSpPr>
        <p:spPr>
          <a:xfrm>
            <a:off x="5199309" y="1798221"/>
            <a:ext cx="1602808" cy="2581704"/>
          </a:xfrm>
          <a:custGeom>
            <a:avLst/>
            <a:gdLst>
              <a:gd name="connsiteX0" fmla="*/ 0 w 1768709"/>
              <a:gd name="connsiteY0" fmla="*/ 0 h 2848927"/>
              <a:gd name="connsiteX1" fmla="*/ 1768709 w 1768709"/>
              <a:gd name="connsiteY1" fmla="*/ 0 h 2848927"/>
              <a:gd name="connsiteX2" fmla="*/ 1768709 w 1768709"/>
              <a:gd name="connsiteY2" fmla="*/ 2848927 h 2848927"/>
              <a:gd name="connsiteX3" fmla="*/ 0 w 1768709"/>
              <a:gd name="connsiteY3" fmla="*/ 2848927 h 2848927"/>
              <a:gd name="connsiteX4" fmla="*/ 0 w 1768709"/>
              <a:gd name="connsiteY4" fmla="*/ 0 h 2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709" h="2848927">
                <a:moveTo>
                  <a:pt x="0" y="0"/>
                </a:moveTo>
                <a:lnTo>
                  <a:pt x="1768709" y="0"/>
                </a:lnTo>
                <a:lnTo>
                  <a:pt x="1768709" y="2848927"/>
                </a:lnTo>
                <a:lnTo>
                  <a:pt x="0" y="284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8301" rIns="0" bIns="0" numCol="1" spcCol="1270" anchor="t" anchorCtr="0">
            <a:noAutofit/>
          </a:bodyPr>
          <a:lstStyle/>
          <a:p>
            <a:pPr defTabSz="153337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3450" dirty="0"/>
              <a:t>B</a:t>
            </a:r>
            <a:r>
              <a:rPr lang="ko-KR" altLang="en-US" sz="3450" dirty="0"/>
              <a:t>그룹</a:t>
            </a:r>
            <a:r>
              <a:rPr lang="en-US" altLang="ko-KR" sz="3450" dirty="0"/>
              <a:t>, </a:t>
            </a:r>
            <a:r>
              <a:rPr lang="ko-KR" altLang="en-US" sz="3450" dirty="0"/>
              <a:t>목장과 </a:t>
            </a:r>
            <a:r>
              <a:rPr lang="ko-KR" altLang="en-US" sz="3450" dirty="0" err="1"/>
              <a:t>성도회</a:t>
            </a:r>
            <a:r>
              <a:rPr lang="ko-KR" altLang="en-US" sz="3450" dirty="0"/>
              <a:t> 참여</a:t>
            </a:r>
          </a:p>
          <a:p>
            <a:pPr defTabSz="153337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3450" dirty="0"/>
              <a:t>       연합예배 참여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D496B7C0-05E0-4B37-A814-C79BDBE19C16}"/>
              </a:ext>
            </a:extLst>
          </p:cNvPr>
          <p:cNvSpPr txBox="1"/>
          <p:nvPr/>
        </p:nvSpPr>
        <p:spPr>
          <a:xfrm>
            <a:off x="4051936" y="2311706"/>
            <a:ext cx="103105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300" b="1" dirty="0">
                <a:solidFill>
                  <a:schemeClr val="bg1"/>
                </a:solidFill>
                <a:latin typeface="+mj-lt"/>
              </a:rPr>
              <a:t>교제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ADE020A1-13C6-48DD-B4C2-02085412BDE3}"/>
              </a:ext>
            </a:extLst>
          </p:cNvPr>
          <p:cNvSpPr txBox="1"/>
          <p:nvPr/>
        </p:nvSpPr>
        <p:spPr>
          <a:xfrm>
            <a:off x="2743548" y="4611769"/>
            <a:ext cx="103105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300" b="1" dirty="0">
                <a:solidFill>
                  <a:schemeClr val="bg1"/>
                </a:solidFill>
                <a:latin typeface="+mj-lt"/>
              </a:rPr>
              <a:t>말씀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BCD518BA-1242-CC71-FFDD-E806D5602E17}"/>
              </a:ext>
            </a:extLst>
          </p:cNvPr>
          <p:cNvSpPr/>
          <p:nvPr/>
        </p:nvSpPr>
        <p:spPr>
          <a:xfrm>
            <a:off x="1910919" y="2970298"/>
            <a:ext cx="1710987" cy="173708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00ED2A55-6768-11C4-D952-121FF4734AF5}"/>
              </a:ext>
            </a:extLst>
          </p:cNvPr>
          <p:cNvSpPr/>
          <p:nvPr/>
        </p:nvSpPr>
        <p:spPr>
          <a:xfrm>
            <a:off x="1067226" y="2173201"/>
            <a:ext cx="3331342" cy="3387930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D6EC5850-666F-4C06-4CD1-30B8F6940842}"/>
              </a:ext>
            </a:extLst>
          </p:cNvPr>
          <p:cNvSpPr/>
          <p:nvPr/>
        </p:nvSpPr>
        <p:spPr>
          <a:xfrm>
            <a:off x="232469" y="1505361"/>
            <a:ext cx="4964012" cy="4888028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09BF07D-6EDF-8EE9-69F6-86908E2B2153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2766413" y="1807150"/>
            <a:ext cx="1862487" cy="116314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5E55C2A-765D-184A-7868-5BE28B83EDD6}"/>
              </a:ext>
            </a:extLst>
          </p:cNvPr>
          <p:cNvSpPr txBox="1"/>
          <p:nvPr/>
        </p:nvSpPr>
        <p:spPr>
          <a:xfrm>
            <a:off x="4572000" y="1449502"/>
            <a:ext cx="44644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b="1" dirty="0" err="1"/>
              <a:t>A그룹</a:t>
            </a:r>
            <a:r>
              <a:rPr lang="ko-KR" altLang="en-US" sz="2000" b="1" dirty="0"/>
              <a:t>. 장로, 권사후보자 교육</a:t>
            </a:r>
            <a:endParaRPr lang="en-US" altLang="ko-KR" sz="2000" b="1" dirty="0"/>
          </a:p>
          <a:p>
            <a:r>
              <a:rPr lang="ko-KR" altLang="en-US" b="1" dirty="0"/>
              <a:t>    </a:t>
            </a:r>
            <a:r>
              <a:rPr lang="ko-KR" altLang="en-US" b="1" dirty="0" err="1"/>
              <a:t>목장장</a:t>
            </a:r>
            <a:r>
              <a:rPr lang="en-US" altLang="ko-KR" b="1" dirty="0"/>
              <a:t>, </a:t>
            </a:r>
            <a:r>
              <a:rPr lang="ko-KR" altLang="en-US" b="1" dirty="0"/>
              <a:t>성도회장</a:t>
            </a:r>
            <a:r>
              <a:rPr lang="en-US" altLang="ko-KR" b="1" dirty="0"/>
              <a:t>, </a:t>
            </a:r>
            <a:r>
              <a:rPr lang="ko-KR" altLang="en-US" b="1" dirty="0"/>
              <a:t>권사</a:t>
            </a:r>
            <a:r>
              <a:rPr lang="en-US" altLang="ko-KR" b="1" dirty="0"/>
              <a:t>, </a:t>
            </a:r>
            <a:r>
              <a:rPr lang="ko-KR" altLang="en-US" b="1" dirty="0"/>
              <a:t>장로</a:t>
            </a:r>
            <a:r>
              <a:rPr lang="en-US" altLang="ko-KR" b="1" dirty="0"/>
              <a:t>, </a:t>
            </a:r>
            <a:r>
              <a:rPr lang="ko-KR" altLang="en-US" b="1" dirty="0"/>
              <a:t>기도모임</a:t>
            </a:r>
            <a:endParaRPr lang="en-US" altLang="ko-KR" b="1" dirty="0"/>
          </a:p>
          <a:p>
            <a:endParaRPr lang="ko-KR" altLang="en-US" sz="1050" b="1" dirty="0"/>
          </a:p>
          <a:p>
            <a:r>
              <a:rPr lang="ko-KR" altLang="en-US" dirty="0"/>
              <a:t>        1) 성경 말하는 장로와 권사</a:t>
            </a:r>
          </a:p>
          <a:p>
            <a:r>
              <a:rPr lang="ko-KR" altLang="en-US" dirty="0"/>
              <a:t>        2) 말씀과 기도와 교제가 있는 교육</a:t>
            </a:r>
          </a:p>
          <a:p>
            <a:r>
              <a:rPr lang="ko-KR" altLang="en-US" dirty="0"/>
              <a:t>           (3번 </a:t>
            </a:r>
            <a:r>
              <a:rPr lang="ko-KR" altLang="en-US" dirty="0" err="1"/>
              <a:t>짝미션</a:t>
            </a:r>
            <a:r>
              <a:rPr lang="ko-KR" altLang="en-US" dirty="0"/>
              <a:t>, 일대일)</a:t>
            </a:r>
          </a:p>
          <a:p>
            <a:r>
              <a:rPr lang="ko-KR" altLang="en-US" dirty="0"/>
              <a:t>         3) 인격적 만남을 이끌어 가는 리더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81161E-BA75-37B0-8EC8-C615104B238E}"/>
              </a:ext>
            </a:extLst>
          </p:cNvPr>
          <p:cNvSpPr txBox="1"/>
          <p:nvPr/>
        </p:nvSpPr>
        <p:spPr>
          <a:xfrm>
            <a:off x="5633307" y="3681713"/>
            <a:ext cx="33952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b="1" dirty="0" err="1"/>
              <a:t>B그룹</a:t>
            </a:r>
            <a:r>
              <a:rPr lang="ko-KR" altLang="en-US" dirty="0"/>
              <a:t>, 목장과 </a:t>
            </a:r>
            <a:r>
              <a:rPr lang="ko-KR" altLang="en-US" dirty="0" err="1"/>
              <a:t>성도회</a:t>
            </a:r>
            <a:r>
              <a:rPr lang="ko-KR" altLang="en-US" dirty="0"/>
              <a:t> 참여</a:t>
            </a:r>
          </a:p>
          <a:p>
            <a:r>
              <a:rPr lang="ko-KR" altLang="en-US" dirty="0"/>
              <a:t>       연합예배 참여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AE5C02-2D06-E54A-4B58-35E854916120}"/>
              </a:ext>
            </a:extLst>
          </p:cNvPr>
          <p:cNvSpPr txBox="1"/>
          <p:nvPr/>
        </p:nvSpPr>
        <p:spPr>
          <a:xfrm>
            <a:off x="5641269" y="4812432"/>
            <a:ext cx="33952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b="1" dirty="0" err="1"/>
              <a:t>C그룹</a:t>
            </a:r>
            <a:r>
              <a:rPr lang="ko-KR" altLang="en-US" sz="2400" b="1" dirty="0"/>
              <a:t>, </a:t>
            </a:r>
            <a:r>
              <a:rPr lang="ko-KR" altLang="en-US" dirty="0" err="1"/>
              <a:t>등록교인+비참여그룹</a:t>
            </a:r>
            <a:endParaRPr lang="ko-KR" altLang="en-US" dirty="0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A165295C-677B-4373-F96D-1CE83D4AD2A0}"/>
              </a:ext>
            </a:extLst>
          </p:cNvPr>
          <p:cNvCxnSpPr>
            <a:cxnSpLocks/>
            <a:stCxn id="5" idx="6"/>
          </p:cNvCxnSpPr>
          <p:nvPr/>
        </p:nvCxnSpPr>
        <p:spPr>
          <a:xfrm>
            <a:off x="4398568" y="3867166"/>
            <a:ext cx="1204377" cy="5086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51957C1E-8E88-B89E-192B-D203F0482E0C}"/>
              </a:ext>
            </a:extLst>
          </p:cNvPr>
          <p:cNvCxnSpPr/>
          <p:nvPr/>
        </p:nvCxnSpPr>
        <p:spPr>
          <a:xfrm>
            <a:off x="4932040" y="5085184"/>
            <a:ext cx="701267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3840FA26-7F8C-365E-AFB1-151BEE577E58}"/>
              </a:ext>
            </a:extLst>
          </p:cNvPr>
          <p:cNvSpPr/>
          <p:nvPr/>
        </p:nvSpPr>
        <p:spPr>
          <a:xfrm>
            <a:off x="4932040" y="5472484"/>
            <a:ext cx="4211960" cy="1380990"/>
          </a:xfrm>
          <a:prstGeom prst="rect">
            <a:avLst/>
          </a:prstGeom>
          <a:solidFill>
            <a:srgbClr val="CFB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교역자 및 </a:t>
            </a:r>
            <a:r>
              <a:rPr lang="en-US" altLang="ko-KR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ko-KR" altLang="en-US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그룹중심의</a:t>
            </a:r>
            <a:endParaRPr lang="en-US" altLang="ko-KR" sz="2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altLang="ko-K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관계 밀도 높이기</a:t>
            </a:r>
            <a:r>
              <a:rPr lang="en-US" altLang="ko-KR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9992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3596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626576" y="510917"/>
            <a:ext cx="764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spc="-225" dirty="0">
                <a:solidFill>
                  <a:schemeClr val="bg1"/>
                </a:solidFill>
              </a:rPr>
              <a:t>3. </a:t>
            </a:r>
            <a:r>
              <a:rPr lang="ko-KR" altLang="en-US" sz="3600" b="1" spc="-225" dirty="0">
                <a:solidFill>
                  <a:schemeClr val="bg1"/>
                </a:solidFill>
              </a:rPr>
              <a:t>교구 울타리 세우기 </a:t>
            </a:r>
            <a:r>
              <a:rPr lang="en-US" altLang="ko-KR" sz="3600" spc="-225" dirty="0">
                <a:solidFill>
                  <a:schemeClr val="bg1"/>
                </a:solidFill>
              </a:rPr>
              <a:t>Inward Journey</a:t>
            </a:r>
            <a:endParaRPr lang="ko-KR" altLang="en-US" sz="3600" spc="-225" dirty="0">
              <a:solidFill>
                <a:schemeClr val="bg1"/>
              </a:solidFill>
            </a:endParaRP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D496B7C0-05E0-4B37-A814-C79BDBE19C16}"/>
              </a:ext>
            </a:extLst>
          </p:cNvPr>
          <p:cNvSpPr txBox="1"/>
          <p:nvPr/>
        </p:nvSpPr>
        <p:spPr>
          <a:xfrm>
            <a:off x="4051936" y="2311706"/>
            <a:ext cx="103105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300" b="1" dirty="0">
                <a:solidFill>
                  <a:schemeClr val="bg1"/>
                </a:solidFill>
                <a:latin typeface="+mj-lt"/>
              </a:rPr>
              <a:t>교제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CF266-5C78-E37B-68EC-849DF9B4DE8E}"/>
              </a:ext>
            </a:extLst>
          </p:cNvPr>
          <p:cNvSpPr txBox="1"/>
          <p:nvPr/>
        </p:nvSpPr>
        <p:spPr>
          <a:xfrm>
            <a:off x="626576" y="2311706"/>
            <a:ext cx="545759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목자와 양의 인격적 만남</a:t>
            </a:r>
          </a:p>
          <a:p>
            <a:endParaRPr lang="ko-KR" altLang="en-US" sz="2400" dirty="0"/>
          </a:p>
          <a:p>
            <a:r>
              <a:rPr lang="ko-KR" altLang="en-US" sz="2400" dirty="0"/>
              <a:t>   </a:t>
            </a:r>
            <a:r>
              <a:rPr lang="ko-KR" altLang="en-US" sz="2400" b="1" dirty="0"/>
              <a:t>1교구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노충복목자와</a:t>
            </a:r>
            <a:r>
              <a:rPr lang="ko-KR" altLang="en-US" sz="2400" b="1" dirty="0"/>
              <a:t> 양들</a:t>
            </a:r>
          </a:p>
          <a:p>
            <a:endParaRPr lang="ko-KR" altLang="en-US" sz="2400" dirty="0"/>
          </a:p>
          <a:p>
            <a:r>
              <a:rPr lang="ko-KR" altLang="en-US" sz="2400" dirty="0"/>
              <a:t>   </a:t>
            </a:r>
            <a:r>
              <a:rPr lang="ko-KR" altLang="en-US" sz="2400" b="1" dirty="0"/>
              <a:t>2교구</a:t>
            </a:r>
            <a:r>
              <a:rPr lang="en-US" altLang="ko-KR" sz="2400" b="1"/>
              <a:t>, </a:t>
            </a:r>
            <a:r>
              <a:rPr lang="ko-KR" altLang="en-US" sz="2400" b="1"/>
              <a:t> 오유환목자와 </a:t>
            </a:r>
            <a:r>
              <a:rPr lang="ko-KR" altLang="en-US" sz="2400" b="1" dirty="0"/>
              <a:t>양들</a:t>
            </a:r>
          </a:p>
          <a:p>
            <a:endParaRPr lang="ko-KR" altLang="en-US" sz="2400" dirty="0"/>
          </a:p>
          <a:p>
            <a:r>
              <a:rPr lang="ko-KR" altLang="en-US" sz="2400" dirty="0"/>
              <a:t>  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ko-KR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전화심방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ko-KR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대면심방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양목장 수채화 PPT 템플릿 목자와 어린양_슬라이드1">
            <a:extLst>
              <a:ext uri="{FF2B5EF4-FFF2-40B4-BE49-F238E27FC236}">
                <a16:creationId xmlns:a16="http://schemas.microsoft.com/office/drawing/2014/main" id="{4383BEB3-0AA8-8DE6-CD66-18AF2EBB6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152" y="3379071"/>
            <a:ext cx="4557301" cy="341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481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99AA8D2-2A2B-456D-8CED-F4E9B9251A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28" y="0"/>
            <a:ext cx="4248472" cy="6858000"/>
          </a:xfrm>
          <a:prstGeom prst="rect">
            <a:avLst/>
          </a:prstGeom>
        </p:spPr>
      </p:pic>
      <p:sp>
        <p:nvSpPr>
          <p:cNvPr id="2" name="양쪽 대괄호 1">
            <a:extLst>
              <a:ext uri="{FF2B5EF4-FFF2-40B4-BE49-F238E27FC236}">
                <a16:creationId xmlns:a16="http://schemas.microsoft.com/office/drawing/2014/main" id="{0915BA55-F9FD-4010-93CC-8096A2A388B1}"/>
              </a:ext>
            </a:extLst>
          </p:cNvPr>
          <p:cNvSpPr/>
          <p:nvPr/>
        </p:nvSpPr>
        <p:spPr>
          <a:xfrm>
            <a:off x="251519" y="2289758"/>
            <a:ext cx="4392490" cy="3340776"/>
          </a:xfrm>
          <a:prstGeom prst="bracketPair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ko-KR" altLang="en-US" sz="135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B7C15-E593-42D6-86B2-4053580A139D}"/>
              </a:ext>
            </a:extLst>
          </p:cNvPr>
          <p:cNvSpPr txBox="1"/>
          <p:nvPr/>
        </p:nvSpPr>
        <p:spPr>
          <a:xfrm>
            <a:off x="245556" y="2259304"/>
            <a:ext cx="454843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endParaRPr lang="en-US" altLang="ko-KR" sz="40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685800"/>
            <a:r>
              <a:rPr lang="en-US" altLang="ko-KR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1. </a:t>
            </a:r>
            <a:r>
              <a:rPr lang="ko-KR" altLang="en-US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목공소 프로젝트</a:t>
            </a:r>
            <a:endParaRPr lang="en-US" altLang="ko-KR" sz="36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685800"/>
            <a:endParaRPr lang="en-US" altLang="ko-KR" sz="12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685800"/>
            <a:r>
              <a:rPr lang="en-US" altLang="ko-KR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2. </a:t>
            </a:r>
            <a:r>
              <a:rPr lang="ko-KR" altLang="en-US" sz="3600" b="1" spc="-225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포이에마</a:t>
            </a:r>
            <a:r>
              <a:rPr lang="ko-KR" altLang="en-US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  <a:r>
              <a:rPr lang="ko-KR" altLang="en-US" sz="3600" b="1" spc="-225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패밀리룩</a:t>
            </a:r>
            <a:endParaRPr lang="en-US" altLang="ko-KR" sz="36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685800"/>
            <a:r>
              <a:rPr lang="en-US" altLang="ko-KR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     </a:t>
            </a:r>
            <a:r>
              <a:rPr lang="en-US" altLang="ko-KR" sz="3200" b="1" spc="-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Poiema Family Look</a:t>
            </a:r>
            <a:endParaRPr lang="en-US" altLang="ko-KR" sz="1100" b="1" spc="-225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defTabSz="685800"/>
            <a:r>
              <a:rPr lang="en-US" altLang="ko-KR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3. </a:t>
            </a:r>
            <a:r>
              <a:rPr lang="ko-KR" altLang="en-US" sz="3600" b="1" spc="-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교구울타리 세우기</a:t>
            </a:r>
            <a:endParaRPr lang="ko-KR" altLang="en-US" sz="4000" b="1" spc="-225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062D92-F08F-130C-1BB1-6CBFB33F0358}"/>
              </a:ext>
            </a:extLst>
          </p:cNvPr>
          <p:cNvSpPr/>
          <p:nvPr/>
        </p:nvSpPr>
        <p:spPr>
          <a:xfrm>
            <a:off x="0" y="1"/>
            <a:ext cx="4895528" cy="1772816"/>
          </a:xfrm>
          <a:prstGeom prst="rect">
            <a:avLst/>
          </a:prstGeom>
          <a:solidFill>
            <a:srgbClr val="4250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cs typeface="+mn-cs"/>
              </a:rPr>
              <a:t>하반기 중점사역</a:t>
            </a:r>
          </a:p>
        </p:txBody>
      </p:sp>
    </p:spTree>
    <p:extLst>
      <p:ext uri="{BB962C8B-B14F-4D97-AF65-F5344CB8AC3E}">
        <p14:creationId xmlns:p14="http://schemas.microsoft.com/office/powerpoint/2010/main" val="2739486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5567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C461E-39CA-45ED-B914-2B4D6D0A696C}"/>
              </a:ext>
            </a:extLst>
          </p:cNvPr>
          <p:cNvSpPr txBox="1"/>
          <p:nvPr/>
        </p:nvSpPr>
        <p:spPr>
          <a:xfrm>
            <a:off x="611560" y="56121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spc="-225" dirty="0">
                <a:solidFill>
                  <a:schemeClr val="bg1"/>
                </a:solidFill>
              </a:rPr>
              <a:t>1. </a:t>
            </a:r>
            <a:r>
              <a:rPr lang="ko-KR" altLang="en-US" sz="3600" b="1" spc="-225" dirty="0">
                <a:solidFill>
                  <a:schemeClr val="bg1"/>
                </a:solidFill>
              </a:rPr>
              <a:t>목공소 프로젝트 </a:t>
            </a:r>
            <a:r>
              <a:rPr lang="en-US" altLang="ko-KR" sz="3600" b="1" spc="-225" dirty="0">
                <a:solidFill>
                  <a:schemeClr val="bg1"/>
                </a:solidFill>
              </a:rPr>
              <a:t>Outward Journey</a:t>
            </a:r>
            <a:endParaRPr lang="ko-KR" altLang="en-US" sz="3600" spc="-225" dirty="0">
              <a:solidFill>
                <a:schemeClr val="bg1"/>
              </a:solidFill>
            </a:endParaRP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D496B7C0-05E0-4B37-A814-C79BDBE19C16}"/>
              </a:ext>
            </a:extLst>
          </p:cNvPr>
          <p:cNvSpPr txBox="1"/>
          <p:nvPr/>
        </p:nvSpPr>
        <p:spPr>
          <a:xfrm>
            <a:off x="4051936" y="2311706"/>
            <a:ext cx="103105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300" b="1" dirty="0">
                <a:solidFill>
                  <a:schemeClr val="bg1"/>
                </a:solidFill>
                <a:latin typeface="+mj-lt"/>
              </a:rPr>
              <a:t>교제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CF266-5C78-E37B-68EC-849DF9B4DE8E}"/>
              </a:ext>
            </a:extLst>
          </p:cNvPr>
          <p:cNvSpPr txBox="1"/>
          <p:nvPr/>
        </p:nvSpPr>
        <p:spPr>
          <a:xfrm>
            <a:off x="523007" y="1916832"/>
            <a:ext cx="8496944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Wingdings" panose="05000000000000000000" pitchFamily="2" charset="2"/>
              <a:buChar char="Ø"/>
            </a:pP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모든 목장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만원 지급</a:t>
            </a:r>
          </a:p>
          <a:p>
            <a:endParaRPr lang="ko-KR" altLang="en-US" sz="2400" dirty="0"/>
          </a:p>
          <a:p>
            <a:r>
              <a:rPr lang="en-US" altLang="ko-KR" sz="2400" b="1" dirty="0"/>
              <a:t>      -  “</a:t>
            </a:r>
            <a:r>
              <a:rPr lang="ko-KR" altLang="en-US" sz="2400" b="1" dirty="0"/>
              <a:t>소외된 이웃</a:t>
            </a:r>
            <a:r>
              <a:rPr lang="en-US" altLang="ko-KR" sz="2400" b="1" dirty="0"/>
              <a:t>”</a:t>
            </a:r>
            <a:r>
              <a:rPr lang="ko-KR" altLang="en-US" sz="2400" b="1" dirty="0"/>
              <a:t> 찾기 프로젝트  </a:t>
            </a:r>
            <a:endParaRPr lang="en-US" altLang="ko-KR" sz="2400" b="1" dirty="0"/>
          </a:p>
          <a:p>
            <a:endParaRPr lang="en-US" altLang="ko-KR" sz="2400" b="1" dirty="0"/>
          </a:p>
          <a:p>
            <a:r>
              <a:rPr lang="en-US" altLang="ko-KR" sz="2400" b="1" dirty="0"/>
              <a:t>      -  </a:t>
            </a:r>
            <a:r>
              <a:rPr lang="ko-KR" altLang="en-US" sz="2400" b="1" dirty="0"/>
              <a:t>말씀이 </a:t>
            </a:r>
            <a:r>
              <a:rPr lang="en-US" altLang="ko-KR" sz="2400" b="1" dirty="0"/>
              <a:t>“</a:t>
            </a:r>
            <a:r>
              <a:rPr lang="ko-KR" altLang="en-US" sz="2400" b="1" dirty="0"/>
              <a:t>세상으로 향하는</a:t>
            </a:r>
            <a:r>
              <a:rPr lang="en-US" altLang="ko-KR" sz="2400" b="1" dirty="0"/>
              <a:t>”</a:t>
            </a:r>
            <a:r>
              <a:rPr lang="ko-KR" altLang="en-US" sz="2400" b="1" dirty="0"/>
              <a:t> 여정</a:t>
            </a:r>
            <a:endParaRPr lang="en-US" altLang="ko-KR" sz="2400" b="1" dirty="0"/>
          </a:p>
          <a:p>
            <a:r>
              <a:rPr lang="en-US" altLang="ko-KR" sz="2400" b="1" dirty="0"/>
              <a:t> </a:t>
            </a:r>
          </a:p>
          <a:p>
            <a:r>
              <a:rPr lang="en-US" altLang="ko-KR" sz="2400" b="1" dirty="0"/>
              <a:t>      -  “</a:t>
            </a:r>
            <a:r>
              <a:rPr lang="ko-KR" altLang="en-US" sz="2400" b="1" dirty="0" err="1"/>
              <a:t>포이에마</a:t>
            </a:r>
            <a:r>
              <a:rPr lang="ko-KR" altLang="en-US" sz="2400" b="1" dirty="0"/>
              <a:t> 정신</a:t>
            </a:r>
            <a:r>
              <a:rPr lang="en-US" altLang="ko-KR" sz="2400" b="1" dirty="0"/>
              <a:t>”</a:t>
            </a:r>
            <a:r>
              <a:rPr lang="ko-KR" altLang="en-US" sz="2400" b="1" dirty="0"/>
              <a:t> 현실 속 발현</a:t>
            </a:r>
            <a:endParaRPr lang="en-US" altLang="ko-KR" sz="2400" b="1" dirty="0"/>
          </a:p>
          <a:p>
            <a:endParaRPr lang="en-US" altLang="ko-KR" sz="2400" b="1" dirty="0"/>
          </a:p>
          <a:p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     </a:t>
            </a:r>
            <a:r>
              <a:rPr lang="en-US" altLang="ko-K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+ </a:t>
            </a:r>
            <a:r>
              <a:rPr lang="ko-KR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운영위원회 선정</a:t>
            </a:r>
            <a:r>
              <a:rPr lang="en-US" altLang="ko-K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 </a:t>
            </a:r>
            <a:r>
              <a:rPr lang="ko-KR" altLang="en-US" sz="2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선교부</a:t>
            </a:r>
            <a:r>
              <a:rPr lang="ko-KR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검증 </a:t>
            </a:r>
            <a:endParaRPr lang="en-US" altLang="ko-KR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r>
              <a:rPr lang="en-US" altLang="ko-K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                                    </a:t>
            </a:r>
            <a:r>
              <a:rPr lang="ko-KR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장기 지원</a:t>
            </a:r>
            <a:r>
              <a:rPr lang="en-US" altLang="ko-K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vs </a:t>
            </a:r>
            <a:r>
              <a:rPr lang="ko-KR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단기 지원</a:t>
            </a:r>
            <a:endParaRPr lang="en-US" altLang="ko-KR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endParaRPr lang="en-US" altLang="ko-KR" sz="160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ko-KR" altLang="en-US" sz="2800" b="1" dirty="0">
                <a:sym typeface="Wingdings" panose="05000000000000000000" pitchFamily="2" charset="2"/>
              </a:rPr>
              <a:t>목공소 연합예배 시즌</a:t>
            </a:r>
            <a:r>
              <a:rPr lang="en-US" altLang="ko-KR" sz="2800" b="1" dirty="0">
                <a:sym typeface="Wingdings" panose="05000000000000000000" pitchFamily="2" charset="2"/>
              </a:rPr>
              <a:t>#2 </a:t>
            </a:r>
            <a:r>
              <a:rPr lang="ko-KR" altLang="en-US" sz="2800" b="1" dirty="0">
                <a:sym typeface="Wingdings" panose="05000000000000000000" pitchFamily="2" charset="2"/>
              </a:rPr>
              <a:t>오프닝</a:t>
            </a:r>
            <a:r>
              <a:rPr lang="en-US" altLang="ko-KR" sz="2800" b="1" dirty="0">
                <a:sym typeface="Wingdings" panose="05000000000000000000" pitchFamily="2" charset="2"/>
              </a:rPr>
              <a:t>, </a:t>
            </a:r>
            <a:r>
              <a:rPr lang="ko-KR" altLang="en-US" sz="2800" b="1" dirty="0" err="1">
                <a:sym typeface="Wingdings" panose="05000000000000000000" pitchFamily="2" charset="2"/>
              </a:rPr>
              <a:t>클로징</a:t>
            </a:r>
            <a:endParaRPr lang="ko-KR" altLang="en-US" sz="2800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6548A52-E9A5-4E0A-3164-21D09B6EBA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3" t="24404" r="14480" b="14000"/>
          <a:stretch/>
        </p:blipFill>
        <p:spPr bwMode="auto">
          <a:xfrm>
            <a:off x="5628009" y="1798475"/>
            <a:ext cx="3419872" cy="256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7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1FBAD1F-697B-4418-8458-AEB0C535A713}"/>
              </a:ext>
            </a:extLst>
          </p:cNvPr>
          <p:cNvSpPr/>
          <p:nvPr/>
        </p:nvSpPr>
        <p:spPr>
          <a:xfrm>
            <a:off x="539552" y="1340767"/>
            <a:ext cx="7992888" cy="4968553"/>
          </a:xfrm>
          <a:prstGeom prst="roundRect">
            <a:avLst>
              <a:gd name="adj" fmla="val 8180"/>
            </a:avLst>
          </a:prstGeom>
          <a:solidFill>
            <a:schemeClr val="bg1"/>
          </a:solidFill>
          <a:ln>
            <a:noFill/>
          </a:ln>
          <a:effectLst>
            <a:outerShdw blurRad="127000" dist="127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3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 Light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5890D3-8F01-EBD0-206E-84227F6307C4}"/>
              </a:ext>
            </a:extLst>
          </p:cNvPr>
          <p:cNvSpPr txBox="1"/>
          <p:nvPr/>
        </p:nvSpPr>
        <p:spPr>
          <a:xfrm>
            <a:off x="626576" y="501540"/>
            <a:ext cx="764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spc="-225" dirty="0">
                <a:solidFill>
                  <a:schemeClr val="bg1"/>
                </a:solidFill>
              </a:rPr>
              <a:t>2. </a:t>
            </a:r>
            <a:r>
              <a:rPr lang="ko-KR" altLang="en-US" sz="3600" b="1" spc="-225" dirty="0" err="1">
                <a:solidFill>
                  <a:schemeClr val="bg1"/>
                </a:solidFill>
              </a:rPr>
              <a:t>포에에마</a:t>
            </a:r>
            <a:r>
              <a:rPr lang="en-US" altLang="ko-KR" sz="3600" b="1" spc="-225" dirty="0">
                <a:solidFill>
                  <a:schemeClr val="bg1"/>
                </a:solidFill>
              </a:rPr>
              <a:t> </a:t>
            </a:r>
            <a:r>
              <a:rPr lang="ko-KR" altLang="en-US" sz="3600" b="1" spc="-225" dirty="0" err="1">
                <a:solidFill>
                  <a:schemeClr val="bg1"/>
                </a:solidFill>
              </a:rPr>
              <a:t>패밀리룩</a:t>
            </a:r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Poiema Family Look</a:t>
            </a:r>
            <a:endParaRPr lang="ko-KR" altLang="en-US" sz="3600" spc="-225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3FF7D9-4B9B-302C-1C12-57A941FF9426}"/>
              </a:ext>
            </a:extLst>
          </p:cNvPr>
          <p:cNvSpPr txBox="1"/>
          <p:nvPr/>
        </p:nvSpPr>
        <p:spPr>
          <a:xfrm>
            <a:off x="626576" y="1608569"/>
            <a:ext cx="804988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우리는 믿음의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말씀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 소망의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기도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기반       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으로 사랑이 하나되는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교제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공동체이다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이 공동체 안에서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가치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와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거룩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을 추구한다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첫째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상대방의 가치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알아보고 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가장 그 답게 살도록 도와주고 격려합니다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둘째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모임을 통해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밝게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빛나고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만남을 통해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따뜻함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을 느끼며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교제를 통해 서로를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새롭게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합니다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3424295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ACFB5B0-E69F-4779-A51C-37FDA8FF4EF3}"/>
              </a:ext>
            </a:extLst>
          </p:cNvPr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FF9090F-D1B2-48BC-A87E-675F2E182483}"/>
              </a:ext>
            </a:extLst>
          </p:cNvPr>
          <p:cNvSpPr/>
          <p:nvPr/>
        </p:nvSpPr>
        <p:spPr>
          <a:xfrm>
            <a:off x="26368" y="342900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2&gt;  2024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목장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성도회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소그룹 최적화 작업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ko-KR" sz="2800" dirty="0"/>
              <a:t>   </a:t>
            </a:r>
          </a:p>
          <a:p>
            <a:r>
              <a:rPr lang="en-US" altLang="ko-KR" sz="2400" dirty="0"/>
              <a:t>              - </a:t>
            </a:r>
            <a:r>
              <a:rPr lang="ko-KR" altLang="en-US" sz="2400" dirty="0" err="1"/>
              <a:t>전화심방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대면심방을</a:t>
            </a:r>
            <a:r>
              <a:rPr lang="ko-KR" altLang="en-US" sz="2400" dirty="0"/>
              <a:t> 통한 관계그룹 분류</a:t>
            </a:r>
            <a:endParaRPr lang="en-US" altLang="ko-KR" sz="2400" dirty="0"/>
          </a:p>
          <a:p>
            <a:endParaRPr lang="en-US" altLang="ko-KR" sz="1200" dirty="0"/>
          </a:p>
          <a:p>
            <a:r>
              <a:rPr lang="en-US" altLang="ko-KR" sz="2400" dirty="0"/>
              <a:t>              - “</a:t>
            </a:r>
            <a:r>
              <a:rPr lang="ko-KR" altLang="en-US" sz="2400" dirty="0"/>
              <a:t>인격적 관계</a:t>
            </a:r>
            <a:r>
              <a:rPr lang="en-US" altLang="ko-KR" sz="2400" dirty="0"/>
              <a:t>”</a:t>
            </a:r>
            <a:r>
              <a:rPr lang="ko-KR" altLang="en-US" sz="2400" dirty="0"/>
              <a:t>와 </a:t>
            </a:r>
            <a:r>
              <a:rPr lang="en-US" altLang="ko-KR" sz="2400" dirty="0"/>
              <a:t>“</a:t>
            </a:r>
            <a:r>
              <a:rPr lang="ko-KR" altLang="en-US" sz="2400" dirty="0"/>
              <a:t>상호 </a:t>
            </a:r>
            <a:r>
              <a:rPr lang="ko-KR" altLang="en-US" sz="2400" dirty="0" err="1"/>
              <a:t>동역</a:t>
            </a:r>
            <a:r>
              <a:rPr lang="ko-KR" altLang="en-US" sz="2400" dirty="0"/>
              <a:t> 관계</a:t>
            </a:r>
            <a:r>
              <a:rPr lang="en-US" altLang="ko-KR" sz="2400" dirty="0"/>
              <a:t>”</a:t>
            </a:r>
            <a:r>
              <a:rPr lang="ko-KR" altLang="en-US" sz="2400" dirty="0"/>
              <a:t> 형성</a:t>
            </a:r>
            <a:endParaRPr lang="en-US" altLang="ko-KR" sz="24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D359F81-B672-40F8-80E3-8891623F2BF0}"/>
              </a:ext>
            </a:extLst>
          </p:cNvPr>
          <p:cNvSpPr/>
          <p:nvPr/>
        </p:nvSpPr>
        <p:spPr>
          <a:xfrm>
            <a:off x="12601" y="1268760"/>
            <a:ext cx="9144000" cy="2520280"/>
          </a:xfrm>
          <a:prstGeom prst="rect">
            <a:avLst/>
          </a:prstGeom>
          <a:solidFill>
            <a:srgbClr val="CFB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ko-K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1&gt;  2024</a:t>
            </a:r>
            <a:r>
              <a:rPr lang="ko-KR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교구 및</a:t>
            </a:r>
            <a:r>
              <a:rPr lang="en-US" altLang="ko-K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목장 </a:t>
            </a:r>
            <a:r>
              <a:rPr lang="ko-KR" alt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운영메뉴얼</a:t>
            </a:r>
            <a:endParaRPr lang="ko-KR" alt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sz="2400" dirty="0">
              <a:solidFill>
                <a:schemeClr val="tx1"/>
              </a:solidFill>
            </a:endParaRPr>
          </a:p>
          <a:p>
            <a:r>
              <a:rPr lang="en-US" altLang="ko-KR" sz="2400" dirty="0">
                <a:solidFill>
                  <a:schemeClr val="tx1"/>
                </a:solidFill>
              </a:rPr>
              <a:t>               - “</a:t>
            </a:r>
            <a:r>
              <a:rPr lang="ko-KR" altLang="en-US" sz="2400" dirty="0">
                <a:solidFill>
                  <a:schemeClr val="tx1"/>
                </a:solidFill>
              </a:rPr>
              <a:t>자율성</a:t>
            </a:r>
            <a:r>
              <a:rPr lang="en-US" altLang="ko-KR" sz="2400" dirty="0">
                <a:solidFill>
                  <a:schemeClr val="tx1"/>
                </a:solidFill>
              </a:rPr>
              <a:t>”</a:t>
            </a:r>
            <a:r>
              <a:rPr lang="ko-KR" altLang="en-US" sz="2400" dirty="0">
                <a:solidFill>
                  <a:schemeClr val="tx1"/>
                </a:solidFill>
              </a:rPr>
              <a:t>과 </a:t>
            </a:r>
            <a:r>
              <a:rPr lang="en-US" altLang="ko-KR" sz="2400" dirty="0">
                <a:solidFill>
                  <a:schemeClr val="tx1"/>
                </a:solidFill>
              </a:rPr>
              <a:t>“</a:t>
            </a:r>
            <a:r>
              <a:rPr lang="ko-KR" altLang="en-US" sz="2400" dirty="0">
                <a:solidFill>
                  <a:schemeClr val="tx1"/>
                </a:solidFill>
              </a:rPr>
              <a:t>자원하는 심령</a:t>
            </a:r>
            <a:r>
              <a:rPr lang="en-US" altLang="ko-KR" sz="2400" dirty="0">
                <a:solidFill>
                  <a:schemeClr val="tx1"/>
                </a:solidFill>
              </a:rPr>
              <a:t>”</a:t>
            </a:r>
            <a:r>
              <a:rPr lang="ko-KR" altLang="en-US" sz="2400" dirty="0">
                <a:solidFill>
                  <a:schemeClr val="tx1"/>
                </a:solidFill>
              </a:rPr>
              <a:t> 기반의 사역 매뉴얼</a:t>
            </a:r>
            <a:endParaRPr lang="en-US" altLang="ko-KR" sz="2400" dirty="0">
              <a:solidFill>
                <a:schemeClr val="tx1"/>
              </a:solidFill>
            </a:endParaRPr>
          </a:p>
          <a:p>
            <a:endParaRPr lang="en-US" altLang="ko-KR" sz="1200" dirty="0">
              <a:solidFill>
                <a:schemeClr val="tx1"/>
              </a:solidFill>
            </a:endParaRPr>
          </a:p>
          <a:p>
            <a:r>
              <a:rPr lang="en-US" altLang="ko-KR" sz="2400" dirty="0">
                <a:solidFill>
                  <a:schemeClr val="tx1"/>
                </a:solidFill>
              </a:rPr>
              <a:t>               - </a:t>
            </a:r>
            <a:r>
              <a:rPr lang="ko-KR" altLang="en-US" sz="2400" dirty="0">
                <a:solidFill>
                  <a:schemeClr val="tx1"/>
                </a:solidFill>
              </a:rPr>
              <a:t>리더교육</a:t>
            </a:r>
            <a:r>
              <a:rPr lang="en-US" altLang="ko-KR" sz="2400" dirty="0">
                <a:solidFill>
                  <a:schemeClr val="tx1"/>
                </a:solidFill>
              </a:rPr>
              <a:t>, </a:t>
            </a:r>
            <a:r>
              <a:rPr lang="ko-KR" altLang="en-US" sz="2400" dirty="0">
                <a:solidFill>
                  <a:schemeClr val="tx1"/>
                </a:solidFill>
              </a:rPr>
              <a:t>소그룹에서 경험하는 </a:t>
            </a:r>
            <a:r>
              <a:rPr lang="en-US" altLang="ko-KR" sz="2400" dirty="0">
                <a:solidFill>
                  <a:schemeClr val="tx1"/>
                </a:solidFill>
              </a:rPr>
              <a:t>“</a:t>
            </a:r>
            <a:r>
              <a:rPr lang="ko-KR" altLang="en-US" sz="2400" dirty="0" err="1">
                <a:solidFill>
                  <a:schemeClr val="tx1"/>
                </a:solidFill>
              </a:rPr>
              <a:t>포이에마</a:t>
            </a:r>
            <a:r>
              <a:rPr lang="ko-KR" altLang="en-US" sz="2400" dirty="0">
                <a:solidFill>
                  <a:schemeClr val="tx1"/>
                </a:solidFill>
              </a:rPr>
              <a:t> </a:t>
            </a:r>
            <a:r>
              <a:rPr lang="ko-KR" altLang="en-US" sz="2400" dirty="0" err="1">
                <a:solidFill>
                  <a:schemeClr val="tx1"/>
                </a:solidFill>
              </a:rPr>
              <a:t>패밀리룩</a:t>
            </a:r>
            <a:r>
              <a:rPr lang="en-US" altLang="ko-KR" sz="2400" dirty="0">
                <a:solidFill>
                  <a:schemeClr val="tx1"/>
                </a:solidFill>
              </a:rPr>
              <a:t>”</a:t>
            </a:r>
            <a:r>
              <a:rPr lang="ko-KR" altLang="en-US" sz="2400" dirty="0">
                <a:solidFill>
                  <a:schemeClr val="tx1"/>
                </a:solidFill>
              </a:rPr>
              <a:t> </a:t>
            </a:r>
            <a:r>
              <a:rPr lang="en-US" altLang="ko-KR" sz="2400" dirty="0">
                <a:solidFill>
                  <a:schemeClr val="tx1"/>
                </a:solidFill>
              </a:rPr>
              <a:t>   </a:t>
            </a:r>
            <a:endParaRPr lang="en-US" altLang="ko-KR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321F41-B7EE-6390-BAAE-9FBC5E1537BA}"/>
              </a:ext>
            </a:extLst>
          </p:cNvPr>
          <p:cNvSpPr txBox="1"/>
          <p:nvPr/>
        </p:nvSpPr>
        <p:spPr>
          <a:xfrm>
            <a:off x="611560" y="404664"/>
            <a:ext cx="764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spc="-225" dirty="0">
                <a:solidFill>
                  <a:schemeClr val="bg1"/>
                </a:solidFill>
              </a:rPr>
              <a:t>3. </a:t>
            </a:r>
            <a:r>
              <a:rPr lang="ko-KR" altLang="en-US" sz="3600" b="1" spc="-225" dirty="0">
                <a:solidFill>
                  <a:schemeClr val="bg1"/>
                </a:solidFill>
              </a:rPr>
              <a:t>소그룹 최적화 작업 </a:t>
            </a:r>
            <a:r>
              <a:rPr lang="en-US" altLang="ko-KR" sz="3600" b="1" spc="-225" dirty="0">
                <a:solidFill>
                  <a:schemeClr val="bg1"/>
                </a:solidFill>
              </a:rPr>
              <a:t>Inward Journey</a:t>
            </a:r>
            <a:endParaRPr lang="ko-KR" altLang="en-US" sz="3600" spc="-22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336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8DD45BE-C4D8-40BE-A1B6-D0176CA08E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247D6CE-BA2E-46E2-89D6-89FA79A1D851}"/>
              </a:ext>
            </a:extLst>
          </p:cNvPr>
          <p:cNvSpPr/>
          <p:nvPr/>
        </p:nvSpPr>
        <p:spPr>
          <a:xfrm>
            <a:off x="0" y="-1"/>
            <a:ext cx="4637868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20063-C82B-43AF-890C-5C33C354C0F9}"/>
              </a:ext>
            </a:extLst>
          </p:cNvPr>
          <p:cNvSpPr txBox="1"/>
          <p:nvPr/>
        </p:nvSpPr>
        <p:spPr>
          <a:xfrm>
            <a:off x="1218999" y="2065856"/>
            <a:ext cx="293741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ko-KR" altLang="en-US" sz="495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정관개정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40757A0-0600-9169-B43E-131BC657C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05264"/>
            <a:ext cx="1977157" cy="6741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E36E75-CE0F-718C-D701-BA0FFE5349B0}"/>
              </a:ext>
            </a:extLst>
          </p:cNvPr>
          <p:cNvSpPr txBox="1"/>
          <p:nvPr/>
        </p:nvSpPr>
        <p:spPr>
          <a:xfrm>
            <a:off x="939389" y="4057970"/>
            <a:ext cx="31886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3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총회장  </a:t>
            </a:r>
            <a:r>
              <a:rPr lang="ko-KR" altLang="en-US" sz="30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권윤중권사</a:t>
            </a:r>
            <a:endParaRPr lang="ko-KR" altLang="en-US" sz="3000" b="1" spc="-2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354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29183" y="2492896"/>
          <a:ext cx="8085634" cy="379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144">
                  <a:extLst>
                    <a:ext uri="{9D8B030D-6E8A-4147-A177-3AD203B41FA5}">
                      <a16:colId xmlns:a16="http://schemas.microsoft.com/office/drawing/2014/main" val="1045937615"/>
                    </a:ext>
                  </a:extLst>
                </a:gridCol>
                <a:gridCol w="6748490">
                  <a:extLst>
                    <a:ext uri="{9D8B030D-6E8A-4147-A177-3AD203B41FA5}">
                      <a16:colId xmlns:a16="http://schemas.microsoft.com/office/drawing/2014/main" val="856963036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현재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2000" b="0" dirty="0"/>
                    </a:p>
                    <a:p>
                      <a:pPr latinLnBrk="1"/>
                      <a:endParaRPr lang="en-US" altLang="ko-KR" sz="2000" b="0" dirty="0"/>
                    </a:p>
                    <a:p>
                      <a:pPr latinLnBrk="1"/>
                      <a:r>
                        <a:rPr lang="en-US" altLang="ko-KR" sz="2000" b="0" dirty="0"/>
                        <a:t>--- 4</a:t>
                      </a:r>
                      <a:r>
                        <a:rPr lang="ko-KR" altLang="en-US" sz="2000" b="0" dirty="0"/>
                        <a:t>분의 </a:t>
                      </a:r>
                      <a:r>
                        <a:rPr lang="en-US" altLang="ko-KR" sz="2000" b="0" dirty="0"/>
                        <a:t>1</a:t>
                      </a:r>
                      <a:r>
                        <a:rPr lang="ko-KR" altLang="en-US" sz="2000" b="0" dirty="0"/>
                        <a:t>이상 출석으로 성수 되고 본 정관에서 별도로 </a:t>
                      </a:r>
                      <a:endParaRPr lang="en-US" altLang="ko-KR" sz="2000" b="0" dirty="0"/>
                    </a:p>
                    <a:p>
                      <a:pPr latinLnBrk="1"/>
                      <a:r>
                        <a:rPr lang="en-US" altLang="ko-KR" sz="2000" b="0" dirty="0"/>
                        <a:t>    </a:t>
                      </a:r>
                      <a:r>
                        <a:rPr lang="ko-KR" altLang="en-US" sz="2000" b="0" dirty="0"/>
                        <a:t>정함이 없는 한 출석인원의 과반수 찬성으로 결의한다</a:t>
                      </a:r>
                      <a:r>
                        <a:rPr lang="en-US" altLang="ko-KR" sz="2000" b="0" dirty="0"/>
                        <a:t>.</a:t>
                      </a:r>
                    </a:p>
                    <a:p>
                      <a:pPr latinLnBrk="1"/>
                      <a:endParaRPr lang="en-US" altLang="ko-KR" sz="2000" b="0" dirty="0"/>
                    </a:p>
                    <a:p>
                      <a:pPr latinLnBrk="1"/>
                      <a:endParaRPr lang="ko-KR" altLang="en-US" sz="2000" b="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38732345"/>
                  </a:ext>
                </a:extLst>
              </a:tr>
              <a:tr h="1318924">
                <a:tc>
                  <a:txBody>
                    <a:bodyPr/>
                    <a:lstStyle/>
                    <a:p>
                      <a:pPr algn="ctr" latinLnBrk="1"/>
                      <a:endParaRPr lang="en-US" altLang="ko-K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개정안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2000" dirty="0"/>
                    </a:p>
                    <a:p>
                      <a:pPr latinLnBrk="1"/>
                      <a:r>
                        <a:rPr lang="en-US" altLang="ko-KR" sz="2000" dirty="0"/>
                        <a:t>(</a:t>
                      </a:r>
                      <a:r>
                        <a:rPr lang="ko-KR" altLang="en-US" sz="2000" dirty="0"/>
                        <a:t>교인총회의 의결정족수</a:t>
                      </a:r>
                      <a:r>
                        <a:rPr lang="en-US" altLang="ko-KR" sz="2000" dirty="0"/>
                        <a:t>)</a:t>
                      </a:r>
                    </a:p>
                    <a:p>
                      <a:pPr latinLnBrk="1"/>
                      <a:endParaRPr lang="en-US" altLang="ko-KR" sz="2000" dirty="0"/>
                    </a:p>
                    <a:p>
                      <a:pPr latinLnBrk="1"/>
                      <a:r>
                        <a:rPr lang="ko-KR" altLang="en-US" sz="2000" dirty="0"/>
                        <a:t>   본 정관에서 별도로 정함이 없는 한 출석인원의 과반수 </a:t>
                      </a:r>
                      <a:endParaRPr lang="en-US" altLang="ko-KR" sz="2000" dirty="0"/>
                    </a:p>
                    <a:p>
                      <a:pPr latinLnBrk="1"/>
                      <a:r>
                        <a:rPr lang="en-US" altLang="ko-KR" sz="2000" dirty="0"/>
                        <a:t>   </a:t>
                      </a:r>
                      <a:r>
                        <a:rPr lang="ko-KR" altLang="en-US" sz="2000" dirty="0"/>
                        <a:t>찬   성으로 결의한다</a:t>
                      </a:r>
                      <a:r>
                        <a:rPr lang="en-US" altLang="ko-KR" sz="2000" dirty="0"/>
                        <a:t>.</a:t>
                      </a:r>
                    </a:p>
                    <a:p>
                      <a:pPr latinLnBrk="1"/>
                      <a:endParaRPr lang="ko-KR" altLang="en-US" sz="2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45523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1E6F0D69-176A-410F-B0CE-3C205ABC63B3}"/>
              </a:ext>
            </a:extLst>
          </p:cNvPr>
          <p:cNvSpPr/>
          <p:nvPr/>
        </p:nvSpPr>
        <p:spPr>
          <a:xfrm>
            <a:off x="0" y="0"/>
            <a:ext cx="9144000" cy="1700808"/>
          </a:xfrm>
          <a:prstGeom prst="rect">
            <a:avLst/>
          </a:prstGeom>
          <a:solidFill>
            <a:srgbClr val="4250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제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21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조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교인총회의 성수 및 의결정족수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7058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680045" y="5965031"/>
            <a:ext cx="7886700" cy="883295"/>
          </a:xfrm>
        </p:spPr>
        <p:txBody>
          <a:bodyPr>
            <a:normAutofit/>
          </a:bodyPr>
          <a:lstStyle/>
          <a:p>
            <a:endParaRPr lang="en-US" altLang="ko-KR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77255" y="2348880"/>
          <a:ext cx="8030716" cy="388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061">
                  <a:extLst>
                    <a:ext uri="{9D8B030D-6E8A-4147-A177-3AD203B41FA5}">
                      <a16:colId xmlns:a16="http://schemas.microsoft.com/office/drawing/2014/main" val="1045937615"/>
                    </a:ext>
                  </a:extLst>
                </a:gridCol>
                <a:gridCol w="6702655">
                  <a:extLst>
                    <a:ext uri="{9D8B030D-6E8A-4147-A177-3AD203B41FA5}">
                      <a16:colId xmlns:a16="http://schemas.microsoft.com/office/drawing/2014/main" val="856963036"/>
                    </a:ext>
                  </a:extLst>
                </a:gridCol>
              </a:tblGrid>
              <a:tr h="23973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현재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0" dirty="0"/>
                        <a:t>②</a:t>
                      </a:r>
                      <a:r>
                        <a:rPr lang="ko-KR" altLang="en-US" sz="2000" b="0" baseline="0" dirty="0"/>
                        <a:t> 정기총회는 </a:t>
                      </a:r>
                      <a:r>
                        <a:rPr lang="ko-KR" altLang="en-US" sz="2000" b="0" baseline="0" dirty="0" err="1"/>
                        <a:t>인사총회와</a:t>
                      </a:r>
                      <a:r>
                        <a:rPr lang="ko-KR" altLang="en-US" sz="2000" b="0" baseline="0" dirty="0"/>
                        <a:t> </a:t>
                      </a:r>
                      <a:r>
                        <a:rPr lang="ko-KR" altLang="en-US" sz="2000" b="0" baseline="0" dirty="0" err="1"/>
                        <a:t>사무총회로</a:t>
                      </a:r>
                      <a:r>
                        <a:rPr lang="ko-KR" altLang="en-US" sz="2000" b="0" baseline="0" dirty="0"/>
                        <a:t> 나누어 매년 </a:t>
                      </a:r>
                      <a:r>
                        <a:rPr lang="en-US" altLang="ko-KR" sz="2000" b="0" baseline="0" dirty="0"/>
                        <a:t>2</a:t>
                      </a:r>
                      <a:r>
                        <a:rPr lang="ko-KR" altLang="en-US" sz="2000" b="0" baseline="0" dirty="0"/>
                        <a:t>회 </a:t>
                      </a:r>
                      <a:endParaRPr lang="en-US" altLang="ko-KR" sz="2000" b="0" baseline="0" dirty="0"/>
                    </a:p>
                    <a:p>
                      <a:pPr latinLnBrk="1"/>
                      <a:r>
                        <a:rPr lang="en-US" altLang="ko-KR" sz="2000" b="0" baseline="0" dirty="0"/>
                        <a:t>     </a:t>
                      </a:r>
                      <a:r>
                        <a:rPr lang="ko-KR" altLang="en-US" sz="2000" b="0" baseline="0" dirty="0"/>
                        <a:t>시행하는 것으로 하고 인사총회는 당해 회계연도 </a:t>
                      </a:r>
                      <a:r>
                        <a:rPr lang="en-US" altLang="ko-KR" sz="2000" b="0" baseline="0" dirty="0"/>
                        <a:t>12</a:t>
                      </a:r>
                      <a:r>
                        <a:rPr lang="ko-KR" altLang="en-US" sz="2000" b="0" baseline="0" dirty="0"/>
                        <a:t>월     </a:t>
                      </a:r>
                      <a:endParaRPr lang="en-US" altLang="ko-KR" sz="2000" b="0" baseline="0" dirty="0"/>
                    </a:p>
                    <a:p>
                      <a:pPr latinLnBrk="1"/>
                      <a:r>
                        <a:rPr lang="en-US" altLang="ko-KR" sz="2000" b="0" baseline="0" dirty="0"/>
                        <a:t>     </a:t>
                      </a:r>
                      <a:r>
                        <a:rPr lang="ko-KR" altLang="en-US" sz="2000" b="0" baseline="0" dirty="0"/>
                        <a:t>에</a:t>
                      </a:r>
                      <a:r>
                        <a:rPr lang="en-US" altLang="ko-KR" sz="2000" b="0" baseline="0" dirty="0"/>
                        <a:t>……, </a:t>
                      </a:r>
                      <a:r>
                        <a:rPr lang="ko-KR" altLang="en-US" sz="2000" b="0" baseline="0" dirty="0" err="1"/>
                        <a:t>사무총회는</a:t>
                      </a:r>
                      <a:r>
                        <a:rPr lang="ko-KR" altLang="en-US" sz="2000" b="0" baseline="0" dirty="0"/>
                        <a:t> 익년 </a:t>
                      </a:r>
                      <a:r>
                        <a:rPr lang="en-US" altLang="ko-KR" sz="2000" b="0" baseline="0" dirty="0"/>
                        <a:t>1</a:t>
                      </a:r>
                      <a:r>
                        <a:rPr lang="ko-KR" altLang="en-US" sz="2000" b="0" baseline="0" dirty="0"/>
                        <a:t>월에 개최하여</a:t>
                      </a:r>
                      <a:r>
                        <a:rPr lang="en-US" altLang="ko-KR" sz="2000" b="0" baseline="0" dirty="0"/>
                        <a:t>…… </a:t>
                      </a:r>
                      <a:r>
                        <a:rPr lang="ko-KR" altLang="en-US" sz="2000" b="0" baseline="0" dirty="0"/>
                        <a:t>단 필요  </a:t>
                      </a:r>
                      <a:endParaRPr lang="en-US" altLang="ko-KR" sz="2000" b="0" baseline="0" dirty="0"/>
                    </a:p>
                    <a:p>
                      <a:pPr latinLnBrk="1"/>
                      <a:r>
                        <a:rPr lang="en-US" altLang="ko-KR" sz="2000" b="0" baseline="0" dirty="0"/>
                        <a:t>     </a:t>
                      </a:r>
                      <a:r>
                        <a:rPr lang="ko-KR" altLang="en-US" sz="2000" b="0" baseline="0" dirty="0"/>
                        <a:t>시 인사총회와 사무총회를 통합하여 개최할 수 있다</a:t>
                      </a:r>
                      <a:r>
                        <a:rPr lang="en-US" altLang="ko-KR" sz="2000" b="0" baseline="0" dirty="0"/>
                        <a:t>.</a:t>
                      </a:r>
                      <a:endParaRPr lang="ko-KR" altLang="en-US" sz="2000" b="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38732345"/>
                  </a:ext>
                </a:extLst>
              </a:tr>
              <a:tr h="14910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개정안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0" dirty="0"/>
                        <a:t>② 정기총회는 매년 </a:t>
                      </a:r>
                      <a:r>
                        <a:rPr lang="en-US" altLang="ko-KR" sz="2000" b="0" dirty="0"/>
                        <a:t>2</a:t>
                      </a:r>
                      <a:r>
                        <a:rPr lang="ko-KR" altLang="en-US" sz="2000" b="0" dirty="0"/>
                        <a:t>회 시행하는 것으로 한다</a:t>
                      </a:r>
                      <a:r>
                        <a:rPr lang="en-US" altLang="ko-KR" sz="2000" b="0" dirty="0"/>
                        <a:t>.</a:t>
                      </a:r>
                      <a:endParaRPr lang="ko-KR" altLang="en-US" sz="2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45523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FAEF92CF-991B-4D91-90B0-850CB057BA12}"/>
              </a:ext>
            </a:extLst>
          </p:cNvPr>
          <p:cNvSpPr/>
          <p:nvPr/>
        </p:nvSpPr>
        <p:spPr>
          <a:xfrm>
            <a:off x="0" y="0"/>
            <a:ext cx="9144000" cy="1700808"/>
          </a:xfrm>
          <a:prstGeom prst="rect">
            <a:avLst/>
          </a:prstGeom>
          <a:solidFill>
            <a:srgbClr val="4250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제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22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조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교인총회의 소집 및 공고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703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647564" y="2924944"/>
          <a:ext cx="7848872" cy="2880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990">
                  <a:extLst>
                    <a:ext uri="{9D8B030D-6E8A-4147-A177-3AD203B41FA5}">
                      <a16:colId xmlns:a16="http://schemas.microsoft.com/office/drawing/2014/main" val="1045937615"/>
                    </a:ext>
                  </a:extLst>
                </a:gridCol>
                <a:gridCol w="6550882">
                  <a:extLst>
                    <a:ext uri="{9D8B030D-6E8A-4147-A177-3AD203B41FA5}">
                      <a16:colId xmlns:a16="http://schemas.microsoft.com/office/drawing/2014/main" val="856963036"/>
                    </a:ext>
                  </a:extLst>
                </a:gridCol>
              </a:tblGrid>
              <a:tr h="15344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현재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0" dirty="0"/>
                        <a:t>② 운영위원회의 회의는 비공개를 원칙으로 한다</a:t>
                      </a:r>
                      <a:r>
                        <a:rPr lang="en-US" altLang="ko-KR" sz="2000" b="0" dirty="0"/>
                        <a:t>.</a:t>
                      </a:r>
                      <a:endParaRPr lang="ko-KR" altLang="en-US" sz="2000" b="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38732345"/>
                  </a:ext>
                </a:extLst>
              </a:tr>
              <a:tr h="13458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개정안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0" dirty="0"/>
                        <a:t>② 운영위원회의 회의록은 공개를 원칙으로 한다</a:t>
                      </a:r>
                      <a:r>
                        <a:rPr lang="en-US" altLang="ko-KR" sz="2000" b="0" dirty="0"/>
                        <a:t>.</a:t>
                      </a:r>
                      <a:endParaRPr lang="ko-KR" altLang="en-US" sz="2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45523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E913BCC4-C15F-4398-9432-DB66E6A87292}"/>
              </a:ext>
            </a:extLst>
          </p:cNvPr>
          <p:cNvSpPr/>
          <p:nvPr/>
        </p:nvSpPr>
        <p:spPr>
          <a:xfrm>
            <a:off x="0" y="0"/>
            <a:ext cx="9144000" cy="1700808"/>
          </a:xfrm>
          <a:prstGeom prst="rect">
            <a:avLst/>
          </a:prstGeom>
          <a:solidFill>
            <a:srgbClr val="4250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제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26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조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운영위원회의 개최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2742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8DD45BE-C4D8-40BE-A1B6-D0176CA08E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247D6CE-BA2E-46E2-89D6-89FA79A1D851}"/>
              </a:ext>
            </a:extLst>
          </p:cNvPr>
          <p:cNvSpPr/>
          <p:nvPr/>
        </p:nvSpPr>
        <p:spPr>
          <a:xfrm>
            <a:off x="0" y="-1"/>
            <a:ext cx="4637868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20063-C82B-43AF-890C-5C33C354C0F9}"/>
              </a:ext>
            </a:extLst>
          </p:cNvPr>
          <p:cNvSpPr txBox="1"/>
          <p:nvPr/>
        </p:nvSpPr>
        <p:spPr>
          <a:xfrm>
            <a:off x="925697" y="2416783"/>
            <a:ext cx="31886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ko-KR" altLang="en-US" sz="6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안건토의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40757A0-0600-9169-B43E-131BC657C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4" r="11292" b="11236"/>
          <a:stretch/>
        </p:blipFill>
        <p:spPr>
          <a:xfrm>
            <a:off x="6876256" y="5805264"/>
            <a:ext cx="1977157" cy="6741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E36E75-CE0F-718C-D701-BA0FFE5349B0}"/>
              </a:ext>
            </a:extLst>
          </p:cNvPr>
          <p:cNvSpPr txBox="1"/>
          <p:nvPr/>
        </p:nvSpPr>
        <p:spPr>
          <a:xfrm>
            <a:off x="939389" y="4057970"/>
            <a:ext cx="31886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3000" b="1" spc="-2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총회장  </a:t>
            </a:r>
            <a:r>
              <a:rPr lang="ko-KR" altLang="en-US" sz="30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권윤중권사</a:t>
            </a:r>
            <a:endParaRPr lang="ko-KR" altLang="en-US" sz="3000" b="1" spc="-2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8568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F960CE2D-39D4-4FD3-9096-278D98ED70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247D6CE-BA2E-46E2-89D6-89FA79A1D851}"/>
              </a:ext>
            </a:extLst>
          </p:cNvPr>
          <p:cNvSpPr/>
          <p:nvPr/>
        </p:nvSpPr>
        <p:spPr>
          <a:xfrm>
            <a:off x="417888" y="800708"/>
            <a:ext cx="8308223" cy="52565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ko-KR" alt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F0F0C-C5E3-4682-8D78-FD46948BF7A4}"/>
              </a:ext>
            </a:extLst>
          </p:cNvPr>
          <p:cNvSpPr txBox="1"/>
          <p:nvPr/>
        </p:nvSpPr>
        <p:spPr>
          <a:xfrm>
            <a:off x="3058686" y="249289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폐회기도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20063-C82B-43AF-890C-5C33C354C0F9}"/>
              </a:ext>
            </a:extLst>
          </p:cNvPr>
          <p:cNvSpPr txBox="1"/>
          <p:nvPr/>
        </p:nvSpPr>
        <p:spPr>
          <a:xfrm>
            <a:off x="3515542" y="4112073"/>
            <a:ext cx="2348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ko-KR" altLang="en-US" sz="3600" b="1" spc="-22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김현섭목사</a:t>
            </a:r>
            <a:endParaRPr lang="ko-KR" altLang="en-US" sz="3600" b="1" spc="-2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3957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테마">
  <a:themeElements>
    <a:clrScheme name="bbb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425059"/>
      </a:accent1>
      <a:accent2>
        <a:srgbClr val="C7905A"/>
      </a:accent2>
      <a:accent3>
        <a:srgbClr val="F3DFBA"/>
      </a:accent3>
      <a:accent4>
        <a:srgbClr val="F0CAB6"/>
      </a:accent4>
      <a:accent5>
        <a:srgbClr val="F08820"/>
      </a:accent5>
      <a:accent6>
        <a:srgbClr val="867A6C"/>
      </a:accent6>
      <a:hlink>
        <a:srgbClr val="3F3F3F"/>
      </a:hlink>
      <a:folHlink>
        <a:srgbClr val="3F3F3F"/>
      </a:folHlink>
    </a:clrScheme>
    <a:fontScheme name="200525">
      <a:majorFont>
        <a:latin typeface="Arial Black"/>
        <a:ea typeface="나눔스퀘어 Bold"/>
        <a:cs typeface=""/>
      </a:majorFont>
      <a:minorFont>
        <a:latin typeface="Arial"/>
        <a:ea typeface="나눔스퀘어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5007</TotalTime>
  <Words>2129</Words>
  <Application>Microsoft Office PowerPoint</Application>
  <PresentationFormat>화면 슬라이드 쇼(4:3)</PresentationFormat>
  <Paragraphs>632</Paragraphs>
  <Slides>56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56</vt:i4>
      </vt:variant>
    </vt:vector>
  </HeadingPairs>
  <TitlesOfParts>
    <vt:vector size="67" baseType="lpstr">
      <vt:lpstr>나눔스퀘어 Bold</vt:lpstr>
      <vt:lpstr>나눔스퀘어 Light</vt:lpstr>
      <vt:lpstr>맑은 고딕</vt:lpstr>
      <vt:lpstr>Arial</vt:lpstr>
      <vt:lpstr>Arial Black</vt:lpstr>
      <vt:lpstr>Calibri</vt:lpstr>
      <vt:lpstr>Calibri Light</vt:lpstr>
      <vt:lpstr>Wingdings</vt:lpstr>
      <vt:lpstr>1_Office 테마</vt:lpstr>
      <vt:lpstr>Office 테마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2023년도 상반기 사역보고</vt:lpstr>
      <vt:lpstr>2023년도 상반기 사역보고</vt:lpstr>
      <vt:lpstr>2023년도 하반기 사역계획</vt:lpstr>
      <vt:lpstr>2023년도 하반기 사역계획</vt:lpstr>
      <vt:lpstr>2023년도 하반기 사역계획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상반기 사역보고</vt:lpstr>
      <vt:lpstr>하반기 사역계획</vt:lpstr>
      <vt:lpstr>PowerPoint 프레젠테이션</vt:lpstr>
      <vt:lpstr>친교부의 다짐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정립</dc:creator>
  <cp:lastModifiedBy>Hanos Kim</cp:lastModifiedBy>
  <cp:revision>568</cp:revision>
  <cp:lastPrinted>2023-01-14T08:17:34Z</cp:lastPrinted>
  <dcterms:created xsi:type="dcterms:W3CDTF">2016-01-06T02:46:53Z</dcterms:created>
  <dcterms:modified xsi:type="dcterms:W3CDTF">2023-07-18T02:07:35Z</dcterms:modified>
</cp:coreProperties>
</file>