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82" r:id="rId3"/>
    <p:sldId id="257" r:id="rId4"/>
    <p:sldId id="261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1" r:id="rId17"/>
    <p:sldId id="273" r:id="rId18"/>
    <p:sldId id="272" r:id="rId19"/>
    <p:sldId id="274" r:id="rId20"/>
    <p:sldId id="275" r:id="rId21"/>
    <p:sldId id="277" r:id="rId22"/>
    <p:sldId id="278" r:id="rId23"/>
    <p:sldId id="279" r:id="rId24"/>
  </p:sldIdLst>
  <p:sldSz cx="12192000" cy="6858000"/>
  <p:notesSz cx="9926638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나예은" initials="나" lastIdx="1" clrIdx="0">
    <p:extLst>
      <p:ext uri="{19B8F6BF-5375-455C-9EA6-DF929625EA0E}">
        <p15:presenceInfo xmlns:p15="http://schemas.microsoft.com/office/powerpoint/2012/main" userId="나예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6547"/>
    <a:srgbClr val="F5BDBA"/>
    <a:srgbClr val="FADCDA"/>
    <a:srgbClr val="FBDB75"/>
    <a:srgbClr val="FACC3B"/>
    <a:srgbClr val="E049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818" autoAdjust="0"/>
  </p:normalViewPr>
  <p:slideViewPr>
    <p:cSldViewPr snapToGrid="0">
      <p:cViewPr varScale="1">
        <p:scale>
          <a:sx n="107" d="100"/>
          <a:sy n="107" d="100"/>
        </p:scale>
        <p:origin x="7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2" d="100"/>
          <a:sy n="112" d="100"/>
        </p:scale>
        <p:origin x="222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875789E-80E5-7DB6-8A8A-D1694757329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2967D-C175-4537-BDE8-4C850D2C4862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6" name="머리글 개체 틀 5">
            <a:extLst>
              <a:ext uri="{FF2B5EF4-FFF2-40B4-BE49-F238E27FC236}">
                <a16:creationId xmlns:a16="http://schemas.microsoft.com/office/drawing/2014/main" id="{C276C66D-F6FA-DB8D-256D-4C61A5AF459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altLang="ko-KR" dirty="0"/>
              <a:t>2022 </a:t>
            </a:r>
            <a:r>
              <a:rPr lang="ko-KR" altLang="en-US" dirty="0"/>
              <a:t>한권읽기</a:t>
            </a:r>
            <a:r>
              <a:rPr lang="en-US" altLang="ko-KR" dirty="0"/>
              <a:t>_『</a:t>
            </a:r>
            <a:r>
              <a:rPr lang="ko-KR" altLang="en-US" dirty="0"/>
              <a:t>고양이 해결사 깜냥 </a:t>
            </a:r>
            <a:r>
              <a:rPr lang="en-US" altLang="ko-KR" dirty="0"/>
              <a:t>1』 PPT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546490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B1F7E-A6E8-4DBE-9627-A7E93E0F0BA1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95D7F-FCFB-4A8D-AB86-0BE03F6F2B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3943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we.go.kr/mbshome/mbs/kr/subview.do?id=kr_070902000000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D95D7F-FCFB-4A8D-AB86-0BE03F6F2BF4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7600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1000"/>
              </a:spcAft>
            </a:pP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『</a:t>
            </a:r>
            <a:r>
              <a:rPr lang="ko-KR" altLang="en-US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고양이 해결사 깜냥</a:t>
            </a: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』</a:t>
            </a:r>
            <a:r>
              <a:rPr lang="ko-KR" altLang="en-US" sz="1200">
                <a:latin typeface="나눔스퀘어" panose="020B0600000101010101" pitchFamily="50" charset="-127"/>
                <a:ea typeface="나눔스퀘어" panose="020B0600000101010101" pitchFamily="50" charset="-127"/>
              </a:rPr>
              <a:t>은 </a:t>
            </a:r>
            <a:r>
              <a:rPr lang="en-US" altLang="ko-KR" sz="1200">
                <a:latin typeface="나눔스퀘어" panose="020B0600000101010101" pitchFamily="50" charset="-127"/>
                <a:ea typeface="나눔스퀘어" panose="020B0600000101010101" pitchFamily="50" charset="-127"/>
              </a:rPr>
              <a:t>1~2</a:t>
            </a:r>
            <a:r>
              <a:rPr lang="ko-KR" altLang="en-US" sz="1200">
                <a:latin typeface="나눔스퀘어" panose="020B0600000101010101" pitchFamily="50" charset="-127"/>
                <a:ea typeface="나눔스퀘어" panose="020B0600000101010101" pitchFamily="50" charset="-127"/>
              </a:rPr>
              <a:t>학년에게 </a:t>
            </a:r>
            <a:r>
              <a:rPr lang="ko-KR" altLang="en-US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추천합니다</a:t>
            </a:r>
            <a:r>
              <a:rPr lang="en-US" altLang="ko-KR" sz="120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r>
              <a:rPr lang="ko-KR" altLang="en-US" sz="1200">
                <a:latin typeface="나눔스퀘어" panose="020B0600000101010101" pitchFamily="50" charset="-127"/>
                <a:ea typeface="나눔스퀘어" panose="020B0600000101010101" pitchFamily="50" charset="-127"/>
              </a:rPr>
              <a:t> 함께 책을 읽으며 어린이들이 </a:t>
            </a:r>
            <a:r>
              <a:rPr lang="ko-KR" altLang="en-US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재밌어 하는 부분을 중점으로 활용하시길 바랍니다</a:t>
            </a: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>
              <a:spcAft>
                <a:spcPts val="1000"/>
              </a:spcAft>
            </a:pP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PPT </a:t>
            </a:r>
            <a:r>
              <a:rPr lang="ko-KR" altLang="en-US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및 활동지 등 모든 자료는 수업 예시니 자유롭게 사용하세요</a:t>
            </a: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순서를 바꾸거나</a:t>
            </a: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맘에 드는 활동지만 사용하거나</a:t>
            </a: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글쓰기 활동을 연극으로 대체해도 좋습니다</a:t>
            </a: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>
              <a:spcAft>
                <a:spcPts val="1000"/>
              </a:spcAft>
            </a:pPr>
            <a:endParaRPr lang="en-US" altLang="ko-KR" sz="12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>
              <a:spcAft>
                <a:spcPts val="1000"/>
              </a:spcAft>
            </a:pP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*</a:t>
            </a:r>
            <a:r>
              <a:rPr lang="ko-KR" altLang="en-US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 </a:t>
            </a: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PPT</a:t>
            </a:r>
            <a:r>
              <a:rPr lang="ko-KR" altLang="en-US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에 사용된 폰트는 아래 사이트에서 무료로 다운로드 가능합니다</a:t>
            </a: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dirty="0" err="1">
                <a:latin typeface="나눔스퀘어" panose="020B0600000101010101" pitchFamily="50" charset="-127"/>
                <a:ea typeface="나눔스퀘어" panose="020B0600000101010101" pitchFamily="50" charset="-127"/>
              </a:rPr>
              <a:t>강원교육튼튼체</a:t>
            </a: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200" dirty="0" err="1">
                <a:latin typeface="나눔스퀘어" panose="020B0600000101010101" pitchFamily="50" charset="-127"/>
                <a:ea typeface="나눔스퀘어" panose="020B0600000101010101" pitchFamily="50" charset="-127"/>
              </a:rPr>
              <a:t>강원교육모두체</a:t>
            </a: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: </a:t>
            </a:r>
            <a:r>
              <a:rPr lang="en-US" altLang="ko-KR" sz="1200" dirty="0">
                <a:latin typeface="나눔스퀘어" panose="020B0600000101010101" pitchFamily="50" charset="-127"/>
                <a:ea typeface="나눔스퀘어" panose="020B0600000101010101" pitchFamily="50" charset="-127"/>
                <a:hlinkClick r:id="rId3"/>
              </a:rPr>
              <a:t>https://www.gwe.go.kr/mbshome/mbs/kr/subview.do?id=kr_070902000000</a:t>
            </a:r>
            <a:endParaRPr lang="en-US" altLang="ko-KR" sz="12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lang="en-US" altLang="ko-KR" sz="12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>
              <a:spcAft>
                <a:spcPts val="1000"/>
              </a:spcAft>
            </a:pPr>
            <a:endParaRPr lang="en-US" altLang="ko-KR" sz="12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>
              <a:spcAft>
                <a:spcPts val="1000"/>
              </a:spcAft>
            </a:pPr>
            <a:endParaRPr lang="en-US" altLang="ko-KR" sz="12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D95D7F-FCFB-4A8D-AB86-0BE03F6F2BF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7696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D95D7F-FCFB-4A8D-AB86-0BE03F6F2BF4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905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D95D7F-FCFB-4A8D-AB86-0BE03F6F2BF4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9987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D95D7F-FCFB-4A8D-AB86-0BE03F6F2BF4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6900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/>
              <a:t>&lt;Ctrl&gt;</a:t>
            </a:r>
            <a:r>
              <a:rPr lang="ko-KR" altLang="en-US"/>
              <a:t>키를 누른 채 섬네일을 클릭하면 </a:t>
            </a:r>
            <a:r>
              <a:rPr lang="en-US" altLang="ko-KR"/>
              <a:t>‘</a:t>
            </a:r>
            <a:r>
              <a:rPr lang="en-US" altLang="ko-KR" b="0" i="0">
                <a:effectLst/>
                <a:latin typeface="Roboto" panose="02000000000000000000" pitchFamily="2" charset="0"/>
              </a:rPr>
              <a:t>『</a:t>
            </a:r>
            <a:r>
              <a:rPr lang="ko-KR" altLang="en-US" b="0" i="0">
                <a:effectLst/>
                <a:latin typeface="Roboto" panose="02000000000000000000" pitchFamily="2" charset="0"/>
              </a:rPr>
              <a:t>고양이 해결사 깜냥</a:t>
            </a:r>
            <a:r>
              <a:rPr lang="en-US" altLang="ko-KR" b="0" i="0">
                <a:effectLst/>
                <a:latin typeface="Roboto" panose="02000000000000000000" pitchFamily="2" charset="0"/>
              </a:rPr>
              <a:t>』 </a:t>
            </a:r>
            <a:r>
              <a:rPr lang="ko-KR" altLang="en-US" b="0" i="0">
                <a:effectLst/>
                <a:latin typeface="Roboto" panose="02000000000000000000" pitchFamily="2" charset="0"/>
              </a:rPr>
              <a:t>뮤직비디오</a:t>
            </a:r>
            <a:r>
              <a:rPr lang="en-US" altLang="ko-KR" b="0" i="0">
                <a:effectLst/>
                <a:latin typeface="Roboto" panose="02000000000000000000" pitchFamily="2" charset="0"/>
              </a:rPr>
              <a:t>’</a:t>
            </a:r>
            <a:r>
              <a:rPr lang="ko-KR" altLang="en-US" b="0" i="0">
                <a:effectLst/>
                <a:latin typeface="Roboto" panose="02000000000000000000" pitchFamily="2" charset="0"/>
              </a:rPr>
              <a:t>로 바로 연결됩니다</a:t>
            </a:r>
            <a:r>
              <a:rPr lang="en-US" altLang="ko-KR" b="0" i="0">
                <a:effectLst/>
                <a:latin typeface="Roboto" panose="02000000000000000000" pitchFamily="2" charset="0"/>
              </a:rPr>
              <a:t>.</a:t>
            </a:r>
            <a:endParaRPr lang="ko-KR" altLang="en-US" b="0" i="0">
              <a:effectLst/>
              <a:latin typeface="Roboto" panose="02000000000000000000" pitchFamily="2" charset="0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D95D7F-FCFB-4A8D-AB86-0BE03F6F2BF4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6578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0231B52-8A61-767A-B0A1-FD8CCE4C13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5399C95-0624-7EA1-FD3F-78FE0EC5B3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225DE4F-1B4B-0CC5-7A22-D910A35BD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DAAD-5485-4A8B-AA84-B893DBBF5B6E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D1C777-07D1-FF8D-85AF-F21BC888C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A2FCE38-5CAD-F5B3-70E1-58B9BF1A0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4479-9909-4E90-9519-A23F85D764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5102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FE85D25-0824-91EE-3486-B14A5DAD2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E347D5F-5170-964A-33DF-C3284B67CB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F27E2B0-4893-E01B-B0D1-448367B3C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DAAD-5485-4A8B-AA84-B893DBBF5B6E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4C68DDB-EEF7-DD29-C161-798922776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166E018-5A09-6DD3-CE1B-4EECBB892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4479-9909-4E90-9519-A23F85D764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5539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618EC24-0A83-2038-E616-E121D54BD7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0B671D9-4DD1-637E-01FF-E193A9AC25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3931F11-052F-417C-AD68-0901FAB77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DAAD-5485-4A8B-AA84-B893DBBF5B6E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209DBA-CBA5-8806-54D2-BE7D4B252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3AD50C2-674B-1FBB-D908-1899854AC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4479-9909-4E90-9519-A23F85D764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404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97E810-F29E-3C5D-C64C-3C2EEB111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08DDAC6-6FF4-62F9-9B7A-DDB6A5494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C3DC7CC-BF0C-3A38-8331-C94D9A773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DAAD-5485-4A8B-AA84-B893DBBF5B6E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C62630A-71FA-72ED-E6A9-A5234B596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8F95C45-EB8F-BBD0-BB0A-B2FED48E2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4479-9909-4E90-9519-A23F85D764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9932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444E47-D6DC-CCFF-7B3A-CEDA4B07A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9CDCAAC-D66E-49E4-5285-65CF5F685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D35F59-20A7-EEC7-746D-718B4DFA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DAAD-5485-4A8B-AA84-B893DBBF5B6E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8B79C4-2B03-5F67-AE3C-3A7572D60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59F03A7-56BC-D91D-7E86-CCBB47560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4479-9909-4E90-9519-A23F85D764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2136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B4F3E3C-0438-FFE9-20DB-A7C96DE6C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D3CF3CC-777F-6A6F-80DF-E4F45850F8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A86547F-8DFF-0790-0F83-FA18C0F4E8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0201A4C-6834-08BD-D049-0EE47A811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DAAD-5485-4A8B-AA84-B893DBBF5B6E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624A686-1E6B-5D6A-EC23-7A4C24E39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EA846A7-0B64-8A14-1D40-B362E162D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4479-9909-4E90-9519-A23F85D764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5945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1E00B-3F7F-7533-8FCC-62BA8A335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B9958FE-75EB-B593-2FFC-22EA9FC7DA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E6ABF58-0BE3-6E34-AB52-9CFC083B16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12CD740-F39F-7D35-47C4-C98061691C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B6F728DF-0EFC-8DF1-E9F2-72B7DA318A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598FA9A-261F-FEFF-7990-A10C00102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DAAD-5485-4A8B-AA84-B893DBBF5B6E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D7E78F4-0293-4AA4-A06E-F12B0D0C2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609E31E-3CA9-7706-E447-A97A74C1B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4479-9909-4E90-9519-A23F85D764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423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4766DB-F075-336E-DA32-4798329F4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F1AC702-372B-4BD4-D560-24CEB023E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DAAD-5485-4A8B-AA84-B893DBBF5B6E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2FD37ED-D8F1-0497-1197-7D86EC702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BAB880F-EC0D-6EED-21BF-0DEC510C5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4479-9909-4E90-9519-A23F85D764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2615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1D2C956-3ACC-1734-FCC1-D29E6F43E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DAAD-5485-4A8B-AA84-B893DBBF5B6E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02A49CD-ABB8-ADAB-CC57-736769D93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B5842CF-F325-D8CB-0841-564FCA1FB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4479-9909-4E90-9519-A23F85D764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2224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7153D2-25A7-920A-EDCA-97D4C7756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0B8BBE5-AD14-6C18-B96E-8D5D514AF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39AC121-9BC8-CFB4-74CB-EEE2DC4FAD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E400993-F07F-D9F2-BDF3-36642813E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DAAD-5485-4A8B-AA84-B893DBBF5B6E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E599B8D-5EF4-8CA0-A976-72BFEC9C3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59AC44-EB34-CC7F-0FFD-C3298A6FA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4479-9909-4E90-9519-A23F85D764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5960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C553DD6-A997-6EFE-D800-7C559BA33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5CBE79C-B9A6-34E4-0FF7-431B275E4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38EC2D4-1615-C3AA-7E46-E39D0B848B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9F6E376-AC86-E5DC-D563-87D3F2A5B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DAAD-5485-4A8B-AA84-B893DBBF5B6E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6F6662F-927C-9CF5-2B81-D82D05166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C5406D-E393-A4E1-8043-1EEA5C233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84479-9909-4E90-9519-A23F85D764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2741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6CBE1C-C2DB-2588-5ADC-CF3D66C55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56F81A0-F1C9-1B82-E763-C0BF7ED254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143AF21-4B7F-030A-9F52-8ABCE7ABDA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7DAAD-5485-4A8B-AA84-B893DBBF5B6E}" type="datetimeFigureOut">
              <a:rPr lang="ko-KR" altLang="en-US" smtClean="0"/>
              <a:t>2022-08-24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E59AB87-4E13-A245-FF77-1B0EC536C7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A9393ED-099A-DF72-BC6B-26CA9CB19D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84479-9909-4E90-9519-A23F85D764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578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BJILYLN71d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5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09FD016-2F83-02D2-FE91-DEC01702A242}"/>
              </a:ext>
            </a:extLst>
          </p:cNvPr>
          <p:cNvSpPr txBox="1"/>
          <p:nvPr/>
        </p:nvSpPr>
        <p:spPr>
          <a:xfrm>
            <a:off x="4966132" y="1044532"/>
            <a:ext cx="6638840" cy="4901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5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오늘 우리가 함께 읽을 동화</a:t>
            </a:r>
            <a:endParaRPr lang="en-US" altLang="ko-KR" sz="2500" dirty="0">
              <a:solidFill>
                <a:schemeClr val="bg1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/>
            <a:endParaRPr lang="en-US" altLang="ko-KR" sz="3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300"/>
              </a:spcAft>
            </a:pPr>
            <a:r>
              <a:rPr lang="ko-KR" altLang="en-US" sz="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고양이 해결사 깜냥</a:t>
            </a:r>
            <a:endParaRPr lang="en-US" altLang="ko-KR" sz="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300"/>
              </a:spcAft>
            </a:pPr>
            <a:r>
              <a:rPr lang="ko-KR" altLang="en-US" sz="4000" kern="0" spc="-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➊ </a:t>
            </a:r>
            <a:r>
              <a:rPr lang="ko-KR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아파트의 평화를 지켜라</a:t>
            </a:r>
            <a:r>
              <a:rPr lang="en-US" altLang="ko-K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  <a:p>
            <a:pPr algn="ctr">
              <a:lnSpc>
                <a:spcPct val="150000"/>
              </a:lnSpc>
            </a:pPr>
            <a:r>
              <a:rPr lang="ko-KR" altLang="en-US" sz="25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홍민정 글</a:t>
            </a:r>
            <a:r>
              <a:rPr lang="en-US" altLang="ko-KR" sz="25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| </a:t>
            </a:r>
            <a:r>
              <a:rPr lang="ko-KR" altLang="en-US" sz="25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김재희 그림</a:t>
            </a:r>
            <a:r>
              <a:rPr lang="en-US" altLang="ko-KR" sz="250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</a:t>
            </a:r>
          </a:p>
          <a:p>
            <a:pPr algn="ctr">
              <a:lnSpc>
                <a:spcPct val="150000"/>
              </a:lnSpc>
            </a:pPr>
            <a:endParaRPr lang="en-US" altLang="ko-KR" sz="2500" dirty="0">
              <a:solidFill>
                <a:schemeClr val="bg1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500" dirty="0" err="1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창비</a:t>
            </a:r>
            <a:r>
              <a:rPr lang="ko-KR" altLang="en-US" sz="25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출판사에서 나온 동화입니다</a:t>
            </a:r>
            <a:r>
              <a:rPr lang="en-US" altLang="ko-KR" sz="25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sz="25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같이 책장을 넘겨 볼까요</a:t>
            </a:r>
            <a:r>
              <a:rPr lang="en-US" altLang="ko-KR" sz="25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?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ACB14FD2-66D7-4863-B279-3A068A38B8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28" y="394334"/>
            <a:ext cx="4236492" cy="6069332"/>
          </a:xfrm>
          <a:prstGeom prst="rect">
            <a:avLst/>
          </a:prstGeom>
        </p:spPr>
      </p:pic>
      <p:sp>
        <p:nvSpPr>
          <p:cNvPr id="6" name="부분 원형 5">
            <a:extLst>
              <a:ext uri="{FF2B5EF4-FFF2-40B4-BE49-F238E27FC236}">
                <a16:creationId xmlns:a16="http://schemas.microsoft.com/office/drawing/2014/main" id="{AB118B6B-8656-2344-6AAC-B2DE6B9550C3}"/>
              </a:ext>
            </a:extLst>
          </p:cNvPr>
          <p:cNvSpPr/>
          <p:nvPr/>
        </p:nvSpPr>
        <p:spPr>
          <a:xfrm>
            <a:off x="10326848" y="-748982"/>
            <a:ext cx="1586808" cy="1509548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"/>
              </a:spcAft>
            </a:pPr>
            <a:r>
              <a:rPr lang="ko-KR" altLang="en-US" sz="16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추천 학년</a:t>
            </a:r>
            <a:endParaRPr lang="en-US" altLang="ko-KR" sz="16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"/>
              </a:spcAft>
            </a:pPr>
            <a:r>
              <a:rPr lang="en-US" altLang="ko-KR" sz="160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1~2</a:t>
            </a:r>
            <a:r>
              <a:rPr lang="ko-KR" altLang="en-US" sz="160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학년</a:t>
            </a:r>
            <a:endParaRPr lang="en-US" altLang="ko-KR" sz="16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2576515-BBE3-B81F-BE64-2A8B8E4940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832" y="6169716"/>
            <a:ext cx="862824" cy="49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184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02D297C-B9D2-B8D5-455D-1ED31BC54E8F}"/>
              </a:ext>
            </a:extLst>
          </p:cNvPr>
          <p:cNvSpPr txBox="1"/>
          <p:nvPr/>
        </p:nvSpPr>
        <p:spPr>
          <a:xfrm>
            <a:off x="4617522" y="1896935"/>
            <a:ext cx="7286455" cy="4163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깜냥의 활약을 읽으면서 중간중간 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내 마음에 쏙 든 단어를 골라 단어 수첩을 만들 거예요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국어 사전 찾기를 배웠다면  단어와 함께 사전에서 뜻을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아직 배우지 않았다면 마음에 드는 단어를 찾아서 적어 보세요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2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* </a:t>
            </a:r>
            <a:r>
              <a:rPr lang="ko-KR" altLang="en-US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뜻을 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다 적지 않아도 좋아요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책에서 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만난 나만의 반짝반짝한 단어들을 모아 보세요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A2BA9D6-2F05-6A9F-3E16-398AE24D5817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부분 원형 9">
            <a:extLst>
              <a:ext uri="{FF2B5EF4-FFF2-40B4-BE49-F238E27FC236}">
                <a16:creationId xmlns:a16="http://schemas.microsoft.com/office/drawing/2014/main" id="{029EBA60-CAE3-DB95-2C97-C0CF208B0BCE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05290D-0559-67A3-85FD-21901391C7E0}"/>
              </a:ext>
            </a:extLst>
          </p:cNvPr>
          <p:cNvSpPr txBox="1"/>
          <p:nvPr/>
        </p:nvSpPr>
        <p:spPr>
          <a:xfrm>
            <a:off x="404602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64A23EA-BAF6-14FC-5053-DF60A507FE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1" t="4844" r="6152" b="5453"/>
          <a:stretch/>
        </p:blipFill>
        <p:spPr>
          <a:xfrm>
            <a:off x="402274" y="1404755"/>
            <a:ext cx="3856588" cy="514761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99633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99553-A4A3-ECE0-A3E1-E493AB5CAC49}"/>
              </a:ext>
            </a:extLst>
          </p:cNvPr>
          <p:cNvSpPr txBox="1"/>
          <p:nvPr/>
        </p:nvSpPr>
        <p:spPr>
          <a:xfrm>
            <a:off x="606723" y="2305342"/>
            <a:ext cx="5954400" cy="288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경비원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할아버지는 어떤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일들을 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   해결해야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할까요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깜냥의 가방 속에는 무엇이 들었을까요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ko-KR" altLang="en-US" sz="25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25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자유롭게 상상해 그려 보세요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043754D-1B85-0C54-A3E4-2F061A400B6B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B534ED-F5F5-7402-B8E6-F7388D7611C2}"/>
              </a:ext>
            </a:extLst>
          </p:cNvPr>
          <p:cNvSpPr txBox="1"/>
          <p:nvPr/>
        </p:nvSpPr>
        <p:spPr>
          <a:xfrm>
            <a:off x="8677588" y="3429000"/>
            <a:ext cx="1127143" cy="943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활동지</a:t>
            </a:r>
            <a:r>
              <a:rPr lang="en-US" altLang="ko-KR" sz="20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</a:p>
          <a:p>
            <a:pPr algn="ctr">
              <a:lnSpc>
                <a:spcPct val="150000"/>
              </a:lnSpc>
            </a:pPr>
            <a:r>
              <a:rPr lang="ko-KR" altLang="en-US" sz="20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이미지</a:t>
            </a:r>
            <a:endParaRPr lang="en-US" altLang="ko-KR" sz="20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부분 원형 11">
            <a:extLst>
              <a:ext uri="{FF2B5EF4-FFF2-40B4-BE49-F238E27FC236}">
                <a16:creationId xmlns:a16="http://schemas.microsoft.com/office/drawing/2014/main" id="{84B7C912-1ACF-8AF1-2229-8EF183D8916C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803203-6173-AC97-32CE-D0FB56E4A2C0}"/>
              </a:ext>
            </a:extLst>
          </p:cNvPr>
          <p:cNvSpPr txBox="1"/>
          <p:nvPr/>
        </p:nvSpPr>
        <p:spPr>
          <a:xfrm>
            <a:off x="404602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9D6FA99-0D0F-1A00-A6EC-46FAEFB4FF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4" t="4983" r="5767" b="4916"/>
          <a:stretch/>
        </p:blipFill>
        <p:spPr>
          <a:xfrm>
            <a:off x="7734241" y="1370093"/>
            <a:ext cx="3851036" cy="519090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20217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99553-A4A3-ECE0-A3E1-E493AB5CAC49}"/>
              </a:ext>
            </a:extLst>
          </p:cNvPr>
          <p:cNvSpPr txBox="1"/>
          <p:nvPr/>
        </p:nvSpPr>
        <p:spPr>
          <a:xfrm>
            <a:off x="606039" y="1610707"/>
            <a:ext cx="10979922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깜냥의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말에 대한 여러분의 선택은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 </a:t>
            </a:r>
          </a:p>
          <a:p>
            <a:pPr algn="ctr">
              <a:spcAft>
                <a:spcPts val="1000"/>
              </a:spcAft>
            </a:pP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찬성과 반대 의견도 말해 주세요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spcAft>
                <a:spcPts val="1000"/>
              </a:spcAft>
            </a:pPr>
            <a:endParaRPr lang="en-US" altLang="ko-KR" sz="30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en-US" altLang="ko-KR" sz="30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“</a:t>
            </a:r>
            <a:r>
              <a:rPr lang="ko-KR" altLang="en-US" sz="30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많이 바쁘신가 봐요</a:t>
            </a:r>
            <a:r>
              <a:rPr lang="en-US" altLang="ko-KR" sz="30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 </a:t>
            </a:r>
            <a:r>
              <a:rPr lang="ko-KR" altLang="en-US" sz="30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혹시 조수가 필요하면 말씀하세요</a:t>
            </a:r>
            <a:r>
              <a:rPr lang="en-US" altLang="ko-KR" sz="30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1CB858-367E-5A32-0089-92508025B46C}"/>
              </a:ext>
            </a:extLst>
          </p:cNvPr>
          <p:cNvSpPr txBox="1"/>
          <p:nvPr/>
        </p:nvSpPr>
        <p:spPr>
          <a:xfrm>
            <a:off x="417705" y="4446001"/>
            <a:ext cx="4469402" cy="1448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고양이를 싫어하는 주민도 있어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sz="4000" dirty="0">
                <a:solidFill>
                  <a:srgbClr val="E56547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난 반대</a:t>
            </a:r>
            <a:r>
              <a:rPr lang="en-US" altLang="ko-KR" sz="4000" dirty="0">
                <a:solidFill>
                  <a:srgbClr val="E56547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3E29FE-7590-99E8-326E-387E32B0153B}"/>
              </a:ext>
            </a:extLst>
          </p:cNvPr>
          <p:cNvSpPr txBox="1"/>
          <p:nvPr/>
        </p:nvSpPr>
        <p:spPr>
          <a:xfrm>
            <a:off x="7152134" y="4401959"/>
            <a:ext cx="4523310" cy="1448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도와준다는데 거절할 필요가 있나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algn="ctr">
              <a:lnSpc>
                <a:spcPct val="150000"/>
              </a:lnSpc>
            </a:pPr>
            <a:r>
              <a:rPr lang="ko-KR" altLang="en-US" sz="4000" dirty="0">
                <a:solidFill>
                  <a:srgbClr val="0070C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난 찬성</a:t>
            </a:r>
            <a:r>
              <a:rPr lang="en-US" altLang="ko-KR" sz="4000" dirty="0">
                <a:solidFill>
                  <a:srgbClr val="0070C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AA6BD2-A298-0FE2-72C7-43FBF70693CC}"/>
              </a:ext>
            </a:extLst>
          </p:cNvPr>
          <p:cNvSpPr txBox="1"/>
          <p:nvPr/>
        </p:nvSpPr>
        <p:spPr>
          <a:xfrm>
            <a:off x="5511370" y="4308496"/>
            <a:ext cx="10165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5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VS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28CF58B3-B479-F4D9-FEDB-E1AC4AFCE577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부분 원형 10">
            <a:extLst>
              <a:ext uri="{FF2B5EF4-FFF2-40B4-BE49-F238E27FC236}">
                <a16:creationId xmlns:a16="http://schemas.microsoft.com/office/drawing/2014/main" id="{E967ED57-7687-76C7-AA56-7C3F25FA0BF5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1F3F14-7197-9C63-7AF3-81714C958A52}"/>
              </a:ext>
            </a:extLst>
          </p:cNvPr>
          <p:cNvSpPr txBox="1"/>
          <p:nvPr/>
        </p:nvSpPr>
        <p:spPr>
          <a:xfrm>
            <a:off x="404602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1003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8DB324-E43D-C199-8ADB-A28846127749}"/>
              </a:ext>
            </a:extLst>
          </p:cNvPr>
          <p:cNvSpPr txBox="1"/>
          <p:nvPr/>
        </p:nvSpPr>
        <p:spPr>
          <a:xfrm>
            <a:off x="404602" y="1394878"/>
            <a:ext cx="7472660" cy="2618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800"/>
              </a:spcAft>
            </a:pPr>
            <a:r>
              <a:rPr lang="en-US" altLang="ko-KR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</a:t>
            </a:r>
            <a:r>
              <a:rPr lang="ko-KR" altLang="en-US" sz="300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「엄마 올 때까지」 </a:t>
            </a:r>
            <a:r>
              <a:rPr lang="en-US" altLang="ko-KR" sz="300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(17~33</a:t>
            </a:r>
            <a:r>
              <a:rPr lang="ko-KR" altLang="en-US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나만의 단어 수첩에 마음에 </a:t>
            </a:r>
            <a:r>
              <a:rPr lang="ko-KR" altLang="en-US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들거나 잘 모르는 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단어를 적어 보세요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책을 다 읽고 난 뒤 한꺼번에 적어도 좋아요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E35E678-497D-9464-5E96-30EE5F842B2E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79EF19F-ED43-10B2-C614-5E48B3257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086" y="3790895"/>
            <a:ext cx="3333002" cy="2809115"/>
          </a:xfrm>
          <a:prstGeom prst="rect">
            <a:avLst/>
          </a:prstGeom>
        </p:spPr>
      </p:pic>
      <p:sp>
        <p:nvSpPr>
          <p:cNvPr id="9" name="부분 원형 8">
            <a:extLst>
              <a:ext uri="{FF2B5EF4-FFF2-40B4-BE49-F238E27FC236}">
                <a16:creationId xmlns:a16="http://schemas.microsoft.com/office/drawing/2014/main" id="{ED96DD98-7693-592A-4151-2433601A8EB9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574195-307E-7FF9-EC7D-A5711E20C2DD}"/>
              </a:ext>
            </a:extLst>
          </p:cNvPr>
          <p:cNvSpPr txBox="1"/>
          <p:nvPr/>
        </p:nvSpPr>
        <p:spPr>
          <a:xfrm>
            <a:off x="404602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72700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9BC594-A939-9F35-F623-5693E27D8A7D}"/>
              </a:ext>
            </a:extLst>
          </p:cNvPr>
          <p:cNvSpPr txBox="1"/>
          <p:nvPr/>
        </p:nvSpPr>
        <p:spPr>
          <a:xfrm>
            <a:off x="829477" y="1549026"/>
            <a:ext cx="4985771" cy="4716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0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30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을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봅시다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1. 201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호에는 누가 사나요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어떤 문제가 있었나요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깜냥은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어떻게 해결했나요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B1EAAF5-C2B2-DDE9-1D38-F5A098BE9A96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부분 원형 9">
            <a:extLst>
              <a:ext uri="{FF2B5EF4-FFF2-40B4-BE49-F238E27FC236}">
                <a16:creationId xmlns:a16="http://schemas.microsoft.com/office/drawing/2014/main" id="{29002CF9-D2CD-FF4E-A4B8-69A519713E13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5ED73A-FB50-ABEB-86F5-9091ADBE1067}"/>
              </a:ext>
            </a:extLst>
          </p:cNvPr>
          <p:cNvSpPr txBox="1"/>
          <p:nvPr/>
        </p:nvSpPr>
        <p:spPr>
          <a:xfrm>
            <a:off x="404602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4C71AC3-B215-C7BC-5289-0853B4FEE6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1" t="5253" r="5289" b="5320"/>
          <a:stretch/>
        </p:blipFill>
        <p:spPr>
          <a:xfrm>
            <a:off x="7406616" y="1269900"/>
            <a:ext cx="3955907" cy="527454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71158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9BC594-A939-9F35-F623-5693E27D8A7D}"/>
              </a:ext>
            </a:extLst>
          </p:cNvPr>
          <p:cNvSpPr txBox="1"/>
          <p:nvPr/>
        </p:nvSpPr>
        <p:spPr>
          <a:xfrm>
            <a:off x="404602" y="1360195"/>
            <a:ext cx="7615273" cy="4137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800"/>
              </a:spcAft>
            </a:pPr>
            <a:r>
              <a:rPr lang="en-US" altLang="ko-KR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</a:t>
            </a:r>
            <a:r>
              <a:rPr lang="ko-KR" altLang="en-US" sz="300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</a:t>
            </a:r>
            <a:r>
              <a:rPr lang="ko-KR" altLang="en-US" sz="300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고양이와 함께 춤을」 </a:t>
            </a:r>
            <a:r>
              <a:rPr lang="en-US" altLang="ko-KR" sz="300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(34~49</a:t>
            </a:r>
            <a:r>
              <a:rPr lang="ko-KR" altLang="en-US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나만의 단어 수첩에 마음에 들거나 모르는 단어를 적어 보세요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책을 다 읽고 난 뒤 한꺼번에 적어도 좋아요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2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2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22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</a:t>
            </a:r>
            <a:r>
              <a:rPr lang="ko-KR" altLang="en-US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깜냥이 만난 사람과 </a:t>
            </a:r>
            <a:endParaRPr lang="en-US" altLang="ko-KR" sz="2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깜냥이 해결한 사건에 대해 적어 보세요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5E2C0BFF-CD40-3006-9819-EBF8B801311B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D64B9BC-2B79-E855-FBF2-697F67F218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503" y="3429001"/>
            <a:ext cx="4680497" cy="3429000"/>
          </a:xfrm>
          <a:prstGeom prst="rect">
            <a:avLst/>
          </a:prstGeom>
        </p:spPr>
      </p:pic>
      <p:sp>
        <p:nvSpPr>
          <p:cNvPr id="8" name="부분 원형 7">
            <a:extLst>
              <a:ext uri="{FF2B5EF4-FFF2-40B4-BE49-F238E27FC236}">
                <a16:creationId xmlns:a16="http://schemas.microsoft.com/office/drawing/2014/main" id="{E4799C18-1289-8B84-C8EF-1564DED970B5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1B7806-E7C7-7C6B-095A-F631E349BE54}"/>
              </a:ext>
            </a:extLst>
          </p:cNvPr>
          <p:cNvSpPr txBox="1"/>
          <p:nvPr/>
        </p:nvSpPr>
        <p:spPr>
          <a:xfrm>
            <a:off x="404602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B21F64B-AB80-BA5E-6464-742CDEE369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1" t="5253" r="5289" b="5320"/>
          <a:stretch/>
        </p:blipFill>
        <p:spPr>
          <a:xfrm rot="824398">
            <a:off x="5191178" y="4779420"/>
            <a:ext cx="1220148" cy="16268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5371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9BC594-A939-9F35-F623-5693E27D8A7D}"/>
              </a:ext>
            </a:extLst>
          </p:cNvPr>
          <p:cNvSpPr txBox="1"/>
          <p:nvPr/>
        </p:nvSpPr>
        <p:spPr>
          <a:xfrm>
            <a:off x="404602" y="1294747"/>
            <a:ext cx="8168370" cy="4611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800"/>
              </a:spcAft>
            </a:pPr>
            <a:r>
              <a:rPr lang="en-US" altLang="ko-KR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4</a:t>
            </a:r>
            <a:r>
              <a:rPr lang="ko-KR" altLang="en-US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택배 왔어요</a:t>
            </a:r>
            <a:r>
              <a:rPr lang="en-US" altLang="ko-KR" sz="300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’(50~65</a:t>
            </a:r>
            <a:r>
              <a:rPr lang="ko-KR" altLang="en-US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나만의 단어 수첩에  마음에 들거나 모르는 단어를 적어 보세요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책을 다 읽고 난 뒤 한꺼번에 적어도 좋아요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2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만난 사람이 많죠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2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22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</a:t>
            </a:r>
            <a:r>
              <a:rPr lang="ko-KR" altLang="en-US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을 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차근차근 채워 봅시다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AF982D48-8874-87F1-F22E-B84D67E225C8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D228EE-51C8-AE97-4B00-AA08BF92F4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4067" y="3179849"/>
            <a:ext cx="3707933" cy="3678151"/>
          </a:xfrm>
          <a:prstGeom prst="rect">
            <a:avLst/>
          </a:prstGeom>
        </p:spPr>
      </p:pic>
      <p:sp>
        <p:nvSpPr>
          <p:cNvPr id="9" name="부분 원형 8">
            <a:extLst>
              <a:ext uri="{FF2B5EF4-FFF2-40B4-BE49-F238E27FC236}">
                <a16:creationId xmlns:a16="http://schemas.microsoft.com/office/drawing/2014/main" id="{1B18B5DB-C241-224F-686F-8A5F1058A6D2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1AC94C-A4CB-B663-CD30-DD87E6B5C812}"/>
              </a:ext>
            </a:extLst>
          </p:cNvPr>
          <p:cNvSpPr txBox="1"/>
          <p:nvPr/>
        </p:nvSpPr>
        <p:spPr>
          <a:xfrm>
            <a:off x="404602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E5D89BE1-C8F4-533D-5210-C4574089FE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1" t="5253" r="5289" b="5320"/>
          <a:stretch/>
        </p:blipFill>
        <p:spPr>
          <a:xfrm rot="824398">
            <a:off x="4700108" y="4633516"/>
            <a:ext cx="1220148" cy="16268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40783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9BC594-A939-9F35-F623-5693E27D8A7D}"/>
              </a:ext>
            </a:extLst>
          </p:cNvPr>
          <p:cNvSpPr txBox="1"/>
          <p:nvPr/>
        </p:nvSpPr>
        <p:spPr>
          <a:xfrm>
            <a:off x="404602" y="1294747"/>
            <a:ext cx="8839490" cy="2618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800"/>
              </a:spcAft>
            </a:pPr>
            <a:r>
              <a:rPr lang="en-US" altLang="ko-KR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</a:t>
            </a:r>
            <a:r>
              <a:rPr lang="ko-KR" altLang="en-US" sz="300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「고양이 경비원 깜냥입니다</a:t>
            </a:r>
            <a:r>
              <a:rPr lang="en-US" altLang="ko-KR" sz="300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」 (66~77</a:t>
            </a:r>
            <a:r>
              <a:rPr lang="ko-KR" altLang="en-US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나만의 단어 수첩에 마음에 들거나 모르는 단어를 적어 보세요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책을 다 읽고 난 뒤 한꺼번에 적어도 </a:t>
            </a:r>
            <a:r>
              <a:rPr lang="ko-KR" altLang="en-US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좋아요</a:t>
            </a:r>
            <a:r>
              <a:rPr lang="en-US" altLang="ko-KR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endParaRPr lang="en-US" altLang="ko-KR" sz="2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9CBE4458-7323-21B6-9319-5A9E351E44DF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84B9218-2DA3-9CC1-DB87-E10379E1EA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1" t="23486" r="22867" b="25627"/>
          <a:stretch/>
        </p:blipFill>
        <p:spPr>
          <a:xfrm>
            <a:off x="8641470" y="2767001"/>
            <a:ext cx="2608977" cy="3489820"/>
          </a:xfrm>
          <a:prstGeom prst="rect">
            <a:avLst/>
          </a:prstGeom>
        </p:spPr>
      </p:pic>
      <p:sp>
        <p:nvSpPr>
          <p:cNvPr id="9" name="부분 원형 8">
            <a:extLst>
              <a:ext uri="{FF2B5EF4-FFF2-40B4-BE49-F238E27FC236}">
                <a16:creationId xmlns:a16="http://schemas.microsoft.com/office/drawing/2014/main" id="{943DDA15-09CD-DAD6-2CF5-54FCD8910B62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C6EE90-8ABA-0E3B-893A-66F5180A01A0}"/>
              </a:ext>
            </a:extLst>
          </p:cNvPr>
          <p:cNvSpPr txBox="1"/>
          <p:nvPr/>
        </p:nvSpPr>
        <p:spPr>
          <a:xfrm>
            <a:off x="404602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87384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9BC594-A939-9F35-F623-5693E27D8A7D}"/>
              </a:ext>
            </a:extLst>
          </p:cNvPr>
          <p:cNvSpPr txBox="1"/>
          <p:nvPr/>
        </p:nvSpPr>
        <p:spPr>
          <a:xfrm>
            <a:off x="708479" y="1822687"/>
            <a:ext cx="6504337" cy="429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앞에서 상상했던 깜냥의 가방 속과 </a:t>
            </a:r>
            <a:r>
              <a:rPr lang="ko-KR" altLang="en-US" sz="25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비슷한가요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그동안 깜냥은 어떤 사람들을 만났을까요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25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깜냥이 소개한 물건에는 무엇이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있나요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5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25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4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그림에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동그라미를 치고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깜냥이 어떤 사건을 </a:t>
            </a:r>
            <a:r>
              <a:rPr lang="ko-KR" altLang="en-US" sz="25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해결했을지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상상해 보세요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23EC3B22-2ACF-8CDC-7457-C833F3B32418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B2A1732-1EF3-9E9E-9317-97C7E82CC1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1" t="9176" r="8857" b="2852"/>
          <a:stretch/>
        </p:blipFill>
        <p:spPr>
          <a:xfrm>
            <a:off x="7840825" y="1272188"/>
            <a:ext cx="3641040" cy="5536084"/>
          </a:xfrm>
          <a:prstGeom prst="rect">
            <a:avLst/>
          </a:prstGeom>
        </p:spPr>
      </p:pic>
      <p:sp>
        <p:nvSpPr>
          <p:cNvPr id="8" name="부분 원형 7">
            <a:extLst>
              <a:ext uri="{FF2B5EF4-FFF2-40B4-BE49-F238E27FC236}">
                <a16:creationId xmlns:a16="http://schemas.microsoft.com/office/drawing/2014/main" id="{33810C83-9BFF-C964-125E-36EE1182BDEF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A6DB75-17C3-EFA5-E379-EC0B9552471C}"/>
              </a:ext>
            </a:extLst>
          </p:cNvPr>
          <p:cNvSpPr txBox="1"/>
          <p:nvPr/>
        </p:nvSpPr>
        <p:spPr>
          <a:xfrm>
            <a:off x="404602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371360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9BC594-A939-9F35-F623-5693E27D8A7D}"/>
              </a:ext>
            </a:extLst>
          </p:cNvPr>
          <p:cNvSpPr txBox="1"/>
          <p:nvPr/>
        </p:nvSpPr>
        <p:spPr>
          <a:xfrm>
            <a:off x="460481" y="1572113"/>
            <a:ext cx="10317011" cy="4477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800"/>
              </a:spcAft>
            </a:pPr>
            <a:r>
              <a:rPr lang="ko-KR" altLang="en-US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깜냥의 말 </a:t>
            </a:r>
            <a:r>
              <a:rPr lang="en-US" altLang="ko-KR" sz="300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(78~79</a:t>
            </a:r>
            <a:r>
              <a:rPr lang="ko-KR" altLang="en-US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‘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에는 어떤 뜻이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있나요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깜냥은 어떤 성격인가요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깜냥을 만난다면 무엇을 같이 하고 싶나요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A4D8FBDE-E310-49A9-3704-E8FB7AA28D2F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부분 원형 6">
            <a:extLst>
              <a:ext uri="{FF2B5EF4-FFF2-40B4-BE49-F238E27FC236}">
                <a16:creationId xmlns:a16="http://schemas.microsoft.com/office/drawing/2014/main" id="{2341925B-539B-77EE-E012-A5498E901FF6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25A452-4653-5F79-E165-FC21B834DCCF}"/>
              </a:ext>
            </a:extLst>
          </p:cNvPr>
          <p:cNvSpPr txBox="1"/>
          <p:nvPr/>
        </p:nvSpPr>
        <p:spPr>
          <a:xfrm>
            <a:off x="404602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0974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24B9EC39-C55C-1275-0D00-704CF7B036C9}"/>
              </a:ext>
            </a:extLst>
          </p:cNvPr>
          <p:cNvSpPr/>
          <p:nvPr/>
        </p:nvSpPr>
        <p:spPr>
          <a:xfrm>
            <a:off x="6467912" y="0"/>
            <a:ext cx="5724088" cy="6858000"/>
          </a:xfrm>
          <a:prstGeom prst="rect">
            <a:avLst/>
          </a:prstGeom>
          <a:solidFill>
            <a:srgbClr val="FAD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AEAE07-BAA3-9D40-5422-1BA4A65733AA}"/>
              </a:ext>
            </a:extLst>
          </p:cNvPr>
          <p:cNvSpPr txBox="1"/>
          <p:nvPr/>
        </p:nvSpPr>
        <p:spPr>
          <a:xfrm>
            <a:off x="311141" y="223077"/>
            <a:ext cx="28107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000" dirty="0">
                <a:solidFill>
                  <a:srgbClr val="E56547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 목차</a:t>
            </a:r>
            <a:endParaRPr lang="en-US" altLang="ko-KR" sz="5000" dirty="0">
              <a:solidFill>
                <a:srgbClr val="E56547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446CDE-3961-EC8F-9DDA-92D6D345B978}"/>
              </a:ext>
            </a:extLst>
          </p:cNvPr>
          <p:cNvSpPr txBox="1"/>
          <p:nvPr/>
        </p:nvSpPr>
        <p:spPr>
          <a:xfrm>
            <a:off x="7127847" y="390989"/>
            <a:ext cx="4404218" cy="607602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 활동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표지 자세히 보기</a:t>
            </a:r>
            <a:endParaRPr lang="en-US" altLang="ko-KR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차례 자세히 보기</a:t>
            </a:r>
            <a:endParaRPr lang="en-US" altLang="ko-KR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en-US" altLang="ko-KR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  <a:spcAft>
                <a:spcPts val="1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 활동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742950" lvl="1" indent="-285750">
              <a:spcAft>
                <a:spcPts val="300"/>
              </a:spcAft>
              <a:buFontTx/>
              <a:buChar char="-"/>
            </a:pP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나만의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단어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수첩 만들기 </a:t>
            </a:r>
            <a:r>
              <a:rPr lang="ko-KR" altLang="en-US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  </a:t>
            </a:r>
          </a:p>
          <a:p>
            <a:pPr marL="742950" lvl="1" indent="-285750">
              <a:spcAft>
                <a:spcPts val="300"/>
              </a:spcAft>
              <a:buFontTx/>
              <a:buChar char="-"/>
            </a:pP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깜냥의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가방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속이 궁금해</a:t>
            </a:r>
            <a:r>
              <a:rPr lang="en-US" altLang="ko-KR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</a:t>
            </a:r>
            <a:r>
              <a:rPr lang="ko-KR" altLang="en-US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</a:t>
            </a:r>
          </a:p>
          <a:p>
            <a:pPr marL="742950" lvl="1" indent="-285750">
              <a:spcAft>
                <a:spcPts val="300"/>
              </a:spcAft>
              <a:buFontTx/>
              <a:buChar char="-"/>
            </a:pP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고양이 해결사 깜냥 출동</a:t>
            </a:r>
            <a:r>
              <a:rPr lang="en-US" altLang="ko-KR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!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</a:t>
            </a:r>
            <a:r>
              <a:rPr lang="ko-KR" altLang="en-US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</a:t>
            </a:r>
          </a:p>
          <a:p>
            <a:pPr marL="742950" lvl="1" indent="-285750">
              <a:spcAft>
                <a:spcPts val="300"/>
              </a:spcAft>
              <a:buFontTx/>
              <a:buChar char="-"/>
            </a:pP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깜냥이 해결한 사건은</a:t>
            </a:r>
            <a:r>
              <a:rPr lang="en-US" altLang="ko-KR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?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</a:t>
            </a:r>
            <a:r>
              <a:rPr lang="ko-KR" altLang="en-US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4</a:t>
            </a:r>
            <a:endParaRPr lang="en-US" altLang="ko-KR" dirty="0">
              <a:solidFill>
                <a:schemeClr val="bg1"/>
              </a:solidFill>
              <a:highlight>
                <a:srgbClr val="E56547"/>
              </a:highlight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742950" lvl="1" indent="-285750">
              <a:spcAft>
                <a:spcPts val="300"/>
              </a:spcAft>
              <a:buFontTx/>
              <a:buChar char="-"/>
            </a:pP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깜냥의 말에 대한 찬반 토론하기</a:t>
            </a:r>
            <a:endParaRPr lang="en-US" altLang="ko-KR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en-US" altLang="ko-KR" sz="1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후 활동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깜냥이 되어 편지를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써 보자 </a:t>
            </a:r>
            <a:r>
              <a:rPr lang="ko-KR" altLang="en-US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</a:t>
            </a:r>
            <a:endParaRPr lang="en-US" altLang="ko-KR" dirty="0">
              <a:solidFill>
                <a:schemeClr val="bg1"/>
              </a:solidFill>
              <a:highlight>
                <a:srgbClr val="E56547"/>
              </a:highlight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다음 이야기 상상해보기</a:t>
            </a:r>
            <a:endParaRPr lang="en-US" altLang="ko-KR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주제곡 감상하기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C053E05-99E0-2B21-644D-5E2869790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5" r="15545"/>
          <a:stretch/>
        </p:blipFill>
        <p:spPr>
          <a:xfrm>
            <a:off x="700861" y="1180671"/>
            <a:ext cx="4842059" cy="488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603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DDDB055-DDB3-DB41-B568-C76ECF529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436" y="0"/>
            <a:ext cx="4705564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9BC594-A939-9F35-F623-5693E27D8A7D}"/>
              </a:ext>
            </a:extLst>
          </p:cNvPr>
          <p:cNvSpPr txBox="1"/>
          <p:nvPr/>
        </p:nvSpPr>
        <p:spPr>
          <a:xfrm>
            <a:off x="363011" y="2562256"/>
            <a:ext cx="6600461" cy="1733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깜냥의 편지에는 어떤 이야기가 담겨 있을까요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이다음에 깜냥은 어디로 향하게 될까요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FF7D7FE-B4C2-0C79-E693-00325EDB6E91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486452-7F75-43B2-B543-CC41EE1DE331}"/>
              </a:ext>
            </a:extLst>
          </p:cNvPr>
          <p:cNvSpPr txBox="1"/>
          <p:nvPr/>
        </p:nvSpPr>
        <p:spPr>
          <a:xfrm>
            <a:off x="363011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독서 경험 확장하기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10" name="부분 원형 9">
            <a:extLst>
              <a:ext uri="{FF2B5EF4-FFF2-40B4-BE49-F238E27FC236}">
                <a16:creationId xmlns:a16="http://schemas.microsoft.com/office/drawing/2014/main" id="{2D202459-00A1-9005-E913-1CFF45AF2D87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읽은 후</a:t>
            </a:r>
          </a:p>
        </p:txBody>
      </p:sp>
    </p:spTree>
    <p:extLst>
      <p:ext uri="{BB962C8B-B14F-4D97-AF65-F5344CB8AC3E}">
        <p14:creationId xmlns:p14="http://schemas.microsoft.com/office/powerpoint/2010/main" val="39165997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9BC594-A939-9F35-F623-5693E27D8A7D}"/>
              </a:ext>
            </a:extLst>
          </p:cNvPr>
          <p:cNvSpPr txBox="1"/>
          <p:nvPr/>
        </p:nvSpPr>
        <p:spPr>
          <a:xfrm>
            <a:off x="476964" y="2563619"/>
            <a:ext cx="6115024" cy="2754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0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30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</a:t>
            </a:r>
          </a:p>
          <a:p>
            <a:pPr algn="ctr">
              <a:lnSpc>
                <a:spcPct val="150000"/>
              </a:lnSpc>
            </a:pP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여러분이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깜냥이 되어 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경비원 할아버지께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편지를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써 보세요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B8D7AA29-EB15-8BA8-BB91-93F20867E809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부분 원형 8">
            <a:extLst>
              <a:ext uri="{FF2B5EF4-FFF2-40B4-BE49-F238E27FC236}">
                <a16:creationId xmlns:a16="http://schemas.microsoft.com/office/drawing/2014/main" id="{9B050BEF-209D-472C-93A0-22EE1D7F266C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읽은 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261D5A-E201-AFE2-36FE-2422B11F1246}"/>
              </a:ext>
            </a:extLst>
          </p:cNvPr>
          <p:cNvSpPr txBox="1"/>
          <p:nvPr/>
        </p:nvSpPr>
        <p:spPr>
          <a:xfrm>
            <a:off x="363011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독서 경험 확장하기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B3D1A11-AF25-4ACE-CBB2-AA396A07EC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6" t="4849" r="5767" b="5320"/>
          <a:stretch/>
        </p:blipFill>
        <p:spPr>
          <a:xfrm>
            <a:off x="6776523" y="1390353"/>
            <a:ext cx="3764911" cy="51007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389612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9BC594-A939-9F35-F623-5693E27D8A7D}"/>
              </a:ext>
            </a:extLst>
          </p:cNvPr>
          <p:cNvSpPr txBox="1"/>
          <p:nvPr/>
        </p:nvSpPr>
        <p:spPr>
          <a:xfrm>
            <a:off x="6543414" y="6247835"/>
            <a:ext cx="53212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깜냥아 어디로 가는 거야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 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다음에도 만나자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</p:txBody>
      </p:sp>
      <p:pic>
        <p:nvPicPr>
          <p:cNvPr id="1028" name="Picture 4" descr="고양이 해결사 깜냥 2">
            <a:extLst>
              <a:ext uri="{FF2B5EF4-FFF2-40B4-BE49-F238E27FC236}">
                <a16:creationId xmlns:a16="http://schemas.microsoft.com/office/drawing/2014/main" id="{263E986F-E4C6-8B69-2F16-6E67A7574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319" y="1403726"/>
            <a:ext cx="3107127" cy="445562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고양이 해결사 깜냥 3">
            <a:extLst>
              <a:ext uri="{FF2B5EF4-FFF2-40B4-BE49-F238E27FC236}">
                <a16:creationId xmlns:a16="http://schemas.microsoft.com/office/drawing/2014/main" id="{5E9C5B80-C310-5ED5-F979-325B7CC4F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791" y="1403726"/>
            <a:ext cx="3107127" cy="445562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고양이 해결사 깜냥 4">
            <a:extLst>
              <a:ext uri="{FF2B5EF4-FFF2-40B4-BE49-F238E27FC236}">
                <a16:creationId xmlns:a16="http://schemas.microsoft.com/office/drawing/2014/main" id="{B183731E-088F-1AC9-578E-94BC9699A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264" y="1403726"/>
            <a:ext cx="3107127" cy="445562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95446641-6D74-BDE3-E2C9-E1DD8F509AF7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부분 원형 10">
            <a:extLst>
              <a:ext uri="{FF2B5EF4-FFF2-40B4-BE49-F238E27FC236}">
                <a16:creationId xmlns:a16="http://schemas.microsoft.com/office/drawing/2014/main" id="{FD8A5789-28B1-F8C9-A93F-64E09820A7E1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읽은 후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D285B1-CA49-078A-C611-0DC8243EE1E2}"/>
              </a:ext>
            </a:extLst>
          </p:cNvPr>
          <p:cNvSpPr txBox="1"/>
          <p:nvPr/>
        </p:nvSpPr>
        <p:spPr>
          <a:xfrm>
            <a:off x="363011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독서 경험 확장하기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24971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883D081-005B-C027-F5E1-F4B5F0FDD8FC}"/>
              </a:ext>
            </a:extLst>
          </p:cNvPr>
          <p:cNvSpPr txBox="1"/>
          <p:nvPr/>
        </p:nvSpPr>
        <p:spPr>
          <a:xfrm>
            <a:off x="224130" y="1153829"/>
            <a:ext cx="9112817" cy="897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이대로 헤어지기는 아쉬워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 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깜냥이 보내준 노래를 들으면서 인사해요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1000"/>
              </a:spcAft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유튜브에 깜냥을 검색하면 안무 영상도 있답니다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E7B992B-08D9-F17B-9AD3-193E6E93797E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부분 원형 9">
            <a:extLst>
              <a:ext uri="{FF2B5EF4-FFF2-40B4-BE49-F238E27FC236}">
                <a16:creationId xmlns:a16="http://schemas.microsoft.com/office/drawing/2014/main" id="{5532AFEA-4401-D8D0-BDA8-3C1D9B10F302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읽은 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5AFDF7-6AB3-8C96-D915-01F3A80E55E9}"/>
              </a:ext>
            </a:extLst>
          </p:cNvPr>
          <p:cNvSpPr txBox="1"/>
          <p:nvPr/>
        </p:nvSpPr>
        <p:spPr>
          <a:xfrm>
            <a:off x="363011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독서 경험 확장하기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pic>
        <p:nvPicPr>
          <p:cNvPr id="6" name="그림 5">
            <a:hlinkClick r:id="rId3"/>
            <a:extLst>
              <a:ext uri="{FF2B5EF4-FFF2-40B4-BE49-F238E27FC236}">
                <a16:creationId xmlns:a16="http://schemas.microsoft.com/office/drawing/2014/main" id="{092D892F-C4E3-499D-7391-6EF8B0ED97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98365" y="2243849"/>
            <a:ext cx="7595269" cy="434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06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21C7F59E-65BB-D33E-FB53-6D50263A5DC0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7220F4-2E2A-B642-45B5-DE6E6D97E826}"/>
              </a:ext>
            </a:extLst>
          </p:cNvPr>
          <p:cNvSpPr txBox="1"/>
          <p:nvPr/>
        </p:nvSpPr>
        <p:spPr>
          <a:xfrm>
            <a:off x="288023" y="266842"/>
            <a:ext cx="3675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표지 자세히 보기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32F5BB-E1A2-DC20-247F-273FBE066E0D}"/>
              </a:ext>
            </a:extLst>
          </p:cNvPr>
          <p:cNvSpPr txBox="1"/>
          <p:nvPr/>
        </p:nvSpPr>
        <p:spPr>
          <a:xfrm>
            <a:off x="404602" y="1680244"/>
            <a:ext cx="714894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제목을 읽어 보세요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그림도 볼까요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lvl="1"/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 책의 주인공은 누구일까요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정확하게 뜻을 알고 있는 단어가 있나요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 </a:t>
            </a:r>
          </a:p>
          <a:p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/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① 해결사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/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② 깜냥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/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③ 평화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/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r>
              <a:rPr lang="ko-KR" altLang="en-US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사전에 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나오는 뜻 말고 아는 만큼 자유롭게 이야기해 </a:t>
            </a:r>
            <a:r>
              <a:rPr lang="ko-KR" altLang="en-US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보세요</a:t>
            </a:r>
            <a:r>
              <a:rPr lang="en-US" altLang="ko-KR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endParaRPr lang="en-US" altLang="ko-KR" sz="2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/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C67C61A-972D-9537-1012-213106F9F2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357" y="1462487"/>
            <a:ext cx="3487041" cy="4995645"/>
          </a:xfrm>
          <a:prstGeom prst="rect">
            <a:avLst/>
          </a:prstGeom>
          <a:ln cmpd="sng">
            <a:solidFill>
              <a:schemeClr val="tx1"/>
            </a:solidFill>
          </a:ln>
        </p:spPr>
      </p:pic>
      <p:sp>
        <p:nvSpPr>
          <p:cNvPr id="11" name="부분 원형 10">
            <a:extLst>
              <a:ext uri="{FF2B5EF4-FFF2-40B4-BE49-F238E27FC236}">
                <a16:creationId xmlns:a16="http://schemas.microsoft.com/office/drawing/2014/main" id="{51D969E3-DF36-5FB9-CC9C-2287A9E93137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</p:spTree>
    <p:extLst>
      <p:ext uri="{BB962C8B-B14F-4D97-AF65-F5344CB8AC3E}">
        <p14:creationId xmlns:p14="http://schemas.microsoft.com/office/powerpoint/2010/main" val="4161042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45E99F-5607-6B0B-7B5A-EB56A4BDAAC1}"/>
              </a:ext>
            </a:extLst>
          </p:cNvPr>
          <p:cNvSpPr txBox="1"/>
          <p:nvPr/>
        </p:nvSpPr>
        <p:spPr>
          <a:xfrm>
            <a:off x="487957" y="4397398"/>
            <a:ext cx="11216081" cy="2061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우와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깜냥이라는 글자에 귀여운 고양이 발이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있어요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책이 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권이라면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다음 이야기도 있는 걸까요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 </a:t>
            </a:r>
          </a:p>
          <a:p>
            <a:pPr algn="ctr">
              <a:lnSpc>
                <a:spcPct val="150000"/>
              </a:lnSpc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책을 다 읽고 다음 이야기도 찾아보아요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pic>
        <p:nvPicPr>
          <p:cNvPr id="3" name="Picture 2" descr="고양이 해결사 깜냥 1">
            <a:extLst>
              <a:ext uri="{FF2B5EF4-FFF2-40B4-BE49-F238E27FC236}">
                <a16:creationId xmlns:a16="http://schemas.microsoft.com/office/drawing/2014/main" id="{BE5841EC-C70A-5C0D-8F5A-E01E20AB73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1" b="60411"/>
          <a:stretch/>
        </p:blipFill>
        <p:spPr bwMode="auto">
          <a:xfrm>
            <a:off x="3125535" y="1482140"/>
            <a:ext cx="5774672" cy="271963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B103760-9970-101F-CFC5-F8B26F1393A5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부분 원형 9">
            <a:extLst>
              <a:ext uri="{FF2B5EF4-FFF2-40B4-BE49-F238E27FC236}">
                <a16:creationId xmlns:a16="http://schemas.microsoft.com/office/drawing/2014/main" id="{45DE9D9F-77B6-8BFF-6D3E-4B809FAB5E9A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A838DE-E9CC-87E7-C50C-7766AA2BF372}"/>
              </a:ext>
            </a:extLst>
          </p:cNvPr>
          <p:cNvSpPr txBox="1"/>
          <p:nvPr/>
        </p:nvSpPr>
        <p:spPr>
          <a:xfrm>
            <a:off x="288023" y="266842"/>
            <a:ext cx="3675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표지 자세히 보기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58496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2AF06D7-3208-80CF-9313-BB01439BDAB5}"/>
              </a:ext>
            </a:extLst>
          </p:cNvPr>
          <p:cNvSpPr txBox="1"/>
          <p:nvPr/>
        </p:nvSpPr>
        <p:spPr>
          <a:xfrm>
            <a:off x="404602" y="2598099"/>
            <a:ext cx="6563260" cy="2426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ko-KR" sz="4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4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창비 좋은 어린이책</a:t>
            </a:r>
            <a:r>
              <a:rPr lang="en-US" altLang="ko-KR" sz="4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endParaRPr lang="en-US" altLang="ko-KR" sz="4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4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딱지도 붙어 </a:t>
            </a:r>
            <a:r>
              <a:rPr lang="ko-KR" altLang="en-US" sz="4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있어요</a:t>
            </a:r>
            <a:r>
              <a:rPr lang="en-US" altLang="ko-KR" sz="4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spcAft>
                <a:spcPts val="1000"/>
              </a:spcAft>
            </a:pPr>
            <a:r>
              <a:rPr lang="ko-KR" altLang="en-US" sz="4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이건 뭘까요</a:t>
            </a:r>
            <a:r>
              <a:rPr lang="en-US" altLang="ko-KR" sz="4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en-US" altLang="ko-KR" sz="3000" dirty="0"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2C8B517-8CF2-A0F0-821F-B0C071489291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부분 원형 10">
            <a:extLst>
              <a:ext uri="{FF2B5EF4-FFF2-40B4-BE49-F238E27FC236}">
                <a16:creationId xmlns:a16="http://schemas.microsoft.com/office/drawing/2014/main" id="{71173516-ACC7-5537-9CF2-618FB579A7AB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428FBF-00A0-1789-BC88-0A9157744064}"/>
              </a:ext>
            </a:extLst>
          </p:cNvPr>
          <p:cNvSpPr txBox="1"/>
          <p:nvPr/>
        </p:nvSpPr>
        <p:spPr>
          <a:xfrm>
            <a:off x="288023" y="266842"/>
            <a:ext cx="3675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표지 자세히 보기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AA67166-EE5D-E7D8-3C99-642818413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862" y="1430365"/>
            <a:ext cx="4285595" cy="476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48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우주로 가는 계단">
            <a:extLst>
              <a:ext uri="{FF2B5EF4-FFF2-40B4-BE49-F238E27FC236}">
                <a16:creationId xmlns:a16="http://schemas.microsoft.com/office/drawing/2014/main" id="{8465B22A-D6E9-D93D-1432-E45B0EF35F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630" y="2727694"/>
            <a:ext cx="1342037" cy="198344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F9E6AEF3-7F4E-38B4-35B4-465397E68311}"/>
              </a:ext>
            </a:extLst>
          </p:cNvPr>
          <p:cNvGrpSpPr/>
          <p:nvPr/>
        </p:nvGrpSpPr>
        <p:grpSpPr>
          <a:xfrm>
            <a:off x="9202200" y="2727694"/>
            <a:ext cx="2776286" cy="2005157"/>
            <a:chOff x="6277892" y="1391944"/>
            <a:chExt cx="3612157" cy="244287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056" name="Picture 8" descr="떴다! 배달룡 선생님">
              <a:extLst>
                <a:ext uri="{FF2B5EF4-FFF2-40B4-BE49-F238E27FC236}">
                  <a16:creationId xmlns:a16="http://schemas.microsoft.com/office/drawing/2014/main" id="{9C5A437E-39E0-A7E9-128A-D0268F6A59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7892" y="1391944"/>
              <a:ext cx="1867638" cy="2442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루호">
              <a:extLst>
                <a:ext uri="{FF2B5EF4-FFF2-40B4-BE49-F238E27FC236}">
                  <a16:creationId xmlns:a16="http://schemas.microsoft.com/office/drawing/2014/main" id="{7041F9DD-CD25-4991-A7B0-6C67D67DA8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9414" y="1391944"/>
              <a:ext cx="1650635" cy="2442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946C09A1-25B1-F787-6D7B-6E55284B32A0}"/>
              </a:ext>
            </a:extLst>
          </p:cNvPr>
          <p:cNvGrpSpPr/>
          <p:nvPr/>
        </p:nvGrpSpPr>
        <p:grpSpPr>
          <a:xfrm>
            <a:off x="6286832" y="2727694"/>
            <a:ext cx="2742328" cy="1983439"/>
            <a:chOff x="5974346" y="2538790"/>
            <a:chExt cx="3607044" cy="24428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060" name="Picture 12" descr="마지막 레벨 업">
              <a:extLst>
                <a:ext uri="{FF2B5EF4-FFF2-40B4-BE49-F238E27FC236}">
                  <a16:creationId xmlns:a16="http://schemas.microsoft.com/office/drawing/2014/main" id="{065572AF-2D41-32CA-96EE-2E66F0910B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3017" y="2538790"/>
              <a:ext cx="1648373" cy="2442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2" name="Picture 14" descr="비밀의 무게">
              <a:extLst>
                <a:ext uri="{FF2B5EF4-FFF2-40B4-BE49-F238E27FC236}">
                  <a16:creationId xmlns:a16="http://schemas.microsoft.com/office/drawing/2014/main" id="{4D763FF3-8D62-A90D-E480-FC225E6B8B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4346" y="2538791"/>
              <a:ext cx="1864787" cy="2442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9F23CC4-F44F-0A40-9B33-EC27C7824D23}"/>
              </a:ext>
            </a:extLst>
          </p:cNvPr>
          <p:cNvSpPr txBox="1"/>
          <p:nvPr/>
        </p:nvSpPr>
        <p:spPr>
          <a:xfrm>
            <a:off x="224382" y="1349200"/>
            <a:ext cx="12024626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3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창비 좋은 어린이책</a:t>
            </a:r>
            <a:r>
              <a:rPr lang="en-US" altLang="ko-KR" sz="3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이란</a:t>
            </a:r>
            <a:r>
              <a:rPr lang="en-US" altLang="ko-KR" sz="3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r>
              <a:rPr lang="ko-KR" altLang="en-US" sz="3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endParaRPr lang="en-US" altLang="ko-KR" sz="3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r>
              <a:rPr lang="ko-KR" altLang="en-US" sz="2000" b="0" i="0" dirty="0">
                <a:solidFill>
                  <a:srgbClr val="262626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좋은 어린이책을 쓰고 출판하는 풍토를 가꾸고 작가들의 창작 의욕을 북돋우기 위해</a:t>
            </a:r>
            <a:r>
              <a:rPr lang="en-US" altLang="ko-KR" sz="2000" dirty="0">
                <a:solidFill>
                  <a:srgbClr val="262626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000" b="0" i="0" dirty="0" err="1">
                <a:solidFill>
                  <a:srgbClr val="262626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창비</a:t>
            </a:r>
            <a:r>
              <a:rPr lang="ko-KR" altLang="en-US" sz="2000" b="0" i="0" dirty="0">
                <a:solidFill>
                  <a:srgbClr val="262626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출판사에서</a:t>
            </a:r>
            <a:r>
              <a:rPr lang="en-US" altLang="ko-KR" sz="2000" b="0" i="0" dirty="0">
                <a:solidFill>
                  <a:srgbClr val="262626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000" b="0" i="0" dirty="0">
                <a:solidFill>
                  <a:srgbClr val="262626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만든 상</a:t>
            </a:r>
            <a:r>
              <a:rPr lang="en-US" altLang="ko-KR" sz="2000" b="0" i="0" dirty="0">
                <a:solidFill>
                  <a:srgbClr val="262626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0FEAFE46-E4A4-6544-4BE1-F1BF223C24D2}"/>
              </a:ext>
            </a:extLst>
          </p:cNvPr>
          <p:cNvGrpSpPr/>
          <p:nvPr/>
        </p:nvGrpSpPr>
        <p:grpSpPr>
          <a:xfrm>
            <a:off x="271571" y="2749411"/>
            <a:ext cx="2744048" cy="1983440"/>
            <a:chOff x="496256" y="1501054"/>
            <a:chExt cx="3609305" cy="24428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050" name="Picture 2" descr="지우개 똥 쪼물이">
              <a:extLst>
                <a:ext uri="{FF2B5EF4-FFF2-40B4-BE49-F238E27FC236}">
                  <a16:creationId xmlns:a16="http://schemas.microsoft.com/office/drawing/2014/main" id="{00C19DC2-93AD-AFB3-796E-7AFCACF540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256" y="1501055"/>
              <a:ext cx="1864787" cy="2442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도깨비폰을 개통하시겠습니까?">
              <a:extLst>
                <a:ext uri="{FF2B5EF4-FFF2-40B4-BE49-F238E27FC236}">
                  <a16:creationId xmlns:a16="http://schemas.microsoft.com/office/drawing/2014/main" id="{00C3B8E1-70D2-9818-805F-A406A201CC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927" y="1501054"/>
              <a:ext cx="1650634" cy="2442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994934A-A83E-2760-EE76-47F5F0595705}"/>
              </a:ext>
            </a:extLst>
          </p:cNvPr>
          <p:cNvSpPr txBox="1"/>
          <p:nvPr/>
        </p:nvSpPr>
        <p:spPr>
          <a:xfrm>
            <a:off x="224382" y="4732851"/>
            <a:ext cx="121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2018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년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260D99-1EA8-6944-5ED6-019A77503A48}"/>
              </a:ext>
            </a:extLst>
          </p:cNvPr>
          <p:cNvSpPr txBox="1"/>
          <p:nvPr/>
        </p:nvSpPr>
        <p:spPr>
          <a:xfrm>
            <a:off x="3141471" y="4732851"/>
            <a:ext cx="1374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2019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년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A6BE3C-E13E-9AEF-449D-3AA98006F6FF}"/>
              </a:ext>
            </a:extLst>
          </p:cNvPr>
          <p:cNvSpPr txBox="1"/>
          <p:nvPr/>
        </p:nvSpPr>
        <p:spPr>
          <a:xfrm>
            <a:off x="4640818" y="4732851"/>
            <a:ext cx="1374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2020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년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pic>
        <p:nvPicPr>
          <p:cNvPr id="2064" name="Picture 16" descr="고양이 해결사 깜냥 1">
            <a:extLst>
              <a:ext uri="{FF2B5EF4-FFF2-40B4-BE49-F238E27FC236}">
                <a16:creationId xmlns:a16="http://schemas.microsoft.com/office/drawing/2014/main" id="{6BA56D03-1629-070B-A69D-544539461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708" y="2727694"/>
            <a:ext cx="1385083" cy="198343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F8445AE-1C89-69CB-893C-62FD4D6E4BA0}"/>
              </a:ext>
            </a:extLst>
          </p:cNvPr>
          <p:cNvSpPr txBox="1"/>
          <p:nvPr/>
        </p:nvSpPr>
        <p:spPr>
          <a:xfrm>
            <a:off x="6135756" y="4732851"/>
            <a:ext cx="1374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2021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년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F6403FB-7393-0CF3-742D-7637F89F9B63}"/>
              </a:ext>
            </a:extLst>
          </p:cNvPr>
          <p:cNvSpPr txBox="1"/>
          <p:nvPr/>
        </p:nvSpPr>
        <p:spPr>
          <a:xfrm>
            <a:off x="9130041" y="4732851"/>
            <a:ext cx="1374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2022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년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501F004-9F53-807C-E403-269315701349}"/>
              </a:ext>
            </a:extLst>
          </p:cNvPr>
          <p:cNvSpPr txBox="1"/>
          <p:nvPr/>
        </p:nvSpPr>
        <p:spPr>
          <a:xfrm>
            <a:off x="2900005" y="5824656"/>
            <a:ext cx="67736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읽어 본 책이나 읽고 싶은 책이 있다면 기억해 두세요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5DDA974-3EEF-CBC8-A791-E4B8009B9283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부분 원형 28">
            <a:extLst>
              <a:ext uri="{FF2B5EF4-FFF2-40B4-BE49-F238E27FC236}">
                <a16:creationId xmlns:a16="http://schemas.microsoft.com/office/drawing/2014/main" id="{F02137F3-F48D-5B0F-0F1F-33C0953D46CD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27E791E-5581-A5E9-27CC-3B847D1B5D51}"/>
              </a:ext>
            </a:extLst>
          </p:cNvPr>
          <p:cNvSpPr txBox="1"/>
          <p:nvPr/>
        </p:nvSpPr>
        <p:spPr>
          <a:xfrm>
            <a:off x="288023" y="266842"/>
            <a:ext cx="3675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표지 자세히 보기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46880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720D4881-F034-8139-77BB-0ABE811999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"/>
          <a:stretch/>
        </p:blipFill>
        <p:spPr>
          <a:xfrm>
            <a:off x="3078760" y="0"/>
            <a:ext cx="911324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A6DB27-4647-29DD-C4D6-52E544BF99BC}"/>
              </a:ext>
            </a:extLst>
          </p:cNvPr>
          <p:cNvSpPr txBox="1"/>
          <p:nvPr/>
        </p:nvSpPr>
        <p:spPr>
          <a:xfrm>
            <a:off x="348543" y="1844513"/>
            <a:ext cx="2381674" cy="4175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차례 그림을 보세요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여기는 어디일까요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깜냥은 어떤 일을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해결하게 될까요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그림 곳곳에 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힌트가 있어요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7D02746A-F069-C6B9-F3C7-D7B6668109EF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18618B-0063-9BFF-5C7A-419681C0A408}"/>
              </a:ext>
            </a:extLst>
          </p:cNvPr>
          <p:cNvSpPr txBox="1"/>
          <p:nvPr/>
        </p:nvSpPr>
        <p:spPr>
          <a:xfrm>
            <a:off x="288023" y="195620"/>
            <a:ext cx="3675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차례 자세히 보기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11" name="부분 원형 10">
            <a:extLst>
              <a:ext uri="{FF2B5EF4-FFF2-40B4-BE49-F238E27FC236}">
                <a16:creationId xmlns:a16="http://schemas.microsoft.com/office/drawing/2014/main" id="{04AD88F6-C1EF-D18C-6859-3E17EB4E0D4B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</p:spTree>
    <p:extLst>
      <p:ext uri="{BB962C8B-B14F-4D97-AF65-F5344CB8AC3E}">
        <p14:creationId xmlns:p14="http://schemas.microsoft.com/office/powerpoint/2010/main" val="2521004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49E054-F408-BEBF-BDBD-ED7C7FB29479}"/>
              </a:ext>
            </a:extLst>
          </p:cNvPr>
          <p:cNvSpPr txBox="1"/>
          <p:nvPr/>
        </p:nvSpPr>
        <p:spPr>
          <a:xfrm>
            <a:off x="327335" y="2108611"/>
            <a:ext cx="3805032" cy="3713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벽에 붙어 있는 </a:t>
            </a:r>
            <a:r>
              <a:rPr lang="ko-KR" altLang="en-US" sz="2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쪽지와 차례 속 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제목들을 연결해 생각해 보아요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층간 소음이라고 적힌 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602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호는 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  어떤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제목에 나올까요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차례 속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‘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택배 왔어요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는 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   몇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동의 이야기일까요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0D1FB94-CB02-3E18-7AE7-C22371E71C4A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4B8F3A07-3744-CE7A-0A0C-327E157CFE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19" t="11743" r="3575" b="23058"/>
          <a:stretch/>
        </p:blipFill>
        <p:spPr>
          <a:xfrm>
            <a:off x="8198675" y="1474061"/>
            <a:ext cx="3665990" cy="4229378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AA959360-FE33-D4A0-3629-BE4C3529BE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2" t="9979" r="52715" b="50000"/>
          <a:stretch/>
        </p:blipFill>
        <p:spPr>
          <a:xfrm>
            <a:off x="4189001" y="2537693"/>
            <a:ext cx="3813998" cy="2855418"/>
          </a:xfrm>
          <a:prstGeom prst="rect">
            <a:avLst/>
          </a:prstGeom>
        </p:spPr>
      </p:pic>
      <p:sp>
        <p:nvSpPr>
          <p:cNvPr id="12" name="부분 원형 11">
            <a:extLst>
              <a:ext uri="{FF2B5EF4-FFF2-40B4-BE49-F238E27FC236}">
                <a16:creationId xmlns:a16="http://schemas.microsoft.com/office/drawing/2014/main" id="{26DCD39B-D613-9E34-3808-B4B88690ECDB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8EE7F5-0EAC-957E-F5DD-7E5733A90FF8}"/>
              </a:ext>
            </a:extLst>
          </p:cNvPr>
          <p:cNvSpPr txBox="1"/>
          <p:nvPr/>
        </p:nvSpPr>
        <p:spPr>
          <a:xfrm>
            <a:off x="288023" y="195620"/>
            <a:ext cx="3675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차례 자세히 보기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51291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8DB324-E43D-C199-8ADB-A28846127749}"/>
              </a:ext>
            </a:extLst>
          </p:cNvPr>
          <p:cNvSpPr txBox="1"/>
          <p:nvPr/>
        </p:nvSpPr>
        <p:spPr>
          <a:xfrm>
            <a:off x="404602" y="1291999"/>
            <a:ext cx="10031303" cy="5370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en-US" altLang="ko-KR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</a:t>
            </a:r>
            <a:r>
              <a:rPr lang="ko-KR" altLang="en-US" sz="300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300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</a:t>
            </a:r>
            <a:r>
              <a:rPr lang="ko-KR" altLang="en-US" sz="300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실례할게요」 </a:t>
            </a:r>
            <a:r>
              <a:rPr lang="en-US" altLang="ko-KR" sz="300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(6~16</a:t>
            </a:r>
            <a:r>
              <a:rPr lang="ko-KR" altLang="en-US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BDB7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1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오늘은 어떻게 읽어 볼까요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1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선생님 혼자서 다 읽기</a:t>
            </a:r>
            <a:endParaRPr lang="en-US" altLang="ko-KR" sz="2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번호순으로 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한 </a:t>
            </a:r>
            <a:r>
              <a:rPr lang="ko-KR" altLang="en-US" sz="22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문단씩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읽기</a:t>
            </a:r>
            <a:endParaRPr lang="en-US" altLang="ko-KR" sz="2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역할 나눠서 </a:t>
            </a:r>
            <a:r>
              <a:rPr lang="ko-KR" altLang="en-US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</a:t>
            </a:r>
            <a:r>
              <a:rPr lang="en-US" altLang="ko-KR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</a:t>
            </a:r>
            <a:r>
              <a:rPr lang="ko-KR" altLang="en-US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깜냥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형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동생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엄마</a:t>
            </a:r>
            <a:r>
              <a:rPr lang="en-US" altLang="ko-KR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내용을 </a:t>
            </a: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읽을 사람 다섯 명이 필요해요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.)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친구가 읽다가 틀리면 먼저 손 든 사람이 이어서 읽기</a:t>
            </a:r>
            <a:endParaRPr lang="en-US" altLang="ko-KR" sz="2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우리 반 마음대로 읽기</a:t>
            </a:r>
            <a:endParaRPr lang="en-US" altLang="ko-KR" sz="2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잠깐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전에 </a:t>
            </a:r>
            <a:r>
              <a:rPr lang="ko-KR" altLang="en-US" sz="25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2500">
                <a:solidFill>
                  <a:schemeClr val="bg1"/>
                </a:solidFill>
                <a:highlight>
                  <a:srgbClr val="E56547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을 보세요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103CF77-39A4-242B-F3B0-A8B472D3ECFD}"/>
              </a:ext>
            </a:extLst>
          </p:cNvPr>
          <p:cNvSpPr/>
          <p:nvPr/>
        </p:nvSpPr>
        <p:spPr>
          <a:xfrm>
            <a:off x="0" y="0"/>
            <a:ext cx="12192000" cy="1099127"/>
          </a:xfrm>
          <a:prstGeom prst="rect">
            <a:avLst/>
          </a:prstGeom>
          <a:solidFill>
            <a:srgbClr val="E56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D23B83-2ADA-84C9-DAB6-ED7A294E6C0E}"/>
              </a:ext>
            </a:extLst>
          </p:cNvPr>
          <p:cNvSpPr txBox="1"/>
          <p:nvPr/>
        </p:nvSpPr>
        <p:spPr>
          <a:xfrm>
            <a:off x="404602" y="195620"/>
            <a:ext cx="5304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 </a:t>
            </a:r>
            <a:endParaRPr lang="en-US" altLang="ko-KR" sz="4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9" name="부분 원형 8">
            <a:extLst>
              <a:ext uri="{FF2B5EF4-FFF2-40B4-BE49-F238E27FC236}">
                <a16:creationId xmlns:a16="http://schemas.microsoft.com/office/drawing/2014/main" id="{D5AFCF1F-7CF5-9D83-7F98-05747349B059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rgbClr val="FADCDA"/>
          </a:solidFill>
          <a:ln w="19050">
            <a:solidFill>
              <a:srgbClr val="E565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3187771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</TotalTime>
  <Words>991</Words>
  <Application>Microsoft Office PowerPoint</Application>
  <PresentationFormat>와이드스크린</PresentationFormat>
  <Paragraphs>263</Paragraphs>
  <Slides>23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32" baseType="lpstr">
      <vt:lpstr>HY견고딕</vt:lpstr>
      <vt:lpstr>강원교육모두 Light</vt:lpstr>
      <vt:lpstr>강원교육튼튼</vt:lpstr>
      <vt:lpstr>나눔스퀘어</vt:lpstr>
      <vt:lpstr>나눔스퀘어 Bold</vt:lpstr>
      <vt:lpstr>맑은 고딕</vt:lpstr>
      <vt:lpstr>Arial</vt:lpstr>
      <vt:lpstr>Roboto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jeon minwook</dc:creator>
  <cp:lastModifiedBy>나예은</cp:lastModifiedBy>
  <cp:revision>189</cp:revision>
  <cp:lastPrinted>2022-05-16T04:31:44Z</cp:lastPrinted>
  <dcterms:created xsi:type="dcterms:W3CDTF">2022-05-10T06:02:38Z</dcterms:created>
  <dcterms:modified xsi:type="dcterms:W3CDTF">2022-08-24T02:09:49Z</dcterms:modified>
</cp:coreProperties>
</file>