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5"/>
  </p:notesMasterIdLst>
  <p:sldIdLst>
    <p:sldId id="256" r:id="rId2"/>
    <p:sldId id="308" r:id="rId3"/>
    <p:sldId id="259" r:id="rId4"/>
    <p:sldId id="289" r:id="rId5"/>
    <p:sldId id="262" r:id="rId6"/>
    <p:sldId id="263" r:id="rId7"/>
    <p:sldId id="264" r:id="rId8"/>
    <p:sldId id="310" r:id="rId9"/>
    <p:sldId id="309" r:id="rId10"/>
    <p:sldId id="266" r:id="rId11"/>
    <p:sldId id="312" r:id="rId12"/>
    <p:sldId id="311" r:id="rId13"/>
    <p:sldId id="267" r:id="rId14"/>
    <p:sldId id="268" r:id="rId15"/>
    <p:sldId id="270" r:id="rId16"/>
    <p:sldId id="269" r:id="rId17"/>
    <p:sldId id="271" r:id="rId18"/>
    <p:sldId id="313" r:id="rId19"/>
    <p:sldId id="314" r:id="rId20"/>
    <p:sldId id="315" r:id="rId21"/>
    <p:sldId id="316" r:id="rId22"/>
    <p:sldId id="317" r:id="rId23"/>
    <p:sldId id="274" r:id="rId24"/>
    <p:sldId id="321" r:id="rId25"/>
    <p:sldId id="318" r:id="rId26"/>
    <p:sldId id="319" r:id="rId27"/>
    <p:sldId id="320" r:id="rId28"/>
    <p:sldId id="322" r:id="rId29"/>
    <p:sldId id="323" r:id="rId30"/>
    <p:sldId id="324" r:id="rId31"/>
    <p:sldId id="325" r:id="rId32"/>
    <p:sldId id="326" r:id="rId33"/>
    <p:sldId id="280" r:id="rId34"/>
  </p:sldIdLst>
  <p:sldSz cx="12192000" cy="6858000"/>
  <p:notesSz cx="6858000" cy="9144000"/>
  <p:embeddedFontLst>
    <p:embeddedFont>
      <p:font typeface="맑은 고딕" panose="020B0503020000020004" pitchFamily="50" charset="-127"/>
      <p:regular r:id="rId36"/>
      <p:bold r:id="rId37"/>
    </p:embeddedFont>
    <p:embeddedFont>
      <p:font typeface="강원교육튼튼" panose="02020603020101020101" pitchFamily="18" charset="-127"/>
      <p:regular r:id="rId38"/>
    </p:embeddedFont>
    <p:embeddedFont>
      <p:font typeface="강원교육모두 Light" panose="02020603020101020101" pitchFamily="18" charset="-127"/>
      <p:regular r:id="rId39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나예은" initials="나" lastIdx="1" clrIdx="0">
    <p:extLst>
      <p:ext uri="{19B8F6BF-5375-455C-9EA6-DF929625EA0E}">
        <p15:presenceInfo xmlns:p15="http://schemas.microsoft.com/office/powerpoint/2012/main" userId="나예은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C278"/>
    <a:srgbClr val="6EBA66"/>
    <a:srgbClr val="71976D"/>
    <a:srgbClr val="9CCF96"/>
    <a:srgbClr val="A78FC3"/>
    <a:srgbClr val="3B9FD9"/>
    <a:srgbClr val="4181C2"/>
    <a:srgbClr val="93C571"/>
    <a:srgbClr val="59BEBF"/>
    <a:srgbClr val="8ACB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8D230F3-CF80-4859-8CE7-A43EE81993B5}" styleName="밝은 스타일 1 - 강조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3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298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4AC216-450F-481B-B13E-0F8F5119A5C0}" type="datetimeFigureOut">
              <a:rPr lang="ko-KR" altLang="en-US" smtClean="0"/>
              <a:t>2022-09-06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3314AF-624D-4531-AE60-9EB15650CD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95426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we.go.kr/mbshome/mbs/kr/subview.do?id=kr_070902000000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ts val="1000"/>
              </a:spcAft>
            </a:pPr>
            <a:r>
              <a:rPr lang="en-US" altLang="ko-KR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『</a:t>
            </a:r>
            <a:r>
              <a:rPr lang="ko-KR" altLang="en-US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마지막 레벨 업</a:t>
            </a:r>
            <a:r>
              <a:rPr lang="en-US" altLang="ko-KR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』</a:t>
            </a:r>
            <a:r>
              <a:rPr lang="ko-KR" altLang="en-US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은 </a:t>
            </a:r>
            <a:r>
              <a:rPr lang="en-US" altLang="ko-KR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5~6</a:t>
            </a:r>
            <a:r>
              <a:rPr lang="ko-KR" altLang="en-US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학년에게 추천합니다</a:t>
            </a:r>
            <a:r>
              <a:rPr lang="en-US" altLang="ko-KR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  <a:r>
              <a:rPr lang="ko-KR" altLang="en-US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endParaRPr lang="en-US" altLang="ko-KR" sz="12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1000"/>
              </a:spcAft>
            </a:pPr>
            <a:r>
              <a:rPr lang="ko-KR" altLang="en-US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책을 읽으며 여러 시선을 바탕으로</a:t>
            </a:r>
            <a:r>
              <a:rPr lang="en-US" altLang="ko-KR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 </a:t>
            </a:r>
            <a:r>
              <a:rPr lang="ko-KR" altLang="en-US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어린이들이 재밌어 하는 부분을 중점으로 활용하시길 바랍니다</a:t>
            </a:r>
            <a:r>
              <a:rPr lang="en-US" altLang="ko-KR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</a:p>
          <a:p>
            <a:pPr>
              <a:spcAft>
                <a:spcPts val="1000"/>
              </a:spcAft>
            </a:pPr>
            <a:r>
              <a:rPr lang="en-US" altLang="ko-KR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PPT </a:t>
            </a:r>
            <a:r>
              <a:rPr lang="ko-KR" altLang="en-US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및 활동지 등 모든 자료는 수업 예시니 자유롭게 사용하세요</a:t>
            </a:r>
            <a:r>
              <a:rPr lang="en-US" altLang="ko-KR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  <a:r>
              <a:rPr lang="ko-KR" altLang="en-US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순서를 바꾸거나</a:t>
            </a:r>
            <a:r>
              <a:rPr lang="en-US" altLang="ko-KR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 </a:t>
            </a:r>
            <a:r>
              <a:rPr lang="ko-KR" altLang="en-US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맘에 드는 활동지만 사용하거나</a:t>
            </a:r>
            <a:r>
              <a:rPr lang="en-US" altLang="ko-KR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 </a:t>
            </a:r>
            <a:r>
              <a:rPr lang="ko-KR" altLang="en-US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글쓰기 활동을 연극으로 대체해도 좋습니다</a:t>
            </a:r>
            <a:r>
              <a:rPr lang="en-US" altLang="ko-KR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</a:p>
          <a:p>
            <a:pPr>
              <a:spcAft>
                <a:spcPts val="1000"/>
              </a:spcAft>
            </a:pPr>
            <a:endParaRPr lang="en-US" altLang="ko-KR" sz="12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1000"/>
              </a:spcAft>
            </a:pPr>
            <a:r>
              <a:rPr lang="en-US" altLang="ko-KR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*</a:t>
            </a:r>
            <a:r>
              <a:rPr lang="ko-KR" altLang="en-US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이 </a:t>
            </a:r>
            <a:r>
              <a:rPr lang="en-US" altLang="ko-KR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PPT</a:t>
            </a:r>
            <a:r>
              <a:rPr lang="ko-KR" altLang="en-US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에 사용된 폰트는 아래 사이트에서 무료로 다운로드 가능합니다</a:t>
            </a:r>
            <a:r>
              <a:rPr lang="en-US" altLang="ko-KR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dirty="0" err="1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강원교육튼튼체</a:t>
            </a:r>
            <a:r>
              <a:rPr lang="en-US" altLang="ko-KR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 </a:t>
            </a:r>
            <a:r>
              <a:rPr lang="ko-KR" altLang="en-US" sz="1200" dirty="0" err="1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강원교육모두체</a:t>
            </a:r>
            <a:r>
              <a:rPr lang="en-US" altLang="ko-KR" sz="1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: </a:t>
            </a:r>
            <a:r>
              <a:rPr lang="en-US" altLang="ko-KR" sz="1200" dirty="0">
                <a:latin typeface="강원교육튼튼" panose="02020603020101020101" pitchFamily="18" charset="-127"/>
                <a:ea typeface="강원교육튼튼" panose="02020603020101020101" pitchFamily="18" charset="-127"/>
                <a:hlinkClick r:id="rId3"/>
              </a:rPr>
              <a:t>https://www.gwe.go.kr/mbshome/mbs/kr/subview.do?id=kr_070902000000</a:t>
            </a:r>
            <a:endParaRPr lang="en-US" altLang="ko-KR" sz="12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lang="en-US" altLang="ko-KR" sz="12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1000"/>
              </a:spcAft>
            </a:pPr>
            <a:endParaRPr lang="en-US" altLang="ko-KR" sz="12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1000"/>
              </a:spcAft>
            </a:pPr>
            <a:endParaRPr lang="en-US" altLang="ko-KR" sz="12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D95D7F-FCFB-4A8D-AB86-0BE03F6F2BF4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76969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다음 장에 차례 이미지가 있습니다</a:t>
            </a:r>
            <a:r>
              <a:rPr lang="en-US" altLang="ko-KR" dirty="0"/>
              <a:t>. </a:t>
            </a:r>
          </a:p>
          <a:p>
            <a:r>
              <a:rPr lang="ko-KR" altLang="en-US" dirty="0"/>
              <a:t>화면에 크게 띄워 놓고 학생들이 참고할 수 있도록 해 주세요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3314AF-624D-4531-AE60-9EB15650CD92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95726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3314AF-624D-4531-AE60-9EB15650CD92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98957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FE7A71-AACB-4E16-9E25-FBA69F586CBA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28527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3314AF-624D-4531-AE60-9EB15650CD92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08167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3314AF-624D-4531-AE60-9EB15650CD92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37027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3314AF-624D-4531-AE60-9EB15650CD92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944361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3314AF-624D-4531-AE60-9EB15650CD92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2561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407166AE-4C43-A475-C7F4-F66DBB088D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xmlns="" id="{E4412276-556F-7CB3-1BA1-0737CE6331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457FBFB9-451A-F8E8-449D-D2B26745A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869C7-1BB6-41F5-9A10-B33A9E9CA117}" type="datetimeFigureOut">
              <a:rPr lang="ko-KR" altLang="en-US" smtClean="0"/>
              <a:t>2022-09-06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4AE9AE4E-161E-C44D-07D2-4C8D2E086E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6A5EE615-8EE8-244D-4FF8-03A8A11FF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9C834-C624-4EC3-92BF-21B8E63202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7781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16409275-A334-2532-F17B-1769ABCCC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B9DC2EBE-8DAE-997E-07F5-8F93F1280E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A689E69F-0DD6-3A1C-0B80-EE71A6E8C6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869C7-1BB6-41F5-9A10-B33A9E9CA117}" type="datetimeFigureOut">
              <a:rPr lang="ko-KR" altLang="en-US" smtClean="0"/>
              <a:t>2022-09-06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09C6D084-C5CA-D5A7-4D6E-60DB7D712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BC4B3FC6-4072-75D2-378F-412186E47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9C834-C624-4EC3-92BF-21B8E63202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2069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xmlns="" id="{35F7C918-63F7-A511-C0BC-4CF1A1E678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2BF66378-4CDE-86DF-1BEE-10EEEBF9AC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945817E4-8D59-D536-059A-2DCCC8E95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869C7-1BB6-41F5-9A10-B33A9E9CA117}" type="datetimeFigureOut">
              <a:rPr lang="ko-KR" altLang="en-US" smtClean="0"/>
              <a:t>2022-09-06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F3B1CA58-EFB7-ECF5-E7A6-E2B49BE0C5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DF816B26-FCD5-7EB2-8083-907549A3E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9C834-C624-4EC3-92BF-21B8E63202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9009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3AAE54D0-267E-D0F8-D669-184E1586D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55BAD0B3-2FDF-F350-32DE-394C479CD2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C5A79CE8-6E56-975C-6E63-4297216AB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869C7-1BB6-41F5-9A10-B33A9E9CA117}" type="datetimeFigureOut">
              <a:rPr lang="ko-KR" altLang="en-US" smtClean="0"/>
              <a:t>2022-09-06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FCBA65AC-3D15-8049-790E-C6D470CBF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74C7A1EF-D4B2-908D-6000-8627CE06C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9C834-C624-4EC3-92BF-21B8E63202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084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ECA78A7A-B38C-1DC3-166B-01A8CE566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98BEA67E-4D21-5D9E-91DA-6598318E83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9100634B-E725-35C7-4C50-AF51D8FF4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869C7-1BB6-41F5-9A10-B33A9E9CA117}" type="datetimeFigureOut">
              <a:rPr lang="ko-KR" altLang="en-US" smtClean="0"/>
              <a:t>2022-09-06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452576FB-6979-1701-4493-7DA1B4730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80416375-F2C8-0690-D9E4-7E2D481D7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9C834-C624-4EC3-92BF-21B8E63202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53903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F43893AE-4D90-5A3D-3E46-F224EF35D1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C4660C24-D063-A044-4EA4-19B22C5464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3788007C-8132-738D-A8D3-E9838544F9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571D77EE-2944-C5FA-E78F-03EE0EC5C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869C7-1BB6-41F5-9A10-B33A9E9CA117}" type="datetimeFigureOut">
              <a:rPr lang="ko-KR" altLang="en-US" smtClean="0"/>
              <a:t>2022-09-06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C6CA2DD9-6212-D5A2-4FBF-F8F988D0DD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A17283AF-52E1-7C6A-2834-A74EC3A05E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9C834-C624-4EC3-92BF-21B8E63202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0479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D60B0820-78A8-779F-493B-EEE80BB77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DBE71039-9D28-D169-9753-0AA9B55A49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F702C255-DEF5-673C-2BDC-5013704816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xmlns="" id="{F5B5A4CC-58B0-C728-2FF5-4755511146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xmlns="" id="{A58077C2-B340-F8DB-6AB3-0241701734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xmlns="" id="{F85F5190-84E9-C429-A255-A4F5AF802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869C7-1BB6-41F5-9A10-B33A9E9CA117}" type="datetimeFigureOut">
              <a:rPr lang="ko-KR" altLang="en-US" smtClean="0"/>
              <a:t>2022-09-06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xmlns="" id="{8A0FBD1F-8C2F-AB11-0523-76653F085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xmlns="" id="{6701AB67-E362-4832-A83F-CB0847232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9C834-C624-4EC3-92BF-21B8E63202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5823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E004C719-5995-EDED-81BC-B199AF0E2C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38842071-8751-B65B-3777-F3636EB4E6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869C7-1BB6-41F5-9A10-B33A9E9CA117}" type="datetimeFigureOut">
              <a:rPr lang="ko-KR" altLang="en-US" smtClean="0"/>
              <a:t>2022-09-06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65F1B079-5995-1820-A3EE-39F0DC0EB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01C470DA-854B-99B4-FC83-F452599E2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9C834-C624-4EC3-92BF-21B8E63202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4698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xmlns="" id="{C895DC76-CAE2-C1F4-B0A7-8F2D5DDAEB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869C7-1BB6-41F5-9A10-B33A9E9CA117}" type="datetimeFigureOut">
              <a:rPr lang="ko-KR" altLang="en-US" smtClean="0"/>
              <a:t>2022-09-06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xmlns="" id="{D3E11424-C18C-2AA8-D7C8-6ADAFC7E0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77A41292-918E-56E5-1634-1A981F8AB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9C834-C624-4EC3-92BF-21B8E63202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2074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409BB95B-5A81-017C-2633-F385C312E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976A7378-871F-B773-8C61-A908AA7C02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7EC989DA-1EBC-ED17-32FA-A5F83D1B4C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42D8A07D-44AC-C8EF-3DAE-1DD539351B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869C7-1BB6-41F5-9A10-B33A9E9CA117}" type="datetimeFigureOut">
              <a:rPr lang="ko-KR" altLang="en-US" smtClean="0"/>
              <a:t>2022-09-06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75285D62-0701-FB5D-8469-5E06BC62B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3D847AFB-0310-968C-BD0F-B14285D3D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9C834-C624-4EC3-92BF-21B8E63202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8431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8A6CCF84-7749-49C0-E872-CFE536291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B969AA5D-AACF-8D67-2E87-BDF77A35B4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1E13F963-731A-5EC2-20F7-821207121B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22647237-377B-0846-6CA7-5D6C83D90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869C7-1BB6-41F5-9A10-B33A9E9CA117}" type="datetimeFigureOut">
              <a:rPr lang="ko-KR" altLang="en-US" smtClean="0"/>
              <a:t>2022-09-06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90DE576E-7371-77FC-8DAF-B81A621C5D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9BBFB307-6729-42F5-463E-AAF9DD9519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9C834-C624-4EC3-92BF-21B8E63202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5207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xmlns="" id="{30035DA8-2AAD-EE46-E95C-D186F06C8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4B6E3C4B-CDCB-630B-7988-C005EB63C8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572C3BFC-52B2-5D6F-55D1-D50E7524F0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C869C7-1BB6-41F5-9A10-B33A9E9CA117}" type="datetimeFigureOut">
              <a:rPr lang="ko-KR" altLang="en-US" smtClean="0"/>
              <a:t>2022-09-06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CDBC7D65-0A95-DC48-4CFD-41350CA708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3A13376D-AF80-ED46-522C-0AFC193D40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E9C834-C624-4EC3-92BF-21B8E63202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1675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FC2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ACAE298F-E533-C558-589F-85C3E48CA87B}"/>
              </a:ext>
            </a:extLst>
          </p:cNvPr>
          <p:cNvSpPr txBox="1"/>
          <p:nvPr/>
        </p:nvSpPr>
        <p:spPr>
          <a:xfrm>
            <a:off x="6031345" y="1105287"/>
            <a:ext cx="5224507" cy="4647426"/>
          </a:xfrm>
          <a:prstGeom prst="rect">
            <a:avLst/>
          </a:prstGeom>
          <a:solidFill>
            <a:srgbClr val="7FC278"/>
          </a:solidFill>
        </p:spPr>
        <p:txBody>
          <a:bodyPr wrap="none" rtlCol="0">
            <a:spAutoFit/>
          </a:bodyPr>
          <a:lstStyle/>
          <a:p>
            <a:pPr algn="ctr">
              <a:spcAft>
                <a:spcPts val="1000"/>
              </a:spcAft>
            </a:pPr>
            <a:r>
              <a:rPr lang="ko-KR" altLang="en-US" sz="3000" dirty="0">
                <a:solidFill>
                  <a:schemeClr val="bg1"/>
                </a:solidFill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오늘 우리가 함께 읽을 동화</a:t>
            </a:r>
            <a:endParaRPr lang="en-US" altLang="ko-KR" sz="3000" dirty="0">
              <a:solidFill>
                <a:schemeClr val="bg1"/>
              </a:solidFill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  <a:p>
            <a:pPr algn="ctr">
              <a:spcAft>
                <a:spcPts val="1000"/>
              </a:spcAft>
            </a:pPr>
            <a:endParaRPr lang="en-US" altLang="ko-KR" sz="3000" dirty="0">
              <a:solidFill>
                <a:schemeClr val="bg1"/>
              </a:solidFill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  <a:p>
            <a:pPr algn="ctr">
              <a:spcAft>
                <a:spcPts val="1000"/>
              </a:spcAft>
            </a:pPr>
            <a:r>
              <a:rPr lang="ko-KR" altLang="en-US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마지막 레벨 업</a:t>
            </a:r>
            <a:endParaRPr lang="en-US" altLang="ko-KR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>
              <a:spcAft>
                <a:spcPts val="1000"/>
              </a:spcAft>
            </a:pPr>
            <a:r>
              <a:rPr lang="ko-KR" altLang="en-US" sz="3000" dirty="0">
                <a:solidFill>
                  <a:schemeClr val="bg1"/>
                </a:solidFill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윤영주 글</a:t>
            </a:r>
            <a:r>
              <a:rPr lang="en-US" altLang="ko-KR" sz="3000" dirty="0">
                <a:solidFill>
                  <a:schemeClr val="bg1"/>
                </a:solidFill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 | </a:t>
            </a:r>
            <a:r>
              <a:rPr lang="ko-KR" altLang="en-US" sz="3000" dirty="0">
                <a:solidFill>
                  <a:schemeClr val="bg1"/>
                </a:solidFill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안성호 그림</a:t>
            </a:r>
            <a:endParaRPr lang="en-US" altLang="ko-KR" sz="3000" dirty="0">
              <a:solidFill>
                <a:schemeClr val="bg1"/>
              </a:solidFill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  <a:p>
            <a:pPr algn="ctr">
              <a:spcAft>
                <a:spcPts val="1000"/>
              </a:spcAft>
            </a:pPr>
            <a:endParaRPr lang="en-US" altLang="ko-KR" sz="3000" dirty="0">
              <a:solidFill>
                <a:schemeClr val="bg1"/>
              </a:solidFill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  <a:p>
            <a:pPr algn="ctr">
              <a:spcAft>
                <a:spcPts val="1000"/>
              </a:spcAft>
            </a:pPr>
            <a:r>
              <a:rPr lang="ko-KR" altLang="en-US" sz="3000" dirty="0" err="1">
                <a:solidFill>
                  <a:schemeClr val="bg1"/>
                </a:solidFill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창비</a:t>
            </a:r>
            <a:r>
              <a:rPr lang="ko-KR" altLang="en-US" sz="3000" dirty="0">
                <a:solidFill>
                  <a:schemeClr val="bg1"/>
                </a:solidFill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 출판사에서 나온 동화입니다</a:t>
            </a:r>
            <a:r>
              <a:rPr lang="en-US" altLang="ko-KR" sz="3000" dirty="0">
                <a:solidFill>
                  <a:schemeClr val="bg1"/>
                </a:solidFill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.</a:t>
            </a:r>
          </a:p>
          <a:p>
            <a:pPr algn="ctr">
              <a:spcAft>
                <a:spcPts val="1000"/>
              </a:spcAft>
            </a:pPr>
            <a:r>
              <a:rPr lang="ko-KR" altLang="en-US" sz="3000" dirty="0">
                <a:solidFill>
                  <a:schemeClr val="bg1"/>
                </a:solidFill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같이 책장을 넘겨 볼까요</a:t>
            </a:r>
            <a:r>
              <a:rPr lang="en-US" altLang="ko-KR" sz="3000" dirty="0">
                <a:solidFill>
                  <a:schemeClr val="bg1"/>
                </a:solidFill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?</a:t>
            </a:r>
            <a:endParaRPr lang="ko-KR" altLang="en-US" sz="3000" dirty="0">
              <a:solidFill>
                <a:schemeClr val="bg1"/>
              </a:solidFill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18C2AF8F-54E8-C645-F205-FC2CDAD649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93" y="244175"/>
            <a:ext cx="4300758" cy="6369650"/>
          </a:xfrm>
          <a:prstGeom prst="rect">
            <a:avLst/>
          </a:prstGeom>
        </p:spPr>
      </p:pic>
      <p:sp>
        <p:nvSpPr>
          <p:cNvPr id="5" name="부분 원형 4">
            <a:extLst>
              <a:ext uri="{FF2B5EF4-FFF2-40B4-BE49-F238E27FC236}">
                <a16:creationId xmlns:a16="http://schemas.microsoft.com/office/drawing/2014/main" xmlns="" id="{11D2EF59-D4B7-4D72-7378-6EA1D41587FD}"/>
              </a:ext>
            </a:extLst>
          </p:cNvPr>
          <p:cNvSpPr/>
          <p:nvPr/>
        </p:nvSpPr>
        <p:spPr>
          <a:xfrm>
            <a:off x="10326848" y="-748982"/>
            <a:ext cx="1586808" cy="1509548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>
              <a:spcAft>
                <a:spcPts val="100"/>
              </a:spcAft>
            </a:pPr>
            <a:r>
              <a:rPr lang="ko-KR" altLang="en-US" sz="16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추천 학년</a:t>
            </a:r>
            <a:endParaRPr lang="en-US" altLang="ko-KR" sz="16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>
              <a:spcAft>
                <a:spcPts val="100"/>
              </a:spcAft>
            </a:pPr>
            <a:r>
              <a:rPr lang="en-US" altLang="ko-KR" sz="16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5~6</a:t>
            </a:r>
            <a:r>
              <a:rPr lang="ko-KR" altLang="en-US" sz="16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학년</a:t>
            </a:r>
            <a:endParaRPr lang="en-US" altLang="ko-KR" sz="16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0B03E209-0560-2415-D68E-DC38122B16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832" y="6189973"/>
            <a:ext cx="862824" cy="494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4203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67F38F81-F106-748B-D184-8BB9AAE7928F}"/>
              </a:ext>
            </a:extLst>
          </p:cNvPr>
          <p:cNvSpPr txBox="1"/>
          <p:nvPr/>
        </p:nvSpPr>
        <p:spPr>
          <a:xfrm>
            <a:off x="372861" y="1270805"/>
            <a:ext cx="9186776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읽어요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</a:p>
          <a:p>
            <a:pPr>
              <a:spcAft>
                <a:spcPts val="1000"/>
              </a:spcAft>
            </a:pP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1</a:t>
            </a:r>
            <a:r>
              <a:rPr lang="ko-KR" altLang="en-US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장 「첫 만남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」</a:t>
            </a:r>
            <a:r>
              <a:rPr lang="en-US" altLang="ko-KR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~ 4</a:t>
            </a:r>
            <a:r>
              <a:rPr lang="ko-KR" altLang="en-US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장 「살아 </a:t>
            </a:r>
            <a:r>
              <a:rPr lang="ko-KR" altLang="en-US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있는 게 </a:t>
            </a:r>
            <a:r>
              <a:rPr lang="ko-KR" altLang="en-US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근사한 순간」</a:t>
            </a:r>
            <a:r>
              <a:rPr lang="en-US" altLang="ko-KR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(7~45</a:t>
            </a:r>
            <a:r>
              <a:rPr lang="ko-KR" altLang="en-US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면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)</a:t>
            </a:r>
          </a:p>
          <a:p>
            <a:pPr>
              <a:spcAft>
                <a:spcPts val="500"/>
              </a:spcAft>
            </a:pPr>
            <a:endParaRPr lang="en-US" altLang="ko-KR" sz="1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500"/>
              </a:spcAft>
            </a:pP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마음에 드는 문장을 만나면 기록하는 거 잊지 마세요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spcAft>
                <a:spcPts val="500"/>
              </a:spcAft>
            </a:pP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없으면 넘어가도 좋아요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xmlns="" id="{54117750-0F76-2B25-02B4-EC27956C40A2}"/>
              </a:ext>
            </a:extLst>
          </p:cNvPr>
          <p:cNvSpPr/>
          <p:nvPr/>
        </p:nvSpPr>
        <p:spPr>
          <a:xfrm>
            <a:off x="0" y="1"/>
            <a:ext cx="12192000" cy="932142"/>
          </a:xfrm>
          <a:prstGeom prst="rect">
            <a:avLst/>
          </a:prstGeom>
          <a:solidFill>
            <a:srgbClr val="7FC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AE378A2B-A793-6649-35BA-63BA739F7636}"/>
              </a:ext>
            </a:extLst>
          </p:cNvPr>
          <p:cNvSpPr txBox="1"/>
          <p:nvPr/>
        </p:nvSpPr>
        <p:spPr>
          <a:xfrm>
            <a:off x="372860" y="73657"/>
            <a:ext cx="5846472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읽으며 대화 나누기</a:t>
            </a:r>
          </a:p>
        </p:txBody>
      </p:sp>
      <p:sp>
        <p:nvSpPr>
          <p:cNvPr id="6" name="부분 원형 5">
            <a:extLst>
              <a:ext uri="{FF2B5EF4-FFF2-40B4-BE49-F238E27FC236}">
                <a16:creationId xmlns:a16="http://schemas.microsoft.com/office/drawing/2014/main" xmlns="" id="{3C1A28F2-4408-A879-F30B-9811B634B845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</p:spTree>
    <p:extLst>
      <p:ext uri="{BB962C8B-B14F-4D97-AF65-F5344CB8AC3E}">
        <p14:creationId xmlns:p14="http://schemas.microsoft.com/office/powerpoint/2010/main" val="15198745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8278AF65-4DED-CF3B-51AB-9D68981EDD81}"/>
              </a:ext>
            </a:extLst>
          </p:cNvPr>
          <p:cNvGrpSpPr/>
          <p:nvPr/>
        </p:nvGrpSpPr>
        <p:grpSpPr>
          <a:xfrm>
            <a:off x="1242257" y="3462310"/>
            <a:ext cx="9707486" cy="1512877"/>
            <a:chOff x="1671714" y="3198823"/>
            <a:chExt cx="9707486" cy="1512877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25F80292-8A25-7D00-0755-4B5659F71C26}"/>
                </a:ext>
              </a:extLst>
            </p:cNvPr>
            <p:cNvSpPr txBox="1"/>
            <p:nvPr/>
          </p:nvSpPr>
          <p:spPr>
            <a:xfrm>
              <a:off x="1851857" y="3414087"/>
              <a:ext cx="9347200" cy="10823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1000"/>
                </a:spcAft>
              </a:pPr>
              <a:r>
                <a:rPr lang="ko-KR" altLang="en-US" sz="2800" dirty="0">
                  <a:latin typeface="강원교육모두 Light" panose="02020603020101020101" pitchFamily="18" charset="-127"/>
                  <a:ea typeface="강원교육모두 Light" panose="02020603020101020101" pitchFamily="18" charset="-127"/>
                </a:rPr>
                <a:t>가상 현실 체험 </a:t>
              </a:r>
              <a:r>
                <a:rPr lang="en-US" altLang="ko-KR" sz="2800" dirty="0">
                  <a:latin typeface="강원교육모두 Light" panose="02020603020101020101" pitchFamily="18" charset="-127"/>
                  <a:ea typeface="강원교육모두 Light" panose="02020603020101020101" pitchFamily="18" charset="-127"/>
                </a:rPr>
                <a:t>VR, </a:t>
              </a:r>
              <a:r>
                <a:rPr lang="ko-KR" altLang="en-US" sz="2800" dirty="0" err="1">
                  <a:latin typeface="강원교육모두 Light" panose="02020603020101020101" pitchFamily="18" charset="-127"/>
                  <a:ea typeface="강원교육모두 Light" panose="02020603020101020101" pitchFamily="18" charset="-127"/>
                </a:rPr>
                <a:t>게임방</a:t>
              </a:r>
              <a:r>
                <a:rPr lang="ko-KR" altLang="en-US" sz="2800" dirty="0">
                  <a:latin typeface="강원교육모두 Light" panose="02020603020101020101" pitchFamily="18" charset="-127"/>
                  <a:ea typeface="강원교육모두 Light" panose="02020603020101020101" pitchFamily="18" charset="-127"/>
                </a:rPr>
                <a:t> </a:t>
              </a:r>
              <a:r>
                <a:rPr lang="ko-KR" altLang="en-US" sz="2800" dirty="0" err="1">
                  <a:latin typeface="강원교육모두 Light" panose="02020603020101020101" pitchFamily="18" charset="-127"/>
                  <a:ea typeface="강원교육모두 Light" panose="02020603020101020101" pitchFamily="18" charset="-127"/>
                </a:rPr>
                <a:t>시커</a:t>
              </a:r>
              <a:r>
                <a:rPr lang="en-US" altLang="ko-KR" sz="2800" dirty="0">
                  <a:latin typeface="강원교육모두 Light" panose="02020603020101020101" pitchFamily="18" charset="-127"/>
                  <a:ea typeface="강원교육모두 Light" panose="02020603020101020101" pitchFamily="18" charset="-127"/>
                </a:rPr>
                <a:t>, </a:t>
              </a:r>
              <a:r>
                <a:rPr lang="ko-KR" altLang="en-US" sz="2800" dirty="0" err="1">
                  <a:latin typeface="강원교육모두 Light" panose="02020603020101020101" pitchFamily="18" charset="-127"/>
                  <a:ea typeface="강원교육모두 Light" panose="02020603020101020101" pitchFamily="18" charset="-127"/>
                </a:rPr>
                <a:t>고글</a:t>
              </a:r>
              <a:r>
                <a:rPr lang="en-US" altLang="ko-KR" sz="2800" dirty="0">
                  <a:latin typeface="강원교육모두 Light" panose="02020603020101020101" pitchFamily="18" charset="-127"/>
                  <a:ea typeface="강원교육모두 Light" panose="02020603020101020101" pitchFamily="18" charset="-127"/>
                </a:rPr>
                <a:t>, </a:t>
              </a:r>
              <a:r>
                <a:rPr lang="ko-KR" altLang="en-US" sz="2800" dirty="0">
                  <a:latin typeface="강원교육모두 Light" panose="02020603020101020101" pitchFamily="18" charset="-127"/>
                  <a:ea typeface="강원교육모두 Light" panose="02020603020101020101" pitchFamily="18" charset="-127"/>
                </a:rPr>
                <a:t>홀로그램 태블릿</a:t>
              </a:r>
              <a:r>
                <a:rPr lang="en-US" altLang="ko-KR" sz="2800" dirty="0">
                  <a:latin typeface="강원교육모두 Light" panose="02020603020101020101" pitchFamily="18" charset="-127"/>
                  <a:ea typeface="강원교육모두 Light" panose="02020603020101020101" pitchFamily="18" charset="-127"/>
                </a:rPr>
                <a:t>, </a:t>
              </a:r>
            </a:p>
            <a:p>
              <a:pPr algn="ctr">
                <a:spcAft>
                  <a:spcPts val="1000"/>
                </a:spcAft>
              </a:pPr>
              <a:r>
                <a:rPr lang="ko-KR" altLang="en-US" sz="2800" dirty="0">
                  <a:latin typeface="강원교육모두 Light" panose="02020603020101020101" pitchFamily="18" charset="-127"/>
                  <a:ea typeface="강원교육모두 Light" panose="02020603020101020101" pitchFamily="18" charset="-127"/>
                </a:rPr>
                <a:t>미래 영재 학교</a:t>
              </a:r>
              <a:r>
                <a:rPr lang="en-US" altLang="ko-KR" sz="2800" dirty="0">
                  <a:latin typeface="강원교육모두 Light" panose="02020603020101020101" pitchFamily="18" charset="-127"/>
                  <a:ea typeface="강원교육모두 Light" panose="02020603020101020101" pitchFamily="18" charset="-127"/>
                </a:rPr>
                <a:t>, </a:t>
              </a:r>
              <a:r>
                <a:rPr lang="ko-KR" altLang="en-US" sz="2800" dirty="0">
                  <a:latin typeface="강원교육모두 Light" panose="02020603020101020101" pitchFamily="18" charset="-127"/>
                  <a:ea typeface="강원교육모두 Light" panose="02020603020101020101" pitchFamily="18" charset="-127"/>
                </a:rPr>
                <a:t>돈을 주고받을 수 있는 </a:t>
              </a:r>
              <a:r>
                <a:rPr lang="ko-KR" altLang="en-US" sz="2800" dirty="0" err="1">
                  <a:latin typeface="강원교육모두 Light" panose="02020603020101020101" pitchFamily="18" charset="-127"/>
                  <a:ea typeface="강원교육모두 Light" panose="02020603020101020101" pitchFamily="18" charset="-127"/>
                </a:rPr>
                <a:t>스마트워치</a:t>
              </a:r>
              <a:endParaRPr lang="en-US" altLang="ko-KR" sz="28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endParaRPr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xmlns="" id="{CE8B25CC-7A0E-DDF5-4A3F-0D73974EE325}"/>
                </a:ext>
              </a:extLst>
            </p:cNvPr>
            <p:cNvSpPr/>
            <p:nvPr/>
          </p:nvSpPr>
          <p:spPr>
            <a:xfrm>
              <a:off x="1671714" y="3198823"/>
              <a:ext cx="9707486" cy="1512877"/>
            </a:xfrm>
            <a:prstGeom prst="rect">
              <a:avLst/>
            </a:prstGeom>
            <a:noFill/>
            <a:ln w="38100">
              <a:solidFill>
                <a:srgbClr val="6EBA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67F38F81-F106-748B-D184-8BB9AAE7928F}"/>
              </a:ext>
            </a:extLst>
          </p:cNvPr>
          <p:cNvSpPr txBox="1"/>
          <p:nvPr/>
        </p:nvSpPr>
        <p:spPr>
          <a:xfrm>
            <a:off x="372860" y="1625275"/>
            <a:ext cx="10775431" cy="1143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1. 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책의 배경을 알 수 있는 단어들이 등장했어요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</a:p>
          <a:p>
            <a:pPr lvl="1">
              <a:spcAft>
                <a:spcPts val="1000"/>
              </a:spcAft>
            </a:pP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우리가 사는 현실과 비교해 보세요</a:t>
            </a:r>
            <a:r>
              <a:rPr lang="en-US" altLang="ko-KR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  <a:r>
              <a:rPr lang="ko-KR" altLang="en-US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어떤 공통점과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차이점이 있나요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xmlns="" id="{54117750-0F76-2B25-02B4-EC27956C40A2}"/>
              </a:ext>
            </a:extLst>
          </p:cNvPr>
          <p:cNvSpPr/>
          <p:nvPr/>
        </p:nvSpPr>
        <p:spPr>
          <a:xfrm>
            <a:off x="0" y="1"/>
            <a:ext cx="12192000" cy="932142"/>
          </a:xfrm>
          <a:prstGeom prst="rect">
            <a:avLst/>
          </a:prstGeom>
          <a:solidFill>
            <a:srgbClr val="7FC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AE378A2B-A793-6649-35BA-63BA739F7636}"/>
              </a:ext>
            </a:extLst>
          </p:cNvPr>
          <p:cNvSpPr txBox="1"/>
          <p:nvPr/>
        </p:nvSpPr>
        <p:spPr>
          <a:xfrm>
            <a:off x="372860" y="73657"/>
            <a:ext cx="5846472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읽으며 대화 나누기</a:t>
            </a:r>
          </a:p>
        </p:txBody>
      </p:sp>
      <p:sp>
        <p:nvSpPr>
          <p:cNvPr id="15" name="부분 원형 14">
            <a:extLst>
              <a:ext uri="{FF2B5EF4-FFF2-40B4-BE49-F238E27FC236}">
                <a16:creationId xmlns:a16="http://schemas.microsoft.com/office/drawing/2014/main" xmlns="" id="{BCDC4B06-F757-E9EC-7F84-5195540436A4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</p:spTree>
    <p:extLst>
      <p:ext uri="{BB962C8B-B14F-4D97-AF65-F5344CB8AC3E}">
        <p14:creationId xmlns:p14="http://schemas.microsoft.com/office/powerpoint/2010/main" val="37796127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표 2">
            <a:extLst>
              <a:ext uri="{FF2B5EF4-FFF2-40B4-BE49-F238E27FC236}">
                <a16:creationId xmlns:a16="http://schemas.microsoft.com/office/drawing/2014/main" xmlns="" id="{1AD065A5-82DA-316A-ECC6-04A483C4FC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1587039"/>
              </p:ext>
            </p:extLst>
          </p:nvPr>
        </p:nvGraphicFramePr>
        <p:xfrm>
          <a:off x="771236" y="2476365"/>
          <a:ext cx="10649528" cy="360476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2662382">
                  <a:extLst>
                    <a:ext uri="{9D8B030D-6E8A-4147-A177-3AD203B41FA5}">
                      <a16:colId xmlns:a16="http://schemas.microsoft.com/office/drawing/2014/main" xmlns="" val="681142054"/>
                    </a:ext>
                  </a:extLst>
                </a:gridCol>
                <a:gridCol w="2662382">
                  <a:extLst>
                    <a:ext uri="{9D8B030D-6E8A-4147-A177-3AD203B41FA5}">
                      <a16:colId xmlns:a16="http://schemas.microsoft.com/office/drawing/2014/main" xmlns="" val="1705831869"/>
                    </a:ext>
                  </a:extLst>
                </a:gridCol>
                <a:gridCol w="2662382">
                  <a:extLst>
                    <a:ext uri="{9D8B030D-6E8A-4147-A177-3AD203B41FA5}">
                      <a16:colId xmlns:a16="http://schemas.microsoft.com/office/drawing/2014/main" xmlns="" val="3021975363"/>
                    </a:ext>
                  </a:extLst>
                </a:gridCol>
                <a:gridCol w="2662382">
                  <a:extLst>
                    <a:ext uri="{9D8B030D-6E8A-4147-A177-3AD203B41FA5}">
                      <a16:colId xmlns:a16="http://schemas.microsoft.com/office/drawing/2014/main" xmlns="" val="1787450398"/>
                    </a:ext>
                  </a:extLst>
                </a:gridCol>
              </a:tblGrid>
              <a:tr h="90119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500"/>
                        </a:spcAft>
                      </a:pPr>
                      <a:r>
                        <a:rPr lang="ko-KR" altLang="en-US" sz="2400" b="0" dirty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이름</a:t>
                      </a:r>
                      <a:r>
                        <a:rPr lang="en-US" altLang="ko-KR" sz="2400" b="0" dirty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(</a:t>
                      </a:r>
                      <a:r>
                        <a:rPr lang="ko-KR" altLang="en-US" sz="2400" b="0" dirty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나이</a:t>
                      </a:r>
                      <a:r>
                        <a:rPr lang="en-US" altLang="ko-KR" sz="2400" b="0" dirty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500"/>
                        </a:spcAft>
                      </a:pPr>
                      <a:r>
                        <a:rPr lang="ko-KR" altLang="en-US" sz="2400" b="0" dirty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이선우</a:t>
                      </a:r>
                      <a:r>
                        <a:rPr lang="en-US" altLang="ko-KR" sz="2400" b="0" dirty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(13</a:t>
                      </a:r>
                      <a:r>
                        <a:rPr lang="ko-KR" altLang="en-US" sz="2400" b="0" dirty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세</a:t>
                      </a:r>
                      <a:r>
                        <a:rPr lang="en-US" altLang="ko-KR" sz="2400" b="0" dirty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500"/>
                        </a:spcAft>
                      </a:pPr>
                      <a:r>
                        <a:rPr lang="ko-KR" altLang="en-US" sz="2400" b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장범호</a:t>
                      </a:r>
                      <a:r>
                        <a:rPr lang="en-US" altLang="ko-KR" sz="2400" b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(13</a:t>
                      </a:r>
                      <a:r>
                        <a:rPr lang="ko-KR" altLang="en-US" sz="2400" b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세</a:t>
                      </a:r>
                      <a:r>
                        <a:rPr lang="en-US" altLang="ko-KR" sz="2400" b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)</a:t>
                      </a:r>
                      <a:endParaRPr lang="ko-KR" altLang="en-US" sz="2400" b="0" dirty="0">
                        <a:latin typeface="강원교육튼튼" panose="02020603020101020101" pitchFamily="18" charset="-127"/>
                        <a:ea typeface="강원교육튼튼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500"/>
                        </a:spcAft>
                      </a:pPr>
                      <a:r>
                        <a:rPr lang="ko-KR" altLang="en-US" sz="2400" b="0" dirty="0" err="1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하원지</a:t>
                      </a:r>
                      <a:r>
                        <a:rPr lang="en-US" altLang="ko-KR" sz="2400" b="0" dirty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(13</a:t>
                      </a:r>
                      <a:r>
                        <a:rPr lang="ko-KR" altLang="en-US" sz="2400" b="0" dirty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세</a:t>
                      </a:r>
                      <a:r>
                        <a:rPr lang="en-US" altLang="ko-KR" sz="2400" b="0" dirty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)</a:t>
                      </a:r>
                      <a:endParaRPr lang="ko-KR" altLang="en-US" sz="2400" b="0" dirty="0">
                        <a:latin typeface="강원교육튼튼" panose="02020603020101020101" pitchFamily="18" charset="-127"/>
                        <a:ea typeface="강원교육튼튼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69356324"/>
                  </a:ext>
                </a:extLst>
              </a:tr>
              <a:tr h="90119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500"/>
                        </a:spcAft>
                      </a:pPr>
                      <a:r>
                        <a:rPr lang="ko-KR" altLang="en-US" sz="2400" b="0" dirty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소속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500"/>
                        </a:spcAft>
                      </a:pPr>
                      <a:r>
                        <a:rPr lang="ko-KR" altLang="en-US" sz="2400" b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미래 영재 학교</a:t>
                      </a:r>
                      <a:endParaRPr lang="ko-KR" altLang="en-US" sz="2400" b="0" dirty="0">
                        <a:latin typeface="강원교육튼튼" panose="02020603020101020101" pitchFamily="18" charset="-127"/>
                        <a:ea typeface="강원교육튼튼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5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400" b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미래 영재 학교</a:t>
                      </a:r>
                      <a:endParaRPr lang="ko-KR" altLang="en-US" sz="2400" b="0" dirty="0">
                        <a:latin typeface="강원교육튼튼" panose="02020603020101020101" pitchFamily="18" charset="-127"/>
                        <a:ea typeface="강원교육튼튼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500"/>
                        </a:spcAft>
                      </a:pPr>
                      <a:r>
                        <a:rPr lang="ko-KR" altLang="en-US" sz="2400" b="0" dirty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알 수 없음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63357989"/>
                  </a:ext>
                </a:extLst>
              </a:tr>
              <a:tr h="90119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500"/>
                        </a:spcAft>
                      </a:pPr>
                      <a:r>
                        <a:rPr lang="ko-KR" altLang="en-US" sz="2400" b="0" dirty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드러난</a:t>
                      </a:r>
                      <a:r>
                        <a:rPr lang="en-US" altLang="ko-KR" sz="2400" b="0" dirty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 </a:t>
                      </a:r>
                      <a:r>
                        <a:rPr lang="ko-KR" altLang="en-US" sz="2400" b="0" dirty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행동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500"/>
                        </a:spcAft>
                      </a:pPr>
                      <a:r>
                        <a:rPr lang="ko-KR" altLang="en-US" b="0" dirty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판타지아 게임 접속</a:t>
                      </a:r>
                      <a:endParaRPr lang="en-US" altLang="ko-KR" b="0" dirty="0">
                        <a:latin typeface="강원교육튼튼" panose="02020603020101020101" pitchFamily="18" charset="-127"/>
                        <a:ea typeface="강원교육튼튼" panose="02020603020101020101" pitchFamily="18" charset="-127"/>
                      </a:endParaRPr>
                    </a:p>
                    <a:p>
                      <a:pPr algn="ctr" latinLnBrk="1">
                        <a:spcAft>
                          <a:spcPts val="500"/>
                        </a:spcAft>
                      </a:pPr>
                      <a:r>
                        <a:rPr lang="en-US" altLang="ko-KR" b="0" dirty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(</a:t>
                      </a:r>
                      <a:r>
                        <a:rPr lang="ko-KR" altLang="en-US" b="0" dirty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지존용사</a:t>
                      </a:r>
                      <a:r>
                        <a:rPr lang="en-US" altLang="ko-KR" b="0" dirty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, </a:t>
                      </a:r>
                      <a:r>
                        <a:rPr lang="ko-KR" altLang="en-US" b="0" dirty="0" err="1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그리노플</a:t>
                      </a:r>
                      <a:r>
                        <a:rPr lang="en-US" altLang="ko-KR" b="0" dirty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)</a:t>
                      </a:r>
                      <a:r>
                        <a:rPr lang="ko-KR" altLang="en-US" b="0" dirty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500"/>
                        </a:spcAft>
                      </a:pPr>
                      <a:r>
                        <a:rPr lang="ko-KR" altLang="en-US" sz="2400" b="0" dirty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선우의 돈을 뺏음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500"/>
                        </a:spcAft>
                      </a:pPr>
                      <a:r>
                        <a:rPr lang="ko-KR" altLang="en-US" b="0" dirty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판타지아 게임 접속</a:t>
                      </a:r>
                      <a:endParaRPr lang="en-US" altLang="ko-KR" b="0" dirty="0">
                        <a:latin typeface="강원교육튼튼" panose="02020603020101020101" pitchFamily="18" charset="-127"/>
                        <a:ea typeface="강원교육튼튼" panose="02020603020101020101" pitchFamily="18" charset="-127"/>
                      </a:endParaRPr>
                    </a:p>
                    <a:p>
                      <a:pPr algn="ctr" latinLnBrk="1">
                        <a:spcAft>
                          <a:spcPts val="500"/>
                        </a:spcAft>
                      </a:pPr>
                      <a:r>
                        <a:rPr lang="en-US" altLang="ko-KR" b="0" dirty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(</a:t>
                      </a:r>
                      <a:r>
                        <a:rPr lang="ko-KR" altLang="en-US" b="0" dirty="0" err="1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하원지</a:t>
                      </a:r>
                      <a:r>
                        <a:rPr lang="en-US" altLang="ko-KR" b="0" dirty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, </a:t>
                      </a:r>
                      <a:r>
                        <a:rPr lang="ko-KR" altLang="en-US" b="0" dirty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타조</a:t>
                      </a:r>
                      <a:r>
                        <a:rPr lang="en-US" altLang="ko-KR" b="0" dirty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)</a:t>
                      </a:r>
                      <a:endParaRPr lang="ko-KR" altLang="en-US" b="0" dirty="0">
                        <a:latin typeface="강원교육튼튼" panose="02020603020101020101" pitchFamily="18" charset="-127"/>
                        <a:ea typeface="강원교육튼튼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27914753"/>
                  </a:ext>
                </a:extLst>
              </a:tr>
              <a:tr h="90119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500"/>
                        </a:spcAft>
                      </a:pPr>
                      <a:r>
                        <a:rPr lang="ko-KR" altLang="en-US" sz="2400" b="0" dirty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500"/>
                        </a:spcAft>
                      </a:pPr>
                      <a:r>
                        <a:rPr lang="en-US" altLang="ko-KR" sz="2400" b="0" dirty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HIDE </a:t>
                      </a:r>
                      <a:r>
                        <a:rPr lang="ko-KR" altLang="en-US" sz="2400" b="0" dirty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게임개발자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500"/>
                        </a:spcAft>
                      </a:pPr>
                      <a:r>
                        <a:rPr lang="en-US" altLang="ko-KR" sz="2400" b="0" dirty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?</a:t>
                      </a:r>
                      <a:endParaRPr lang="ko-KR" altLang="en-US" sz="2400" b="0" dirty="0">
                        <a:latin typeface="강원교육튼튼" panose="02020603020101020101" pitchFamily="18" charset="-127"/>
                        <a:ea typeface="강원교육튼튼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500"/>
                        </a:spcAft>
                      </a:pPr>
                      <a:r>
                        <a:rPr lang="ko-KR" altLang="en-US" sz="2400" b="0" dirty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모험가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49491459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3EB1F735-0C8B-3AA4-4ADC-CC434E8BEF26}"/>
              </a:ext>
            </a:extLst>
          </p:cNvPr>
          <p:cNvSpPr txBox="1"/>
          <p:nvPr/>
        </p:nvSpPr>
        <p:spPr>
          <a:xfrm>
            <a:off x="372860" y="1427255"/>
            <a:ext cx="75276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2.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등장인물에는 누가 있고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어떤 특징이 있나요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xmlns="" id="{C3E8C6EC-585D-6276-E745-E8157A278675}"/>
              </a:ext>
            </a:extLst>
          </p:cNvPr>
          <p:cNvSpPr/>
          <p:nvPr/>
        </p:nvSpPr>
        <p:spPr>
          <a:xfrm>
            <a:off x="0" y="1"/>
            <a:ext cx="12192000" cy="932142"/>
          </a:xfrm>
          <a:prstGeom prst="rect">
            <a:avLst/>
          </a:prstGeom>
          <a:solidFill>
            <a:srgbClr val="7FC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1242DD4-1B4A-903C-592B-95C0F47AAE06}"/>
              </a:ext>
            </a:extLst>
          </p:cNvPr>
          <p:cNvSpPr txBox="1"/>
          <p:nvPr/>
        </p:nvSpPr>
        <p:spPr>
          <a:xfrm>
            <a:off x="372860" y="73657"/>
            <a:ext cx="5846472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읽으며 대화 나누기</a:t>
            </a:r>
          </a:p>
        </p:txBody>
      </p:sp>
      <p:sp>
        <p:nvSpPr>
          <p:cNvPr id="12" name="부분 원형 11">
            <a:extLst>
              <a:ext uri="{FF2B5EF4-FFF2-40B4-BE49-F238E27FC236}">
                <a16:creationId xmlns:a16="http://schemas.microsoft.com/office/drawing/2014/main" xmlns="" id="{C4A3C7D5-A41A-F73F-512D-03C944D94AE3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</p:spTree>
    <p:extLst>
      <p:ext uri="{BB962C8B-B14F-4D97-AF65-F5344CB8AC3E}">
        <p14:creationId xmlns:p14="http://schemas.microsoft.com/office/powerpoint/2010/main" val="14472104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7535EEF8-5DD4-E4EB-4FBA-FD1F926514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063" y="-1"/>
            <a:ext cx="4680937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1A0F1E1-354C-8B82-D0B8-3A431D441BAB}"/>
              </a:ext>
            </a:extLst>
          </p:cNvPr>
          <p:cNvSpPr txBox="1"/>
          <p:nvPr/>
        </p:nvSpPr>
        <p:spPr>
          <a:xfrm>
            <a:off x="372860" y="1805394"/>
            <a:ext cx="5846472" cy="1143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3.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선우는 원지를 수상하게 여기면서 </a:t>
            </a:r>
            <a:endParaRPr lang="en-US" altLang="ko-KR" sz="3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lvl="1">
              <a:spcAft>
                <a:spcPts val="1000"/>
              </a:spcAft>
            </a:pP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왜 모르는 척할까요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xmlns="" id="{C3E8C6EC-585D-6276-E745-E8157A278675}"/>
              </a:ext>
            </a:extLst>
          </p:cNvPr>
          <p:cNvSpPr/>
          <p:nvPr/>
        </p:nvSpPr>
        <p:spPr>
          <a:xfrm>
            <a:off x="0" y="1"/>
            <a:ext cx="12192000" cy="932142"/>
          </a:xfrm>
          <a:prstGeom prst="rect">
            <a:avLst/>
          </a:prstGeom>
          <a:solidFill>
            <a:srgbClr val="7FC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1242DD4-1B4A-903C-592B-95C0F47AAE06}"/>
              </a:ext>
            </a:extLst>
          </p:cNvPr>
          <p:cNvSpPr txBox="1"/>
          <p:nvPr/>
        </p:nvSpPr>
        <p:spPr>
          <a:xfrm>
            <a:off x="372860" y="73657"/>
            <a:ext cx="5846472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읽으며 대화 나누기</a:t>
            </a:r>
          </a:p>
        </p:txBody>
      </p:sp>
      <p:sp>
        <p:nvSpPr>
          <p:cNvPr id="7" name="부분 원형 6">
            <a:extLst>
              <a:ext uri="{FF2B5EF4-FFF2-40B4-BE49-F238E27FC236}">
                <a16:creationId xmlns:a16="http://schemas.microsoft.com/office/drawing/2014/main" xmlns="" id="{CE2E899C-0178-850B-9C0F-F01BC0E95AA5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</p:spTree>
    <p:extLst>
      <p:ext uri="{BB962C8B-B14F-4D97-AF65-F5344CB8AC3E}">
        <p14:creationId xmlns:p14="http://schemas.microsoft.com/office/powerpoint/2010/main" val="27044763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719361EA-F31C-F908-263C-ED5C660D19C9}"/>
              </a:ext>
            </a:extLst>
          </p:cNvPr>
          <p:cNvSpPr/>
          <p:nvPr/>
        </p:nvSpPr>
        <p:spPr>
          <a:xfrm>
            <a:off x="0" y="1"/>
            <a:ext cx="12192000" cy="932142"/>
          </a:xfrm>
          <a:prstGeom prst="rect">
            <a:avLst/>
          </a:prstGeom>
          <a:solidFill>
            <a:srgbClr val="7FC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DA543D5-B07B-C194-AFBC-4B5D1BDB7ECF}"/>
              </a:ext>
            </a:extLst>
          </p:cNvPr>
          <p:cNvSpPr txBox="1"/>
          <p:nvPr/>
        </p:nvSpPr>
        <p:spPr>
          <a:xfrm>
            <a:off x="372860" y="73657"/>
            <a:ext cx="5846472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읽으며 대화 나누기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D57BA9C0-D9EC-6C64-7C6D-E8E92463AC4C}"/>
              </a:ext>
            </a:extLst>
          </p:cNvPr>
          <p:cNvSpPr txBox="1"/>
          <p:nvPr/>
        </p:nvSpPr>
        <p:spPr>
          <a:xfrm>
            <a:off x="372861" y="1270805"/>
            <a:ext cx="10212012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읽어요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</a:p>
          <a:p>
            <a:pPr>
              <a:spcAft>
                <a:spcPts val="1000"/>
              </a:spcAft>
            </a:pP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5</a:t>
            </a:r>
            <a:r>
              <a:rPr lang="ko-KR" altLang="en-US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장 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「</a:t>
            </a:r>
            <a:r>
              <a:rPr lang="ko-KR" altLang="en-US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불행이 주룩주룩」</a:t>
            </a:r>
            <a:r>
              <a:rPr lang="en-US" altLang="ko-KR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~ 7</a:t>
            </a:r>
            <a:r>
              <a:rPr lang="ko-KR" altLang="en-US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장 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「</a:t>
            </a:r>
            <a:r>
              <a:rPr lang="ko-KR" altLang="en-US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비가 </a:t>
            </a:r>
            <a:r>
              <a:rPr lang="ko-KR" altLang="en-US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오지 </a:t>
            </a:r>
            <a:r>
              <a:rPr lang="ko-KR" altLang="en-US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않는 곳」</a:t>
            </a:r>
            <a:r>
              <a:rPr lang="en-US" altLang="ko-KR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(46~69</a:t>
            </a:r>
            <a:r>
              <a:rPr lang="ko-KR" altLang="en-US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면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)</a:t>
            </a:r>
          </a:p>
          <a:p>
            <a:pPr>
              <a:spcAft>
                <a:spcPts val="500"/>
              </a:spcAft>
            </a:pPr>
            <a:endParaRPr lang="en-US" altLang="ko-KR" sz="1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500"/>
              </a:spcAft>
            </a:pP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마음에 드는 문장을 만나면 기록하는 거 잊지 마세요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spcAft>
                <a:spcPts val="500"/>
              </a:spcAft>
            </a:pP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없으면 넘어가도 좋아요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</p:txBody>
      </p:sp>
      <p:sp>
        <p:nvSpPr>
          <p:cNvPr id="6" name="부분 원형 5">
            <a:extLst>
              <a:ext uri="{FF2B5EF4-FFF2-40B4-BE49-F238E27FC236}">
                <a16:creationId xmlns:a16="http://schemas.microsoft.com/office/drawing/2014/main" xmlns="" id="{5721AEB8-AA02-3122-B9C6-9BB05EADA234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</p:spTree>
    <p:extLst>
      <p:ext uri="{BB962C8B-B14F-4D97-AF65-F5344CB8AC3E}">
        <p14:creationId xmlns:p14="http://schemas.microsoft.com/office/powerpoint/2010/main" val="18966857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67F38F81-F106-748B-D184-8BB9AAE7928F}"/>
              </a:ext>
            </a:extLst>
          </p:cNvPr>
          <p:cNvSpPr txBox="1"/>
          <p:nvPr/>
        </p:nvSpPr>
        <p:spPr>
          <a:xfrm>
            <a:off x="372860" y="1554430"/>
            <a:ext cx="1031993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spcAft>
                <a:spcPts val="1000"/>
              </a:spcAft>
              <a:buAutoNum type="arabicPeriod"/>
            </a:pP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선우에게 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‘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장마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’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같은 일과 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‘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무지개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’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같은 일은 무엇일까요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 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xmlns="" id="{EAACC1BA-5E11-BE2F-B360-21D4E30B023F}"/>
              </a:ext>
            </a:extLst>
          </p:cNvPr>
          <p:cNvSpPr/>
          <p:nvPr/>
        </p:nvSpPr>
        <p:spPr>
          <a:xfrm>
            <a:off x="0" y="1"/>
            <a:ext cx="12192000" cy="932142"/>
          </a:xfrm>
          <a:prstGeom prst="rect">
            <a:avLst/>
          </a:prstGeom>
          <a:solidFill>
            <a:srgbClr val="7FC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ECC5CF7-77B5-9D1D-6096-E624C3083D34}"/>
              </a:ext>
            </a:extLst>
          </p:cNvPr>
          <p:cNvSpPr txBox="1"/>
          <p:nvPr/>
        </p:nvSpPr>
        <p:spPr>
          <a:xfrm>
            <a:off x="372860" y="73657"/>
            <a:ext cx="5846472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읽으며 대화 나누기</a:t>
            </a:r>
          </a:p>
        </p:txBody>
      </p:sp>
      <p:sp>
        <p:nvSpPr>
          <p:cNvPr id="10" name="부분 원형 9">
            <a:extLst>
              <a:ext uri="{FF2B5EF4-FFF2-40B4-BE49-F238E27FC236}">
                <a16:creationId xmlns:a16="http://schemas.microsoft.com/office/drawing/2014/main" xmlns="" id="{753F6980-1242-7601-4B52-4B231F9D02B1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167A13D6-4C09-ECC2-7264-16A5E36E88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6335">
            <a:off x="9299337" y="2688841"/>
            <a:ext cx="2295070" cy="3420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6785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xmlns="" id="{2C619DAB-084C-7F74-F5CA-C2F38F359733}"/>
              </a:ext>
            </a:extLst>
          </p:cNvPr>
          <p:cNvSpPr/>
          <p:nvPr/>
        </p:nvSpPr>
        <p:spPr>
          <a:xfrm>
            <a:off x="1235964" y="2633472"/>
            <a:ext cx="9720072" cy="18745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67F38F81-F106-748B-D184-8BB9AAE7928F}"/>
              </a:ext>
            </a:extLst>
          </p:cNvPr>
          <p:cNvSpPr txBox="1"/>
          <p:nvPr/>
        </p:nvSpPr>
        <p:spPr>
          <a:xfrm>
            <a:off x="372860" y="1554430"/>
            <a:ext cx="11317461" cy="4288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2.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여러분이 원지의 상황이라면 어떨지 토론해 보세요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</a:p>
          <a:p>
            <a:pPr algn="ctr">
              <a:lnSpc>
                <a:spcPct val="150000"/>
              </a:lnSpc>
            </a:pPr>
            <a:endParaRPr lang="en-US" altLang="ko-KR" sz="200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4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나쁜 </a:t>
            </a:r>
            <a:r>
              <a:rPr lang="ko-KR" altLang="en-US" sz="4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기억은 잊는 게 좋은 걸까요</a:t>
            </a:r>
            <a:r>
              <a:rPr lang="en-US" altLang="ko-KR" sz="4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pPr algn="ctr">
              <a:lnSpc>
                <a:spcPct val="150000"/>
              </a:lnSpc>
            </a:pPr>
            <a:r>
              <a:rPr lang="ko-KR" altLang="en-US" sz="3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네</a:t>
            </a:r>
            <a:r>
              <a:rPr lang="en-US" altLang="ko-KR" sz="3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 </a:t>
            </a:r>
            <a:r>
              <a:rPr lang="ko-KR" altLang="en-US" sz="3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잊고 싶어요    </a:t>
            </a:r>
            <a:r>
              <a:rPr lang="en-US" altLang="ko-KR" sz="3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vs    </a:t>
            </a:r>
            <a:r>
              <a:rPr lang="ko-KR" altLang="en-US" sz="3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아니요</a:t>
            </a:r>
            <a:r>
              <a:rPr lang="en-US" altLang="ko-KR" sz="3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 </a:t>
            </a:r>
            <a:r>
              <a:rPr lang="ko-KR" altLang="en-US" sz="3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기억할래요</a:t>
            </a:r>
            <a:endParaRPr lang="en-US" altLang="ko-KR" sz="350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endParaRPr lang="en-US" altLang="ko-KR" sz="200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lvl="1">
              <a:spcAft>
                <a:spcPts val="1000"/>
              </a:spcAft>
            </a:pPr>
            <a:r>
              <a:rPr lang="ko-KR" altLang="en-US" sz="23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비에 관련된 트라우마가 있는 원지를 위해 판타지아 어디에도 비가 내리는 곳은 없어요</a:t>
            </a:r>
            <a:r>
              <a:rPr lang="en-US" altLang="ko-KR" sz="23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</a:p>
          <a:p>
            <a:pPr lvl="1">
              <a:spcAft>
                <a:spcPts val="1000"/>
              </a:spcAft>
            </a:pPr>
            <a:r>
              <a:rPr lang="ko-KR" altLang="en-US" sz="23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이것이 원지의 비밀에 어떤 힌트가 될까요</a:t>
            </a:r>
            <a:r>
              <a:rPr lang="en-US" altLang="ko-KR" sz="23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 </a:t>
            </a:r>
            <a:r>
              <a:rPr lang="ko-KR" altLang="en-US" sz="23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잘 기억해 둡시다</a:t>
            </a:r>
            <a:r>
              <a:rPr lang="en-US" altLang="ko-KR" sz="23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xmlns="" id="{AB3C70AC-7DDE-FD15-6269-C2DCE0448A38}"/>
              </a:ext>
            </a:extLst>
          </p:cNvPr>
          <p:cNvSpPr/>
          <p:nvPr/>
        </p:nvSpPr>
        <p:spPr>
          <a:xfrm>
            <a:off x="0" y="1"/>
            <a:ext cx="12192000" cy="932142"/>
          </a:xfrm>
          <a:prstGeom prst="rect">
            <a:avLst/>
          </a:prstGeom>
          <a:solidFill>
            <a:srgbClr val="7FC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334D5F62-2966-8CDA-F6C8-FF199F5CDBF8}"/>
              </a:ext>
            </a:extLst>
          </p:cNvPr>
          <p:cNvSpPr txBox="1"/>
          <p:nvPr/>
        </p:nvSpPr>
        <p:spPr>
          <a:xfrm>
            <a:off x="372860" y="73657"/>
            <a:ext cx="5846472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읽으며 대화 나누기</a:t>
            </a:r>
          </a:p>
        </p:txBody>
      </p:sp>
      <p:sp>
        <p:nvSpPr>
          <p:cNvPr id="5" name="부분 원형 4">
            <a:extLst>
              <a:ext uri="{FF2B5EF4-FFF2-40B4-BE49-F238E27FC236}">
                <a16:creationId xmlns:a16="http://schemas.microsoft.com/office/drawing/2014/main" xmlns="" id="{95129133-B556-46D6-E987-CD47E4B99ED2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</p:spTree>
    <p:extLst>
      <p:ext uri="{BB962C8B-B14F-4D97-AF65-F5344CB8AC3E}">
        <p14:creationId xmlns:p14="http://schemas.microsoft.com/office/powerpoint/2010/main" val="15561772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67F38F81-F106-748B-D184-8BB9AAE7928F}"/>
              </a:ext>
            </a:extLst>
          </p:cNvPr>
          <p:cNvSpPr txBox="1"/>
          <p:nvPr/>
        </p:nvSpPr>
        <p:spPr>
          <a:xfrm>
            <a:off x="372860" y="1319622"/>
            <a:ext cx="11403504" cy="3452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3.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과연 원지가 숨긴 비밀은 무엇일까요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pPr lvl="1">
              <a:spcAft>
                <a:spcPts val="1000"/>
              </a:spcAft>
            </a:pP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인물의 말과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다음 장 제목을 </a:t>
            </a:r>
            <a:r>
              <a:rPr lang="ko-KR" altLang="en-US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참고해 이어질 내용을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유추해 보세요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 algn="ctr">
              <a:spcAft>
                <a:spcPts val="500"/>
              </a:spcAft>
            </a:pPr>
            <a:endParaRPr lang="en-US" altLang="ko-KR" sz="2500" dirty="0"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  <a:p>
            <a:pPr algn="ctr">
              <a:spcAft>
                <a:spcPts val="500"/>
              </a:spcAft>
            </a:pPr>
            <a:r>
              <a:rPr lang="en-US" altLang="ko-KR" sz="23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“</a:t>
            </a:r>
            <a:r>
              <a:rPr lang="ko-KR" altLang="en-US" sz="23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무슨 짓이야</a:t>
            </a:r>
            <a:r>
              <a:rPr lang="en-US" altLang="ko-KR" sz="23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, </a:t>
            </a:r>
            <a:r>
              <a:rPr lang="ko-KR" altLang="en-US" sz="23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권능을 대놓고 쓰다니</a:t>
            </a:r>
            <a:r>
              <a:rPr lang="en-US" altLang="ko-KR" sz="23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! </a:t>
            </a:r>
            <a:r>
              <a:rPr lang="ko-KR" altLang="en-US" sz="23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게다가 플레이어를 공격해</a:t>
            </a:r>
            <a:r>
              <a:rPr lang="en-US" altLang="ko-KR" sz="23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?</a:t>
            </a:r>
          </a:p>
          <a:p>
            <a:pPr algn="ctr">
              <a:spcAft>
                <a:spcPts val="500"/>
              </a:spcAft>
            </a:pPr>
            <a:r>
              <a:rPr lang="ko-KR" altLang="en-US" sz="23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원지 너</a:t>
            </a:r>
            <a:r>
              <a:rPr lang="en-US" altLang="ko-KR" sz="23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, </a:t>
            </a:r>
            <a:r>
              <a:rPr lang="ko-KR" altLang="en-US" sz="23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다 폭로되고 싶은 거야</a:t>
            </a:r>
            <a:r>
              <a:rPr lang="en-US" altLang="ko-KR" sz="23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? </a:t>
            </a:r>
            <a:r>
              <a:rPr lang="ko-KR" altLang="en-US" sz="23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내가 이렇게 대단하다</a:t>
            </a:r>
            <a:r>
              <a:rPr lang="en-US" altLang="ko-KR" sz="23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, </a:t>
            </a:r>
            <a:r>
              <a:rPr lang="ko-KR" altLang="en-US" sz="23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자랑이라도 하고 싶었어</a:t>
            </a:r>
            <a:r>
              <a:rPr lang="en-US" altLang="ko-KR" sz="23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?”</a:t>
            </a:r>
          </a:p>
          <a:p>
            <a:pPr algn="ctr">
              <a:spcAft>
                <a:spcPts val="500"/>
              </a:spcAft>
            </a:pPr>
            <a:r>
              <a:rPr lang="en-US" altLang="ko-KR" sz="23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(…)</a:t>
            </a:r>
          </a:p>
          <a:p>
            <a:pPr algn="ctr">
              <a:spcAft>
                <a:spcPts val="500"/>
              </a:spcAft>
            </a:pPr>
            <a:r>
              <a:rPr lang="en-US" altLang="ko-KR" sz="23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“</a:t>
            </a:r>
            <a:r>
              <a:rPr lang="ko-KR" altLang="en-US" sz="23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갑갑해</a:t>
            </a:r>
            <a:r>
              <a:rPr lang="en-US" altLang="ko-KR" sz="23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, </a:t>
            </a:r>
            <a:r>
              <a:rPr lang="ko-KR" altLang="en-US" sz="23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숨이 막혀</a:t>
            </a:r>
            <a:r>
              <a:rPr lang="en-US" altLang="ko-KR" sz="23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, </a:t>
            </a:r>
            <a:r>
              <a:rPr lang="ko-KR" altLang="en-US" sz="23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너무너무</a:t>
            </a:r>
            <a:r>
              <a:rPr lang="en-US" altLang="ko-KR" sz="2300" kern="0" spc="0" dirty="0">
                <a:effectLst/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…….”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xmlns="" id="{5B984DC8-9CD2-C7A5-957B-E0FEB7FD46B2}"/>
              </a:ext>
            </a:extLst>
          </p:cNvPr>
          <p:cNvSpPr/>
          <p:nvPr/>
        </p:nvSpPr>
        <p:spPr>
          <a:xfrm>
            <a:off x="0" y="1"/>
            <a:ext cx="12192000" cy="932142"/>
          </a:xfrm>
          <a:prstGeom prst="rect">
            <a:avLst/>
          </a:prstGeom>
          <a:solidFill>
            <a:srgbClr val="7FC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6940C117-BF58-BFB3-4781-25C702CC192E}"/>
              </a:ext>
            </a:extLst>
          </p:cNvPr>
          <p:cNvSpPr txBox="1"/>
          <p:nvPr/>
        </p:nvSpPr>
        <p:spPr>
          <a:xfrm>
            <a:off x="372860" y="73657"/>
            <a:ext cx="5846472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읽으며 대화 나누기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982B5D5A-78EE-2545-4BB6-8E1935CB33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10" t="22204" r="67345" b="69563"/>
          <a:stretch/>
        </p:blipFill>
        <p:spPr>
          <a:xfrm>
            <a:off x="4310467" y="4918621"/>
            <a:ext cx="3528290" cy="1239514"/>
          </a:xfrm>
          <a:prstGeom prst="rect">
            <a:avLst/>
          </a:prstGeom>
        </p:spPr>
      </p:pic>
      <p:sp>
        <p:nvSpPr>
          <p:cNvPr id="8" name="부분 원형 7">
            <a:extLst>
              <a:ext uri="{FF2B5EF4-FFF2-40B4-BE49-F238E27FC236}">
                <a16:creationId xmlns:a16="http://schemas.microsoft.com/office/drawing/2014/main" xmlns="" id="{9774F92B-22A8-7804-927E-FE12CE52DB10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</p:spTree>
    <p:extLst>
      <p:ext uri="{BB962C8B-B14F-4D97-AF65-F5344CB8AC3E}">
        <p14:creationId xmlns:p14="http://schemas.microsoft.com/office/powerpoint/2010/main" val="15449214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719361EA-F31C-F908-263C-ED5C660D19C9}"/>
              </a:ext>
            </a:extLst>
          </p:cNvPr>
          <p:cNvSpPr/>
          <p:nvPr/>
        </p:nvSpPr>
        <p:spPr>
          <a:xfrm>
            <a:off x="0" y="1"/>
            <a:ext cx="12192000" cy="932142"/>
          </a:xfrm>
          <a:prstGeom prst="rect">
            <a:avLst/>
          </a:prstGeom>
          <a:solidFill>
            <a:srgbClr val="7FC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DA543D5-B07B-C194-AFBC-4B5D1BDB7ECF}"/>
              </a:ext>
            </a:extLst>
          </p:cNvPr>
          <p:cNvSpPr txBox="1"/>
          <p:nvPr/>
        </p:nvSpPr>
        <p:spPr>
          <a:xfrm>
            <a:off x="372860" y="73657"/>
            <a:ext cx="5846472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읽으며 대화 나누기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D57BA9C0-D9EC-6C64-7C6D-E8E92463AC4C}"/>
              </a:ext>
            </a:extLst>
          </p:cNvPr>
          <p:cNvSpPr txBox="1"/>
          <p:nvPr/>
        </p:nvSpPr>
        <p:spPr>
          <a:xfrm>
            <a:off x="372860" y="1447688"/>
            <a:ext cx="10212012" cy="4521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읽어요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</a:p>
          <a:p>
            <a:pPr>
              <a:spcAft>
                <a:spcPts val="1000"/>
              </a:spcAft>
            </a:pP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8</a:t>
            </a:r>
            <a:r>
              <a:rPr lang="ko-KR" altLang="en-US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장 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「</a:t>
            </a:r>
            <a:r>
              <a:rPr lang="ko-KR" altLang="en-US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원지의 고백」</a:t>
            </a:r>
            <a:r>
              <a:rPr lang="en-US" altLang="ko-KR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~ 9</a:t>
            </a:r>
            <a:r>
              <a:rPr lang="ko-KR" altLang="en-US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장 「비밀이 밝혀지다」</a:t>
            </a:r>
            <a:r>
              <a:rPr lang="en-US" altLang="ko-KR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(70~88</a:t>
            </a:r>
            <a:r>
              <a:rPr lang="ko-KR" altLang="en-US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면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)</a:t>
            </a:r>
          </a:p>
          <a:p>
            <a:pPr>
              <a:spcAft>
                <a:spcPts val="500"/>
              </a:spcAft>
            </a:pPr>
            <a:endParaRPr lang="en-US" altLang="ko-KR" sz="1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500"/>
              </a:spcAft>
            </a:pP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마음에 드는 문장을 만나면 기록하는 거 잊지 마세요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spcAft>
                <a:spcPts val="500"/>
              </a:spcAft>
            </a:pP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없으면 넘어가도 좋아요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spcAft>
                <a:spcPts val="500"/>
              </a:spcAft>
            </a:pP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500"/>
              </a:spcAft>
            </a:pP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>
              <a:spcAft>
                <a:spcPts val="1000"/>
              </a:spcAft>
            </a:pPr>
            <a:r>
              <a:rPr lang="ko-KR" altLang="en-US" sz="36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원지의 비밀이 모두 밝혀졌네요</a:t>
            </a:r>
            <a:r>
              <a:rPr lang="en-US" altLang="ko-KR" sz="36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!</a:t>
            </a:r>
          </a:p>
          <a:p>
            <a:pPr algn="ctr">
              <a:spcAft>
                <a:spcPts val="1000"/>
              </a:spcAft>
            </a:pPr>
            <a:r>
              <a:rPr lang="ko-KR" altLang="en-US" sz="3600">
                <a:solidFill>
                  <a:schemeClr val="bg1"/>
                </a:solidFill>
                <a:highlight>
                  <a:srgbClr val="7FC278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활동지 </a:t>
            </a:r>
            <a:r>
              <a:rPr lang="en-US" altLang="ko-KR" sz="3600">
                <a:solidFill>
                  <a:schemeClr val="bg1"/>
                </a:solidFill>
                <a:highlight>
                  <a:srgbClr val="7FC278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3</a:t>
            </a:r>
            <a:r>
              <a:rPr lang="ko-KR" altLang="en-US" sz="36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을 </a:t>
            </a:r>
            <a:r>
              <a:rPr lang="ko-KR" altLang="en-US" sz="36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보세요</a:t>
            </a:r>
            <a:r>
              <a:rPr lang="en-US" altLang="ko-KR" sz="36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</p:txBody>
      </p:sp>
      <p:sp>
        <p:nvSpPr>
          <p:cNvPr id="6" name="부분 원형 5">
            <a:extLst>
              <a:ext uri="{FF2B5EF4-FFF2-40B4-BE49-F238E27FC236}">
                <a16:creationId xmlns:a16="http://schemas.microsoft.com/office/drawing/2014/main" xmlns="" id="{CBCF9E6E-E4F1-5585-4226-05E298AAAA9B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</p:spTree>
    <p:extLst>
      <p:ext uri="{BB962C8B-B14F-4D97-AF65-F5344CB8AC3E}">
        <p14:creationId xmlns:p14="http://schemas.microsoft.com/office/powerpoint/2010/main" val="7499130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719361EA-F31C-F908-263C-ED5C660D19C9}"/>
              </a:ext>
            </a:extLst>
          </p:cNvPr>
          <p:cNvSpPr/>
          <p:nvPr/>
        </p:nvSpPr>
        <p:spPr>
          <a:xfrm>
            <a:off x="0" y="1"/>
            <a:ext cx="12192000" cy="932142"/>
          </a:xfrm>
          <a:prstGeom prst="rect">
            <a:avLst/>
          </a:prstGeom>
          <a:solidFill>
            <a:srgbClr val="7FC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DA543D5-B07B-C194-AFBC-4B5D1BDB7ECF}"/>
              </a:ext>
            </a:extLst>
          </p:cNvPr>
          <p:cNvSpPr txBox="1"/>
          <p:nvPr/>
        </p:nvSpPr>
        <p:spPr>
          <a:xfrm>
            <a:off x="372860" y="73657"/>
            <a:ext cx="5846472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읽으며 대화 나누기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D57BA9C0-D9EC-6C64-7C6D-E8E92463AC4C}"/>
              </a:ext>
            </a:extLst>
          </p:cNvPr>
          <p:cNvSpPr txBox="1"/>
          <p:nvPr/>
        </p:nvSpPr>
        <p:spPr>
          <a:xfrm>
            <a:off x="372860" y="1692627"/>
            <a:ext cx="10027285" cy="398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altLang="ko-KR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1. </a:t>
            </a:r>
            <a:r>
              <a:rPr lang="ko-KR" altLang="en-US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선우와 원지가 처한 상황을 각각 정리해 봅시다</a:t>
            </a:r>
            <a:r>
              <a:rPr lang="en-US" altLang="ko-KR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 marL="514350" indent="-514350">
              <a:spcAft>
                <a:spcPts val="1000"/>
              </a:spcAft>
              <a:buAutoNum type="arabicPeriod"/>
            </a:pPr>
            <a:endParaRPr lang="en-US" altLang="ko-KR" sz="32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1000"/>
              </a:spcAft>
            </a:pPr>
            <a:endParaRPr lang="en-US" altLang="ko-KR" sz="32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1000"/>
              </a:spcAft>
            </a:pPr>
            <a:r>
              <a:rPr lang="en-US" altLang="ko-KR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2. </a:t>
            </a:r>
            <a:r>
              <a:rPr lang="ko-KR" altLang="en-US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선우와 원지의 주장에 대한 여러분의 </a:t>
            </a:r>
            <a:r>
              <a:rPr lang="ko-KR" altLang="en-US" sz="32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생각은 어떤가요</a:t>
            </a:r>
            <a:r>
              <a:rPr lang="en-US" altLang="ko-KR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pPr lvl="1">
              <a:spcAft>
                <a:spcPts val="1000"/>
              </a:spcAft>
            </a:pPr>
            <a:endParaRPr lang="en-US" altLang="ko-KR" sz="2500"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  <a:p>
            <a:pPr lvl="1">
              <a:spcAft>
                <a:spcPts val="1000"/>
              </a:spcAft>
            </a:pPr>
            <a:r>
              <a:rPr lang="en-US" altLang="ko-KR" sz="250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“</a:t>
            </a:r>
            <a:r>
              <a:rPr lang="en-US" altLang="ko-KR" sz="25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24</a:t>
            </a:r>
            <a:r>
              <a:rPr lang="ko-KR" altLang="en-US" sz="25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시간 마음대로 게임을 즐기며 판타지아 안에 사는 건 행복하다</a:t>
            </a:r>
            <a:r>
              <a:rPr lang="en-US" altLang="ko-KR" sz="25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.”</a:t>
            </a:r>
          </a:p>
          <a:p>
            <a:pPr lvl="1">
              <a:spcAft>
                <a:spcPts val="1000"/>
              </a:spcAft>
            </a:pPr>
            <a:r>
              <a:rPr lang="en-US" altLang="ko-KR" sz="25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“</a:t>
            </a:r>
            <a:r>
              <a:rPr lang="ko-KR" altLang="en-US" sz="25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아무도 믿을 수 없고</a:t>
            </a:r>
            <a:r>
              <a:rPr lang="en-US" altLang="ko-KR" sz="25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, </a:t>
            </a:r>
            <a:r>
              <a:rPr lang="ko-KR" altLang="en-US" sz="25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항상 갇혀 살 바에는 차라리 사라지는 게 낫다</a:t>
            </a:r>
            <a:r>
              <a:rPr lang="en-US" altLang="ko-KR" sz="25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.”</a:t>
            </a:r>
          </a:p>
        </p:txBody>
      </p:sp>
      <p:sp>
        <p:nvSpPr>
          <p:cNvPr id="6" name="부분 원형 5">
            <a:extLst>
              <a:ext uri="{FF2B5EF4-FFF2-40B4-BE49-F238E27FC236}">
                <a16:creationId xmlns:a16="http://schemas.microsoft.com/office/drawing/2014/main" xmlns="" id="{99AA29BA-1F77-2629-DFDA-15B1464A5B42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</p:spTree>
    <p:extLst>
      <p:ext uri="{BB962C8B-B14F-4D97-AF65-F5344CB8AC3E}">
        <p14:creationId xmlns:p14="http://schemas.microsoft.com/office/powerpoint/2010/main" val="22664635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>
            <a:extLst>
              <a:ext uri="{FF2B5EF4-FFF2-40B4-BE49-F238E27FC236}">
                <a16:creationId xmlns:a16="http://schemas.microsoft.com/office/drawing/2014/main" xmlns="" id="{24B9EC39-C55C-1275-0D00-704CF7B036C9}"/>
              </a:ext>
            </a:extLst>
          </p:cNvPr>
          <p:cNvSpPr/>
          <p:nvPr/>
        </p:nvSpPr>
        <p:spPr>
          <a:xfrm>
            <a:off x="6467912" y="0"/>
            <a:ext cx="5724088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4AEAE07-BAA3-9D40-5422-1BA4A65733AA}"/>
              </a:ext>
            </a:extLst>
          </p:cNvPr>
          <p:cNvSpPr txBox="1"/>
          <p:nvPr/>
        </p:nvSpPr>
        <p:spPr>
          <a:xfrm>
            <a:off x="311141" y="223077"/>
            <a:ext cx="28107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5000" dirty="0">
                <a:solidFill>
                  <a:srgbClr val="7FC278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활동 목차</a:t>
            </a:r>
            <a:endParaRPr lang="en-US" altLang="ko-KR" sz="5000" dirty="0">
              <a:solidFill>
                <a:srgbClr val="7FC278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1446CDE-3961-EC8F-9DDA-92D6D345B978}"/>
              </a:ext>
            </a:extLst>
          </p:cNvPr>
          <p:cNvSpPr txBox="1"/>
          <p:nvPr/>
        </p:nvSpPr>
        <p:spPr>
          <a:xfrm>
            <a:off x="6894070" y="783404"/>
            <a:ext cx="4871772" cy="529119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1.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읽기 전 활동</a:t>
            </a:r>
            <a:endParaRPr lang="en-US" altLang="ko-KR" sz="3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lvl="1">
              <a:spcAft>
                <a:spcPts val="300"/>
              </a:spcAft>
            </a:pPr>
            <a:r>
              <a:rPr lang="en-US" altLang="ko-KR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- </a:t>
            </a:r>
            <a:r>
              <a:rPr lang="ko-KR" altLang="en-US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표지 자세히 보기</a:t>
            </a:r>
            <a:endParaRPr lang="en-US" altLang="ko-KR" dirty="0"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  <a:p>
            <a:pPr lvl="1">
              <a:spcAft>
                <a:spcPts val="300"/>
              </a:spcAft>
            </a:pPr>
            <a:r>
              <a:rPr lang="en-US" altLang="ko-KR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- </a:t>
            </a:r>
            <a:r>
              <a:rPr lang="ko-KR" altLang="en-US" dirty="0" err="1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책날개</a:t>
            </a:r>
            <a:r>
              <a:rPr lang="ko-KR" altLang="en-US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 자세히 보기</a:t>
            </a:r>
            <a:endParaRPr lang="en-US" altLang="ko-KR" dirty="0"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  <a:p>
            <a:pPr lvl="1">
              <a:spcAft>
                <a:spcPts val="300"/>
              </a:spcAft>
            </a:pPr>
            <a:r>
              <a:rPr lang="en-US" altLang="ko-KR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- </a:t>
            </a:r>
            <a:r>
              <a:rPr lang="ko-KR" altLang="en-US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차례 </a:t>
            </a:r>
            <a:r>
              <a:rPr lang="ko-KR" altLang="en-US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자세히 </a:t>
            </a:r>
            <a:r>
              <a:rPr lang="ko-KR" altLang="en-US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보기 </a:t>
            </a:r>
            <a:r>
              <a:rPr lang="ko-KR" altLang="en-US">
                <a:solidFill>
                  <a:schemeClr val="bg1"/>
                </a:solidFill>
                <a:highlight>
                  <a:srgbClr val="7FC278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활동지 </a:t>
            </a:r>
            <a:r>
              <a:rPr lang="en-US" altLang="ko-KR">
                <a:solidFill>
                  <a:schemeClr val="bg1"/>
                </a:solidFill>
                <a:highlight>
                  <a:srgbClr val="7FC278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1</a:t>
            </a:r>
            <a:endParaRPr lang="en-US" altLang="ko-KR" dirty="0">
              <a:solidFill>
                <a:schemeClr val="bg1"/>
              </a:solidFill>
              <a:highlight>
                <a:srgbClr val="7FC278"/>
              </a:highlight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marL="742950" lvl="1" indent="-285750">
              <a:spcAft>
                <a:spcPts val="300"/>
              </a:spcAft>
              <a:buFontTx/>
              <a:buChar char="-"/>
            </a:pPr>
            <a:endParaRPr lang="en-US" altLang="ko-KR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lnSpc>
                <a:spcPct val="150000"/>
              </a:lnSpc>
              <a:spcAft>
                <a:spcPts val="100"/>
              </a:spcAft>
            </a:pP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2.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 활동</a:t>
            </a:r>
            <a:endParaRPr lang="en-US" altLang="ko-KR" sz="3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lvl="1">
              <a:spcAft>
                <a:spcPts val="300"/>
              </a:spcAft>
            </a:pPr>
            <a:r>
              <a:rPr lang="en-US" altLang="ko-KR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- </a:t>
            </a:r>
            <a:r>
              <a:rPr lang="ko-KR" altLang="en-US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나만의 문장 </a:t>
            </a:r>
            <a:r>
              <a:rPr lang="ko-KR" altLang="en-US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수집하기 </a:t>
            </a:r>
            <a:r>
              <a:rPr lang="ko-KR" altLang="en-US">
                <a:solidFill>
                  <a:schemeClr val="bg1"/>
                </a:solidFill>
                <a:highlight>
                  <a:srgbClr val="7FC278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활동지 </a:t>
            </a:r>
            <a:r>
              <a:rPr lang="en-US" altLang="ko-KR">
                <a:solidFill>
                  <a:schemeClr val="bg1"/>
                </a:solidFill>
                <a:highlight>
                  <a:srgbClr val="7FC278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</a:t>
            </a:r>
          </a:p>
          <a:p>
            <a:pPr lvl="1">
              <a:spcAft>
                <a:spcPts val="300"/>
              </a:spcAft>
            </a:pPr>
            <a:r>
              <a:rPr lang="en-US" altLang="ko-KR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- </a:t>
            </a:r>
            <a:r>
              <a:rPr lang="ko-KR" altLang="en-US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인물의 주장을 </a:t>
            </a:r>
            <a:r>
              <a:rPr lang="ko-KR" altLang="en-US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바탕으로 토론하기 </a:t>
            </a:r>
            <a:r>
              <a:rPr lang="ko-KR" altLang="en-US">
                <a:solidFill>
                  <a:schemeClr val="bg1"/>
                </a:solidFill>
                <a:highlight>
                  <a:srgbClr val="7FC278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활동지 </a:t>
            </a:r>
            <a:r>
              <a:rPr lang="en-US" altLang="ko-KR">
                <a:solidFill>
                  <a:schemeClr val="bg1"/>
                </a:solidFill>
                <a:highlight>
                  <a:srgbClr val="7FC278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3</a:t>
            </a:r>
            <a:endParaRPr lang="en-US" altLang="ko-KR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lvl="1">
              <a:spcAft>
                <a:spcPts val="300"/>
              </a:spcAft>
            </a:pPr>
            <a:r>
              <a:rPr lang="en-US" altLang="ko-KR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- </a:t>
            </a:r>
            <a:r>
              <a:rPr lang="ko-KR" altLang="en-US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인물의 말에 대한 </a:t>
            </a:r>
            <a:r>
              <a:rPr lang="ko-KR" altLang="en-US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생각 정리하기 </a:t>
            </a:r>
            <a:r>
              <a:rPr lang="ko-KR" altLang="en-US">
                <a:solidFill>
                  <a:schemeClr val="bg1"/>
                </a:solidFill>
                <a:highlight>
                  <a:srgbClr val="7FC278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활동지 </a:t>
            </a:r>
            <a:r>
              <a:rPr lang="en-US" altLang="ko-KR">
                <a:solidFill>
                  <a:schemeClr val="bg1"/>
                </a:solidFill>
                <a:highlight>
                  <a:srgbClr val="7FC278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4</a:t>
            </a:r>
            <a:endParaRPr lang="en-US" altLang="ko-KR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lvl="1">
              <a:spcAft>
                <a:spcPts val="300"/>
              </a:spcAft>
            </a:pPr>
            <a:endParaRPr lang="en-US" altLang="ko-KR" sz="1500" dirty="0"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  <a:p>
            <a:pPr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3</a:t>
            </a:r>
            <a:r>
              <a:rPr lang="en-US" altLang="ko-KR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  <a:r>
              <a:rPr lang="ko-KR" altLang="en-US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읽은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후 활동</a:t>
            </a:r>
            <a:endParaRPr lang="en-US" altLang="ko-KR" sz="3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lvl="1">
              <a:spcAft>
                <a:spcPts val="300"/>
              </a:spcAft>
            </a:pPr>
            <a:r>
              <a:rPr lang="en-US" altLang="ko-KR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- </a:t>
            </a:r>
            <a:r>
              <a:rPr lang="ko-KR" altLang="en-US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등장인물에게 편지 쓰기 </a:t>
            </a:r>
            <a:r>
              <a:rPr lang="ko-KR" altLang="en-US">
                <a:solidFill>
                  <a:schemeClr val="bg1"/>
                </a:solidFill>
                <a:highlight>
                  <a:srgbClr val="7FC278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활동지 </a:t>
            </a:r>
            <a:r>
              <a:rPr lang="en-US" altLang="ko-KR">
                <a:solidFill>
                  <a:schemeClr val="bg1"/>
                </a:solidFill>
                <a:highlight>
                  <a:srgbClr val="7FC278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5</a:t>
            </a:r>
            <a:r>
              <a:rPr lang="ko-KR" altLang="en-US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 </a:t>
            </a:r>
            <a:endParaRPr lang="en-US" altLang="ko-KR"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  <a:p>
            <a:pPr lvl="1">
              <a:spcAft>
                <a:spcPts val="300"/>
              </a:spcAft>
            </a:pPr>
            <a:r>
              <a:rPr lang="en-US" altLang="ko-KR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- </a:t>
            </a:r>
            <a:r>
              <a:rPr lang="ko-KR" altLang="en-US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우리 </a:t>
            </a:r>
            <a:r>
              <a:rPr lang="ko-KR" altLang="en-US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반 베스트 장면 선정하기</a:t>
            </a:r>
            <a:endParaRPr lang="en-US" altLang="ko-KR" dirty="0"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55D24479-403B-82F4-FCF0-8297B90565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43" y="1962339"/>
            <a:ext cx="5401711" cy="3501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6034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719361EA-F31C-F908-263C-ED5C660D19C9}"/>
              </a:ext>
            </a:extLst>
          </p:cNvPr>
          <p:cNvSpPr/>
          <p:nvPr/>
        </p:nvSpPr>
        <p:spPr>
          <a:xfrm>
            <a:off x="0" y="1"/>
            <a:ext cx="12192000" cy="932142"/>
          </a:xfrm>
          <a:prstGeom prst="rect">
            <a:avLst/>
          </a:prstGeom>
          <a:solidFill>
            <a:srgbClr val="7FC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DA543D5-B07B-C194-AFBC-4B5D1BDB7ECF}"/>
              </a:ext>
            </a:extLst>
          </p:cNvPr>
          <p:cNvSpPr txBox="1"/>
          <p:nvPr/>
        </p:nvSpPr>
        <p:spPr>
          <a:xfrm>
            <a:off x="372860" y="73657"/>
            <a:ext cx="5846472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읽으며 대화 나누기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D57BA9C0-D9EC-6C64-7C6D-E8E92463AC4C}"/>
              </a:ext>
            </a:extLst>
          </p:cNvPr>
          <p:cNvSpPr txBox="1"/>
          <p:nvPr/>
        </p:nvSpPr>
        <p:spPr>
          <a:xfrm>
            <a:off x="370210" y="1554430"/>
            <a:ext cx="4614776" cy="3288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altLang="ko-KR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3.</a:t>
            </a:r>
            <a:r>
              <a:rPr lang="en-US" altLang="ko-KR" sz="3000">
                <a:solidFill>
                  <a:schemeClr val="bg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ko-KR" altLang="en-US" sz="3000">
                <a:solidFill>
                  <a:schemeClr val="bg1"/>
                </a:solidFill>
                <a:highlight>
                  <a:srgbClr val="7FC278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활동지 </a:t>
            </a:r>
            <a:r>
              <a:rPr lang="en-US" altLang="ko-KR" sz="3000">
                <a:solidFill>
                  <a:schemeClr val="bg1"/>
                </a:solidFill>
                <a:highlight>
                  <a:srgbClr val="7FC278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3</a:t>
            </a:r>
            <a:r>
              <a:rPr lang="ko-KR" altLang="en-US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을 통해</a:t>
            </a:r>
            <a:endParaRPr lang="en-US" altLang="ko-KR" sz="300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lvl="1">
              <a:spcAft>
                <a:spcPts val="1000"/>
              </a:spcAft>
            </a:pPr>
            <a:r>
              <a:rPr lang="ko-KR" altLang="en-US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선우와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원지의 주장으로 </a:t>
            </a:r>
            <a:endParaRPr lang="en-US" altLang="ko-KR" sz="3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lvl="1">
              <a:spcAft>
                <a:spcPts val="1000"/>
              </a:spcAft>
            </a:pP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친구들과 토론해 보세요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 lvl="1">
              <a:spcAft>
                <a:spcPts val="1000"/>
              </a:spcAft>
            </a:pPr>
            <a:endParaRPr lang="en-US" altLang="ko-KR" sz="3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1000"/>
              </a:spcAft>
            </a:pPr>
            <a:r>
              <a:rPr lang="ko-KR" altLang="en-US" sz="2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모든 토론이 끝난 </a:t>
            </a:r>
            <a:r>
              <a:rPr lang="ko-KR" altLang="en-US" sz="23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뒤에는</a:t>
            </a:r>
            <a:r>
              <a:rPr lang="en-US" altLang="ko-KR" sz="23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ko-KR" altLang="en-US" sz="23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어떤 쪽의 </a:t>
            </a:r>
            <a:endParaRPr lang="en-US" altLang="ko-KR" sz="230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1000"/>
              </a:spcAft>
            </a:pPr>
            <a:r>
              <a:rPr lang="ko-KR" altLang="en-US" sz="23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주장이 더 설득력 있었는지 투표해요</a:t>
            </a:r>
            <a:r>
              <a:rPr lang="en-US" altLang="ko-KR" sz="23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!</a:t>
            </a:r>
            <a:endParaRPr lang="en-US" altLang="ko-KR" sz="23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8" name="부분 원형 7">
            <a:extLst>
              <a:ext uri="{FF2B5EF4-FFF2-40B4-BE49-F238E27FC236}">
                <a16:creationId xmlns:a16="http://schemas.microsoft.com/office/drawing/2014/main" xmlns="" id="{CBEC019F-0FEB-13CA-A4A0-3312C6B049E3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AF45AB4D-7BC8-30AB-8DFB-5D8C8FD9DC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9" t="4849" r="5711" b="5051"/>
          <a:stretch/>
        </p:blipFill>
        <p:spPr>
          <a:xfrm>
            <a:off x="5304113" y="1554430"/>
            <a:ext cx="3256401" cy="436028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AD924ADB-699D-0E7E-2809-A1C781BF35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7" t="4849" r="5355" b="5185"/>
          <a:stretch/>
        </p:blipFill>
        <p:spPr>
          <a:xfrm>
            <a:off x="8560514" y="1554430"/>
            <a:ext cx="3261276" cy="436028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264449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719361EA-F31C-F908-263C-ED5C660D19C9}"/>
              </a:ext>
            </a:extLst>
          </p:cNvPr>
          <p:cNvSpPr/>
          <p:nvPr/>
        </p:nvSpPr>
        <p:spPr>
          <a:xfrm>
            <a:off x="0" y="1"/>
            <a:ext cx="12192000" cy="932142"/>
          </a:xfrm>
          <a:prstGeom prst="rect">
            <a:avLst/>
          </a:prstGeom>
          <a:solidFill>
            <a:srgbClr val="7FC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DA543D5-B07B-C194-AFBC-4B5D1BDB7ECF}"/>
              </a:ext>
            </a:extLst>
          </p:cNvPr>
          <p:cNvSpPr txBox="1"/>
          <p:nvPr/>
        </p:nvSpPr>
        <p:spPr>
          <a:xfrm>
            <a:off x="372860" y="73657"/>
            <a:ext cx="5846472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읽으며 대화 나누기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D57BA9C0-D9EC-6C64-7C6D-E8E92463AC4C}"/>
              </a:ext>
            </a:extLst>
          </p:cNvPr>
          <p:cNvSpPr txBox="1"/>
          <p:nvPr/>
        </p:nvSpPr>
        <p:spPr>
          <a:xfrm>
            <a:off x="372860" y="1447688"/>
            <a:ext cx="11625176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읽어요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</a:p>
          <a:p>
            <a:pPr>
              <a:spcAft>
                <a:spcPts val="1000"/>
              </a:spcAft>
            </a:pP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10</a:t>
            </a:r>
            <a:r>
              <a:rPr lang="ko-KR" altLang="en-US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장 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「</a:t>
            </a:r>
            <a:r>
              <a:rPr lang="ko-KR" altLang="en-US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그날을 </a:t>
            </a:r>
            <a:r>
              <a:rPr lang="ko-KR" altLang="en-US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사는 남자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 </a:t>
            </a:r>
            <a:r>
              <a:rPr lang="ko-KR" altLang="en-US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오늘을 </a:t>
            </a:r>
            <a:r>
              <a:rPr lang="ko-KR" altLang="en-US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사는 아이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」</a:t>
            </a:r>
            <a:r>
              <a:rPr lang="en-US" altLang="ko-KR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~ 12</a:t>
            </a:r>
            <a:r>
              <a:rPr lang="ko-KR" altLang="en-US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장 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「</a:t>
            </a:r>
            <a:r>
              <a:rPr lang="ko-KR" altLang="en-US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진짜 하루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」</a:t>
            </a:r>
            <a:r>
              <a:rPr lang="en-US" altLang="ko-KR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(89~115</a:t>
            </a:r>
            <a:r>
              <a:rPr lang="ko-KR" altLang="en-US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면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)</a:t>
            </a:r>
          </a:p>
          <a:p>
            <a:pPr>
              <a:spcAft>
                <a:spcPts val="500"/>
              </a:spcAft>
            </a:pPr>
            <a:endParaRPr lang="en-US" altLang="ko-KR" sz="1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500"/>
              </a:spcAft>
            </a:pP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마음에 드는 문장을 만나면 기록하는 거 잊지 마세요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spcAft>
                <a:spcPts val="500"/>
              </a:spcAft>
            </a:pP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없으면 넘어가도 좋아요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</p:txBody>
      </p:sp>
      <p:sp>
        <p:nvSpPr>
          <p:cNvPr id="6" name="부분 원형 5">
            <a:extLst>
              <a:ext uri="{FF2B5EF4-FFF2-40B4-BE49-F238E27FC236}">
                <a16:creationId xmlns:a16="http://schemas.microsoft.com/office/drawing/2014/main" xmlns="" id="{1893B43D-3E03-0CA7-484A-D7584E028223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</p:spTree>
    <p:extLst>
      <p:ext uri="{BB962C8B-B14F-4D97-AF65-F5344CB8AC3E}">
        <p14:creationId xmlns:p14="http://schemas.microsoft.com/office/powerpoint/2010/main" val="19058222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719361EA-F31C-F908-263C-ED5C660D19C9}"/>
              </a:ext>
            </a:extLst>
          </p:cNvPr>
          <p:cNvSpPr/>
          <p:nvPr/>
        </p:nvSpPr>
        <p:spPr>
          <a:xfrm>
            <a:off x="0" y="1"/>
            <a:ext cx="12192000" cy="932142"/>
          </a:xfrm>
          <a:prstGeom prst="rect">
            <a:avLst/>
          </a:prstGeom>
          <a:solidFill>
            <a:srgbClr val="7FC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DA543D5-B07B-C194-AFBC-4B5D1BDB7ECF}"/>
              </a:ext>
            </a:extLst>
          </p:cNvPr>
          <p:cNvSpPr txBox="1"/>
          <p:nvPr/>
        </p:nvSpPr>
        <p:spPr>
          <a:xfrm>
            <a:off x="372860" y="73657"/>
            <a:ext cx="5846472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읽으며 대화 나누기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D57BA9C0-D9EC-6C64-7C6D-E8E92463AC4C}"/>
              </a:ext>
            </a:extLst>
          </p:cNvPr>
          <p:cNvSpPr txBox="1"/>
          <p:nvPr/>
        </p:nvSpPr>
        <p:spPr>
          <a:xfrm>
            <a:off x="288023" y="1651874"/>
            <a:ext cx="7619014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altLang="ko-KR" sz="28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1.  </a:t>
            </a:r>
            <a:r>
              <a:rPr lang="ko-KR" altLang="en-US" sz="28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선우와 </a:t>
            </a:r>
            <a:r>
              <a:rPr lang="ko-KR" altLang="en-US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원지는 어떤 결심을 하게 </a:t>
            </a:r>
            <a:r>
              <a:rPr lang="ko-KR" altLang="en-US" sz="28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되었나요</a:t>
            </a:r>
            <a:r>
              <a:rPr lang="en-US" altLang="ko-KR" sz="28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pPr lvl="1">
              <a:spcAft>
                <a:spcPts val="1000"/>
              </a:spcAft>
            </a:pPr>
            <a:r>
              <a:rPr lang="ko-KR" altLang="en-US" sz="2800">
                <a:solidFill>
                  <a:schemeClr val="bg1"/>
                </a:solidFill>
                <a:highlight>
                  <a:srgbClr val="7FC278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활동지 </a:t>
            </a:r>
            <a:r>
              <a:rPr lang="en-US" altLang="ko-KR" sz="2800">
                <a:solidFill>
                  <a:schemeClr val="bg1"/>
                </a:solidFill>
                <a:highlight>
                  <a:srgbClr val="7FC278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4</a:t>
            </a:r>
            <a:r>
              <a:rPr lang="ko-KR" altLang="en-US" sz="28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에 각 인물의 변화를 정리해 보세요</a:t>
            </a:r>
            <a:r>
              <a:rPr lang="en-US" altLang="ko-KR" sz="28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 lvl="1">
              <a:spcAft>
                <a:spcPts val="1000"/>
              </a:spcAft>
            </a:pPr>
            <a:endParaRPr lang="en-US" altLang="ko-KR" sz="3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lvl="1">
              <a:spcAft>
                <a:spcPts val="1000"/>
              </a:spcAft>
            </a:pPr>
            <a:r>
              <a:rPr lang="ko-KR" altLang="en-US" sz="2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과거의 사고로 인해 시간이 멈춘 원지 아빠와 </a:t>
            </a:r>
            <a:endParaRPr lang="en-US" altLang="ko-KR" sz="23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lvl="1">
              <a:spcAft>
                <a:spcPts val="1000"/>
              </a:spcAft>
            </a:pPr>
            <a:r>
              <a:rPr lang="ko-KR" altLang="en-US" sz="23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과거에서 </a:t>
            </a:r>
            <a:r>
              <a:rPr lang="ko-KR" altLang="en-US" sz="2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벗어나 ‘진짜 </a:t>
            </a:r>
            <a:r>
              <a:rPr lang="ko-KR" altLang="en-US" sz="2300" dirty="0" err="1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삶’을</a:t>
            </a:r>
            <a:r>
              <a:rPr lang="ko-KR" altLang="en-US" sz="2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ko-KR" altLang="en-US" sz="23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살아가려는 원지</a:t>
            </a:r>
            <a:r>
              <a:rPr lang="en-US" altLang="ko-KR" sz="2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</a:t>
            </a:r>
            <a:r>
              <a:rPr lang="en-US" altLang="ko-KR" sz="23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endParaRPr lang="en-US" altLang="ko-KR" sz="23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lvl="1">
              <a:spcAft>
                <a:spcPts val="1000"/>
              </a:spcAft>
            </a:pPr>
            <a:r>
              <a:rPr lang="ko-KR" altLang="en-US" sz="2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최후의 선택을 </a:t>
            </a:r>
            <a:r>
              <a:rPr lang="ko-KR" altLang="en-US" sz="23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앞둔 선우까지</a:t>
            </a:r>
            <a:r>
              <a:rPr lang="en-US" altLang="ko-KR" sz="23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</a:p>
          <a:p>
            <a:pPr lvl="1">
              <a:spcAft>
                <a:spcPts val="1000"/>
              </a:spcAft>
            </a:pPr>
            <a:r>
              <a:rPr lang="ko-KR" altLang="en-US" sz="23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인물들의 </a:t>
            </a:r>
            <a:r>
              <a:rPr lang="ko-KR" altLang="en-US" sz="23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태도는 어떻게 </a:t>
            </a:r>
            <a:r>
              <a:rPr lang="ko-KR" altLang="en-US" sz="23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변화했을까요</a:t>
            </a:r>
            <a:r>
              <a:rPr lang="en-US" altLang="ko-KR" sz="23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  <a:endParaRPr lang="en-US" altLang="ko-KR" sz="23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8" name="부분 원형 7">
            <a:extLst>
              <a:ext uri="{FF2B5EF4-FFF2-40B4-BE49-F238E27FC236}">
                <a16:creationId xmlns:a16="http://schemas.microsoft.com/office/drawing/2014/main" xmlns="" id="{97ECE776-4D40-56FC-0DEF-ED10A1F73ACF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10CFAF02-319C-1D78-8D63-67B52F9333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1" t="5118" r="6180" b="4916"/>
          <a:stretch/>
        </p:blipFill>
        <p:spPr>
          <a:xfrm>
            <a:off x="7729141" y="1206128"/>
            <a:ext cx="4027055" cy="54017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501000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67F38F81-F106-748B-D184-8BB9AAE7928F}"/>
              </a:ext>
            </a:extLst>
          </p:cNvPr>
          <p:cNvSpPr txBox="1"/>
          <p:nvPr/>
        </p:nvSpPr>
        <p:spPr>
          <a:xfrm>
            <a:off x="372860" y="1408370"/>
            <a:ext cx="869724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2.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선우와 원지에게는 </a:t>
            </a:r>
            <a:r>
              <a:rPr lang="ko-KR" altLang="en-US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어떤 입장 차이가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있나요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C56760D2-CFED-F3D0-1E59-8E7F14224EA2}"/>
              </a:ext>
            </a:extLst>
          </p:cNvPr>
          <p:cNvSpPr/>
          <p:nvPr/>
        </p:nvSpPr>
        <p:spPr>
          <a:xfrm>
            <a:off x="0" y="1"/>
            <a:ext cx="12192000" cy="932142"/>
          </a:xfrm>
          <a:prstGeom prst="rect">
            <a:avLst/>
          </a:prstGeom>
          <a:solidFill>
            <a:srgbClr val="7FC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A5BFCC5F-9AD2-8E76-0A73-3FD8654CD958}"/>
              </a:ext>
            </a:extLst>
          </p:cNvPr>
          <p:cNvSpPr txBox="1"/>
          <p:nvPr/>
        </p:nvSpPr>
        <p:spPr>
          <a:xfrm>
            <a:off x="372860" y="73657"/>
            <a:ext cx="5846472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읽으며 대화 나누기</a:t>
            </a:r>
          </a:p>
        </p:txBody>
      </p:sp>
      <p:sp>
        <p:nvSpPr>
          <p:cNvPr id="10" name="부분 원형 9">
            <a:extLst>
              <a:ext uri="{FF2B5EF4-FFF2-40B4-BE49-F238E27FC236}">
                <a16:creationId xmlns:a16="http://schemas.microsoft.com/office/drawing/2014/main" xmlns="" id="{8D80E826-813D-C3D7-5737-40378D581278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  <p:graphicFrame>
        <p:nvGraphicFramePr>
          <p:cNvPr id="2" name="표 2">
            <a:extLst>
              <a:ext uri="{FF2B5EF4-FFF2-40B4-BE49-F238E27FC236}">
                <a16:creationId xmlns:a16="http://schemas.microsoft.com/office/drawing/2014/main" xmlns="" id="{027049E9-8CBD-5516-DC3A-77ED160B8B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7141732"/>
              </p:ext>
            </p:extLst>
          </p:nvPr>
        </p:nvGraphicFramePr>
        <p:xfrm>
          <a:off x="609039" y="2438595"/>
          <a:ext cx="10973922" cy="3895729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3657974">
                  <a:extLst>
                    <a:ext uri="{9D8B030D-6E8A-4147-A177-3AD203B41FA5}">
                      <a16:colId xmlns:a16="http://schemas.microsoft.com/office/drawing/2014/main" xmlns="" val="681142054"/>
                    </a:ext>
                  </a:extLst>
                </a:gridCol>
                <a:gridCol w="3657974">
                  <a:extLst>
                    <a:ext uri="{9D8B030D-6E8A-4147-A177-3AD203B41FA5}">
                      <a16:colId xmlns:a16="http://schemas.microsoft.com/office/drawing/2014/main" xmlns="" val="1705831869"/>
                    </a:ext>
                  </a:extLst>
                </a:gridCol>
                <a:gridCol w="3657974">
                  <a:extLst>
                    <a:ext uri="{9D8B030D-6E8A-4147-A177-3AD203B41FA5}">
                      <a16:colId xmlns:a16="http://schemas.microsoft.com/office/drawing/2014/main" xmlns="" val="3021975363"/>
                    </a:ext>
                  </a:extLst>
                </a:gridCol>
              </a:tblGrid>
              <a:tr h="81951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500"/>
                        </a:spcAft>
                      </a:pPr>
                      <a:endParaRPr lang="en-US" altLang="ko-KR" sz="2400" b="0" dirty="0">
                        <a:latin typeface="강원교육튼튼" panose="02020603020101020101" pitchFamily="18" charset="-127"/>
                        <a:ea typeface="강원교육튼튼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500"/>
                        </a:spcAft>
                      </a:pPr>
                      <a:r>
                        <a:rPr lang="ko-KR" altLang="en-US" sz="2400" b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선우</a:t>
                      </a:r>
                      <a:endParaRPr lang="en-US" altLang="ko-KR" sz="2400" b="0" dirty="0">
                        <a:latin typeface="강원교육튼튼" panose="02020603020101020101" pitchFamily="18" charset="-127"/>
                        <a:ea typeface="강원교육튼튼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500"/>
                        </a:spcAft>
                      </a:pPr>
                      <a:r>
                        <a:rPr lang="ko-KR" altLang="en-US" sz="2400" b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원지</a:t>
                      </a:r>
                      <a:endParaRPr lang="ko-KR" altLang="en-US" sz="2400" b="0" dirty="0">
                        <a:latin typeface="강원교육튼튼" panose="02020603020101020101" pitchFamily="18" charset="-127"/>
                        <a:ea typeface="강원교육튼튼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69356324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500"/>
                        </a:spcAft>
                      </a:pPr>
                      <a:r>
                        <a:rPr lang="ko-KR" altLang="en-US" sz="2400" b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판타지아는 어떤 곳일까</a:t>
                      </a:r>
                      <a:r>
                        <a:rPr lang="en-US" altLang="ko-KR" sz="2400" b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?</a:t>
                      </a:r>
                      <a:endParaRPr lang="ko-KR" altLang="en-US" sz="2400" b="0" dirty="0">
                        <a:latin typeface="강원교육튼튼" panose="02020603020101020101" pitchFamily="18" charset="-127"/>
                        <a:ea typeface="강원교육튼튼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500"/>
                        </a:spcAft>
                      </a:pPr>
                      <a:endParaRPr lang="ko-KR" altLang="en-US" sz="2400" b="0" dirty="0">
                        <a:latin typeface="강원교육튼튼" panose="02020603020101020101" pitchFamily="18" charset="-127"/>
                        <a:ea typeface="강원교육튼튼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5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2400" b="0" dirty="0">
                        <a:latin typeface="강원교육튼튼" panose="02020603020101020101" pitchFamily="18" charset="-127"/>
                        <a:ea typeface="강원교육튼튼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63357989"/>
                  </a:ext>
                </a:extLst>
              </a:tr>
              <a:tr h="1260629">
                <a:tc>
                  <a:txBody>
                    <a:bodyPr/>
                    <a:lstStyle/>
                    <a:p>
                      <a:pPr algn="ctr" latinLnBrk="1">
                        <a:spcAft>
                          <a:spcPts val="500"/>
                        </a:spcAft>
                      </a:pPr>
                      <a:r>
                        <a:rPr lang="ko-KR" altLang="en-US" sz="2400" b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진짜 세상은 어떤 곳일까</a:t>
                      </a:r>
                      <a:r>
                        <a:rPr lang="en-US" altLang="ko-KR" sz="2400" b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?</a:t>
                      </a:r>
                    </a:p>
                    <a:p>
                      <a:pPr algn="l" latinLnBrk="1">
                        <a:spcAft>
                          <a:spcPts val="500"/>
                        </a:spcAft>
                      </a:pPr>
                      <a:r>
                        <a:rPr lang="en-US" altLang="ko-KR" sz="2000" b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   (</a:t>
                      </a:r>
                      <a:r>
                        <a:rPr lang="ko-KR" altLang="en-US" sz="2000" b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바깥세상</a:t>
                      </a:r>
                      <a:r>
                        <a:rPr lang="en-US" altLang="ko-KR" sz="2000" b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)</a:t>
                      </a:r>
                      <a:endParaRPr lang="ko-KR" altLang="en-US" sz="2000" b="0" dirty="0">
                        <a:latin typeface="강원교육튼튼" panose="02020603020101020101" pitchFamily="18" charset="-127"/>
                        <a:ea typeface="강원교육튼튼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500"/>
                        </a:spcAft>
                      </a:pPr>
                      <a:endParaRPr lang="ko-KR" altLang="en-US" b="0" dirty="0">
                        <a:latin typeface="강원교육튼튼" panose="02020603020101020101" pitchFamily="18" charset="-127"/>
                        <a:ea typeface="강원교육튼튼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500"/>
                        </a:spcAft>
                      </a:pPr>
                      <a:endParaRPr lang="ko-KR" altLang="en-US" sz="2400" b="0" dirty="0">
                        <a:latin typeface="강원교육튼튼" panose="02020603020101020101" pitchFamily="18" charset="-127"/>
                        <a:ea typeface="강원교육튼튼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27914753"/>
                  </a:ext>
                </a:extLst>
              </a:tr>
              <a:tr h="90119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500"/>
                        </a:spcAft>
                      </a:pPr>
                      <a:r>
                        <a:rPr lang="ko-KR" altLang="en-US" sz="2400" b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자유란 무엇일까</a:t>
                      </a:r>
                      <a:r>
                        <a:rPr lang="en-US" altLang="ko-KR" sz="2400" b="0">
                          <a:latin typeface="강원교육튼튼" panose="02020603020101020101" pitchFamily="18" charset="-127"/>
                          <a:ea typeface="강원교육튼튼" panose="02020603020101020101" pitchFamily="18" charset="-127"/>
                        </a:rPr>
                        <a:t>?</a:t>
                      </a:r>
                      <a:endParaRPr lang="ko-KR" altLang="en-US" sz="2400" b="0" dirty="0">
                        <a:latin typeface="강원교육튼튼" panose="02020603020101020101" pitchFamily="18" charset="-127"/>
                        <a:ea typeface="강원교육튼튼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500"/>
                        </a:spcAft>
                      </a:pPr>
                      <a:endParaRPr lang="ko-KR" altLang="en-US" sz="2400" b="0" dirty="0">
                        <a:latin typeface="강원교육튼튼" panose="02020603020101020101" pitchFamily="18" charset="-127"/>
                        <a:ea typeface="강원교육튼튼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500"/>
                        </a:spcAft>
                      </a:pPr>
                      <a:endParaRPr lang="ko-KR" altLang="en-US" sz="2400" b="0" dirty="0">
                        <a:latin typeface="강원교육튼튼" panose="02020603020101020101" pitchFamily="18" charset="-127"/>
                        <a:ea typeface="강원교육튼튼" panose="0202060302010102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494914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9224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719361EA-F31C-F908-263C-ED5C660D19C9}"/>
              </a:ext>
            </a:extLst>
          </p:cNvPr>
          <p:cNvSpPr/>
          <p:nvPr/>
        </p:nvSpPr>
        <p:spPr>
          <a:xfrm>
            <a:off x="0" y="1"/>
            <a:ext cx="12192000" cy="932142"/>
          </a:xfrm>
          <a:prstGeom prst="rect">
            <a:avLst/>
          </a:prstGeom>
          <a:solidFill>
            <a:srgbClr val="7FC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DA543D5-B07B-C194-AFBC-4B5D1BDB7ECF}"/>
              </a:ext>
            </a:extLst>
          </p:cNvPr>
          <p:cNvSpPr txBox="1"/>
          <p:nvPr/>
        </p:nvSpPr>
        <p:spPr>
          <a:xfrm>
            <a:off x="372860" y="73657"/>
            <a:ext cx="5846472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읽으며 대화 나누기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D57BA9C0-D9EC-6C64-7C6D-E8E92463AC4C}"/>
              </a:ext>
            </a:extLst>
          </p:cNvPr>
          <p:cNvSpPr txBox="1"/>
          <p:nvPr/>
        </p:nvSpPr>
        <p:spPr>
          <a:xfrm>
            <a:off x="372860" y="1447688"/>
            <a:ext cx="9676304" cy="1733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3.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선우와 원지에게 각각 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‘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자유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’</a:t>
            </a:r>
            <a:r>
              <a:rPr lang="ko-KR" altLang="en-US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란 무엇을 의미하나요</a:t>
            </a:r>
            <a:r>
              <a:rPr lang="en-US" altLang="ko-KR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pPr>
              <a:spcAft>
                <a:spcPts val="1000"/>
              </a:spcAft>
            </a:pPr>
            <a:endParaRPr lang="en-US" altLang="ko-KR" sz="300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1000"/>
              </a:spcAft>
            </a:pPr>
            <a:r>
              <a:rPr lang="en-US" altLang="ko-KR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4. </a:t>
            </a:r>
            <a:r>
              <a:rPr lang="ko-KR" altLang="en-US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여러분이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생각하는 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‘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자유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’</a:t>
            </a:r>
            <a:r>
              <a:rPr lang="ko-KR" altLang="en-US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는 어떤 모습인가요</a:t>
            </a:r>
            <a:r>
              <a:rPr lang="en-US" altLang="ko-KR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  <a:endParaRPr lang="en-US" altLang="ko-KR" sz="3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42A348E5-933F-B75F-9CEB-CFBD1E7C88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3748" y="2637163"/>
            <a:ext cx="3580229" cy="3873991"/>
          </a:xfrm>
          <a:prstGeom prst="rect">
            <a:avLst/>
          </a:prstGeom>
        </p:spPr>
      </p:pic>
      <p:sp>
        <p:nvSpPr>
          <p:cNvPr id="8" name="부분 원형 7">
            <a:extLst>
              <a:ext uri="{FF2B5EF4-FFF2-40B4-BE49-F238E27FC236}">
                <a16:creationId xmlns:a16="http://schemas.microsoft.com/office/drawing/2014/main" xmlns="" id="{0AF013F5-D1C4-1CED-B534-0737DBE3FE23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</p:spTree>
    <p:extLst>
      <p:ext uri="{BB962C8B-B14F-4D97-AF65-F5344CB8AC3E}">
        <p14:creationId xmlns:p14="http://schemas.microsoft.com/office/powerpoint/2010/main" val="9084606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719361EA-F31C-F908-263C-ED5C660D19C9}"/>
              </a:ext>
            </a:extLst>
          </p:cNvPr>
          <p:cNvSpPr/>
          <p:nvPr/>
        </p:nvSpPr>
        <p:spPr>
          <a:xfrm>
            <a:off x="0" y="1"/>
            <a:ext cx="12192000" cy="932142"/>
          </a:xfrm>
          <a:prstGeom prst="rect">
            <a:avLst/>
          </a:prstGeom>
          <a:solidFill>
            <a:srgbClr val="7FC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DA543D5-B07B-C194-AFBC-4B5D1BDB7ECF}"/>
              </a:ext>
            </a:extLst>
          </p:cNvPr>
          <p:cNvSpPr txBox="1"/>
          <p:nvPr/>
        </p:nvSpPr>
        <p:spPr>
          <a:xfrm>
            <a:off x="372860" y="73657"/>
            <a:ext cx="5846472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읽으며 대화 나누기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D57BA9C0-D9EC-6C64-7C6D-E8E92463AC4C}"/>
              </a:ext>
            </a:extLst>
          </p:cNvPr>
          <p:cNvSpPr txBox="1"/>
          <p:nvPr/>
        </p:nvSpPr>
        <p:spPr>
          <a:xfrm>
            <a:off x="372860" y="1447688"/>
            <a:ext cx="11625176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읽어요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</a:p>
          <a:p>
            <a:pPr>
              <a:spcAft>
                <a:spcPts val="1000"/>
              </a:spcAft>
            </a:pP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13</a:t>
            </a:r>
            <a:r>
              <a:rPr lang="ko-KR" altLang="en-US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장 「싸우다」</a:t>
            </a:r>
            <a:r>
              <a:rPr lang="en-US" altLang="ko-KR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~ 16</a:t>
            </a:r>
            <a:r>
              <a:rPr lang="ko-KR" altLang="en-US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장 「판타지아로 이주한 사람들」</a:t>
            </a:r>
            <a:r>
              <a:rPr lang="en-US" altLang="ko-KR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(116~157</a:t>
            </a:r>
            <a:r>
              <a:rPr lang="ko-KR" altLang="en-US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면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)</a:t>
            </a:r>
          </a:p>
          <a:p>
            <a:pPr>
              <a:spcAft>
                <a:spcPts val="500"/>
              </a:spcAft>
            </a:pPr>
            <a:endParaRPr lang="en-US" altLang="ko-KR" sz="1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500"/>
              </a:spcAft>
            </a:pP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마음에 드는 문장을 만나면 기록하는 거 잊지 마세요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spcAft>
                <a:spcPts val="500"/>
              </a:spcAft>
            </a:pP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없으면 넘어가도 좋아요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</p:txBody>
      </p:sp>
      <p:sp>
        <p:nvSpPr>
          <p:cNvPr id="6" name="부분 원형 5">
            <a:extLst>
              <a:ext uri="{FF2B5EF4-FFF2-40B4-BE49-F238E27FC236}">
                <a16:creationId xmlns:a16="http://schemas.microsoft.com/office/drawing/2014/main" xmlns="" id="{D3C10914-AC4D-997F-7340-39ACF2ED2F3A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</p:spTree>
    <p:extLst>
      <p:ext uri="{BB962C8B-B14F-4D97-AF65-F5344CB8AC3E}">
        <p14:creationId xmlns:p14="http://schemas.microsoft.com/office/powerpoint/2010/main" val="11125830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719361EA-F31C-F908-263C-ED5C660D19C9}"/>
              </a:ext>
            </a:extLst>
          </p:cNvPr>
          <p:cNvSpPr/>
          <p:nvPr/>
        </p:nvSpPr>
        <p:spPr>
          <a:xfrm>
            <a:off x="0" y="1"/>
            <a:ext cx="12192000" cy="932142"/>
          </a:xfrm>
          <a:prstGeom prst="rect">
            <a:avLst/>
          </a:prstGeom>
          <a:solidFill>
            <a:srgbClr val="7FC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DA543D5-B07B-C194-AFBC-4B5D1BDB7ECF}"/>
              </a:ext>
            </a:extLst>
          </p:cNvPr>
          <p:cNvSpPr txBox="1"/>
          <p:nvPr/>
        </p:nvSpPr>
        <p:spPr>
          <a:xfrm>
            <a:off x="372860" y="73657"/>
            <a:ext cx="5846472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읽으며 대화 나누기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D57BA9C0-D9EC-6C64-7C6D-E8E92463AC4C}"/>
              </a:ext>
            </a:extLst>
          </p:cNvPr>
          <p:cNvSpPr txBox="1"/>
          <p:nvPr/>
        </p:nvSpPr>
        <p:spPr>
          <a:xfrm>
            <a:off x="372860" y="1477254"/>
            <a:ext cx="6508231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1.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원지가 원하는 삶은 무엇일까요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pPr marL="514350" indent="-514350">
              <a:spcAft>
                <a:spcPts val="1000"/>
              </a:spcAft>
              <a:buAutoNum type="arabicPeriod"/>
            </a:pPr>
            <a:endParaRPr lang="en-US" altLang="ko-KR" sz="3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1000"/>
              </a:spcAft>
            </a:pPr>
            <a:endParaRPr lang="en-US" altLang="ko-KR" sz="3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marL="514350" indent="-514350">
              <a:spcAft>
                <a:spcPts val="1000"/>
              </a:spcAft>
              <a:buAutoNum type="arabicPeriod"/>
            </a:pPr>
            <a:endParaRPr lang="en-US" altLang="ko-KR" sz="3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1000"/>
              </a:spcAft>
            </a:pP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2.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원지 아빠가 원하는 삶은 무엇일까요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  <a:endParaRPr lang="en-US" altLang="ko-KR" sz="2500" dirty="0"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AD9AC54D-67EC-6CA6-E123-0F4D777BC3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8473" y="1477254"/>
            <a:ext cx="1834658" cy="1976219"/>
          </a:xfrm>
          <a:prstGeom prst="ellipse">
            <a:avLst/>
          </a:prstGeom>
          <a:ln w="12700">
            <a:solidFill>
              <a:schemeClr val="tx1"/>
            </a:solidFill>
            <a:prstDash val="dash"/>
          </a:ln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44B8885D-3CE3-2A4A-E18F-986465A69F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8472" y="4110173"/>
            <a:ext cx="1834659" cy="1822294"/>
          </a:xfrm>
          <a:prstGeom prst="ellipse">
            <a:avLst/>
          </a:prstGeom>
          <a:ln w="12700">
            <a:solidFill>
              <a:schemeClr val="tx1"/>
            </a:solidFill>
            <a:prstDash val="dash"/>
          </a:ln>
        </p:spPr>
      </p:pic>
      <p:sp>
        <p:nvSpPr>
          <p:cNvPr id="8" name="부분 원형 7">
            <a:extLst>
              <a:ext uri="{FF2B5EF4-FFF2-40B4-BE49-F238E27FC236}">
                <a16:creationId xmlns:a16="http://schemas.microsoft.com/office/drawing/2014/main" xmlns="" id="{D0D87D9D-8C76-BD4B-BA40-2A2D6EBEAC84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</p:spTree>
    <p:extLst>
      <p:ext uri="{BB962C8B-B14F-4D97-AF65-F5344CB8AC3E}">
        <p14:creationId xmlns:p14="http://schemas.microsoft.com/office/powerpoint/2010/main" val="14498415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719361EA-F31C-F908-263C-ED5C660D19C9}"/>
              </a:ext>
            </a:extLst>
          </p:cNvPr>
          <p:cNvSpPr/>
          <p:nvPr/>
        </p:nvSpPr>
        <p:spPr>
          <a:xfrm>
            <a:off x="0" y="1"/>
            <a:ext cx="12192000" cy="932142"/>
          </a:xfrm>
          <a:prstGeom prst="rect">
            <a:avLst/>
          </a:prstGeom>
          <a:solidFill>
            <a:srgbClr val="7FC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DA543D5-B07B-C194-AFBC-4B5D1BDB7ECF}"/>
              </a:ext>
            </a:extLst>
          </p:cNvPr>
          <p:cNvSpPr txBox="1"/>
          <p:nvPr/>
        </p:nvSpPr>
        <p:spPr>
          <a:xfrm>
            <a:off x="372860" y="73657"/>
            <a:ext cx="5846472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읽으며 대화 나누기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D57BA9C0-D9EC-6C64-7C6D-E8E92463AC4C}"/>
              </a:ext>
            </a:extLst>
          </p:cNvPr>
          <p:cNvSpPr txBox="1"/>
          <p:nvPr/>
        </p:nvSpPr>
        <p:spPr>
          <a:xfrm>
            <a:off x="372859" y="1336852"/>
            <a:ext cx="10941685" cy="4819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3.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영원히 살 수 있는 기회가 주어진다면 어떤 선택을 할 건가요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  <a:endParaRPr lang="en-US" altLang="ko-KR" sz="2500" dirty="0"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  <a:p>
            <a:pPr lvl="1">
              <a:spcAft>
                <a:spcPts val="1000"/>
              </a:spcAft>
            </a:pP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각자 입장을 정리해 보고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친구들과 토론해 보세요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 lvl="1">
              <a:spcAft>
                <a:spcPts val="1000"/>
              </a:spcAft>
            </a:pPr>
            <a:endParaRPr lang="en-US" altLang="ko-KR" sz="2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500"/>
              </a:spcAft>
            </a:pP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단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아래 두 가지 경우 중 </a:t>
            </a: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하나를 택해야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합니다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spcAft>
                <a:spcPts val="500"/>
              </a:spcAft>
            </a:pP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①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(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원지와 같이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)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실제 몸은 사라졌지만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ko-KR" altLang="en-US" sz="2500" dirty="0">
                <a:solidFill>
                  <a:srgbClr val="6EBA66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가상 세계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에서 권능을 갖는 경우</a:t>
            </a: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500"/>
              </a:spcAft>
            </a:pP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②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ko-KR" altLang="en-US" sz="2500" dirty="0">
                <a:solidFill>
                  <a:srgbClr val="6EBA66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실제 세계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에 존재하는 대신 모든 경제 활동을 스스로 해야 하는 경우</a:t>
            </a: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1000"/>
              </a:spcAft>
            </a:pP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500"/>
              </a:spcAft>
            </a:pP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이야기를 할 때는 아래와 같이 이유를 함께 말해 주세요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</a:p>
          <a:p>
            <a:pPr>
              <a:spcAft>
                <a:spcPts val="500"/>
              </a:spcAft>
            </a:pPr>
            <a:r>
              <a:rPr lang="en-US" altLang="ko-KR" sz="24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“</a:t>
            </a:r>
            <a:r>
              <a:rPr lang="ko-KR" altLang="en-US" sz="240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저는</a:t>
            </a:r>
            <a:r>
              <a:rPr lang="en-US" altLang="ko-KR" sz="240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 ___</a:t>
            </a:r>
            <a:r>
              <a:rPr lang="ko-KR" altLang="en-US" sz="240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라고 </a:t>
            </a:r>
            <a:r>
              <a:rPr lang="ko-KR" altLang="en-US" sz="24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생각합니다</a:t>
            </a:r>
            <a:r>
              <a:rPr lang="en-US" altLang="ko-KR" sz="24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. </a:t>
            </a:r>
            <a:r>
              <a:rPr lang="ko-KR" altLang="en-US" sz="24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그 </a:t>
            </a:r>
            <a:r>
              <a:rPr lang="ko-KR" altLang="en-US" sz="240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까닭은 </a:t>
            </a:r>
            <a:r>
              <a:rPr lang="en-US" altLang="ko-KR" sz="240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___</a:t>
            </a:r>
            <a:r>
              <a:rPr lang="ko-KR" altLang="en-US" sz="240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이기 </a:t>
            </a:r>
            <a:r>
              <a:rPr lang="ko-KR" altLang="en-US" sz="24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때문입니다</a:t>
            </a:r>
            <a:r>
              <a:rPr lang="en-US" altLang="ko-KR" sz="24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.” </a:t>
            </a:r>
          </a:p>
          <a:p>
            <a:pPr>
              <a:spcAft>
                <a:spcPts val="500"/>
              </a:spcAft>
            </a:pPr>
            <a:r>
              <a:rPr lang="en-US" altLang="ko-KR" sz="24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“</a:t>
            </a:r>
            <a:r>
              <a:rPr lang="en-US" altLang="ko-KR" sz="240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①</a:t>
            </a:r>
            <a:r>
              <a:rPr lang="ko-KR" altLang="en-US" sz="240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번</a:t>
            </a:r>
            <a:r>
              <a:rPr lang="en-US" altLang="ko-KR" sz="240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(</a:t>
            </a:r>
            <a:r>
              <a:rPr lang="ko-KR" altLang="en-US" sz="24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혹은 </a:t>
            </a:r>
            <a:r>
              <a:rPr lang="en-US" altLang="ko-KR" sz="240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②</a:t>
            </a:r>
            <a:r>
              <a:rPr lang="ko-KR" altLang="en-US" sz="240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번</a:t>
            </a:r>
            <a:r>
              <a:rPr lang="en-US" altLang="ko-KR" sz="240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)</a:t>
            </a:r>
            <a:r>
              <a:rPr lang="ko-KR" altLang="en-US" sz="24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의 조건이 좋다고 생각합니다</a:t>
            </a:r>
            <a:r>
              <a:rPr lang="en-US" altLang="ko-KR" sz="24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. </a:t>
            </a:r>
            <a:r>
              <a:rPr lang="ko-KR" altLang="en-US" sz="24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그 </a:t>
            </a:r>
            <a:r>
              <a:rPr lang="ko-KR" altLang="en-US" sz="240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이유는 </a:t>
            </a:r>
            <a:r>
              <a:rPr lang="en-US" altLang="ko-KR" sz="240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___</a:t>
            </a:r>
            <a:r>
              <a:rPr lang="ko-KR" altLang="en-US" sz="240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이기 </a:t>
            </a:r>
            <a:r>
              <a:rPr lang="ko-KR" altLang="en-US" sz="24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때문입니다</a:t>
            </a:r>
            <a:r>
              <a:rPr lang="en-US" altLang="ko-KR" sz="24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.”</a:t>
            </a:r>
          </a:p>
        </p:txBody>
      </p:sp>
      <p:sp>
        <p:nvSpPr>
          <p:cNvPr id="8" name="부분 원형 7">
            <a:extLst>
              <a:ext uri="{FF2B5EF4-FFF2-40B4-BE49-F238E27FC236}">
                <a16:creationId xmlns:a16="http://schemas.microsoft.com/office/drawing/2014/main" xmlns="" id="{BB58BDD8-A2A5-698C-0A7E-28B912817DCC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</p:spTree>
    <p:extLst>
      <p:ext uri="{BB962C8B-B14F-4D97-AF65-F5344CB8AC3E}">
        <p14:creationId xmlns:p14="http://schemas.microsoft.com/office/powerpoint/2010/main" val="40813574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719361EA-F31C-F908-263C-ED5C660D19C9}"/>
              </a:ext>
            </a:extLst>
          </p:cNvPr>
          <p:cNvSpPr/>
          <p:nvPr/>
        </p:nvSpPr>
        <p:spPr>
          <a:xfrm>
            <a:off x="0" y="1"/>
            <a:ext cx="12192000" cy="932142"/>
          </a:xfrm>
          <a:prstGeom prst="rect">
            <a:avLst/>
          </a:prstGeom>
          <a:solidFill>
            <a:srgbClr val="7FC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DA543D5-B07B-C194-AFBC-4B5D1BDB7ECF}"/>
              </a:ext>
            </a:extLst>
          </p:cNvPr>
          <p:cNvSpPr txBox="1"/>
          <p:nvPr/>
        </p:nvSpPr>
        <p:spPr>
          <a:xfrm>
            <a:off x="372860" y="73657"/>
            <a:ext cx="5846472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읽으며 대화 나누기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D57BA9C0-D9EC-6C64-7C6D-E8E92463AC4C}"/>
              </a:ext>
            </a:extLst>
          </p:cNvPr>
          <p:cNvSpPr txBox="1"/>
          <p:nvPr/>
        </p:nvSpPr>
        <p:spPr>
          <a:xfrm>
            <a:off x="372860" y="1447688"/>
            <a:ext cx="11625176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읽어요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</a:p>
          <a:p>
            <a:pPr>
              <a:spcAft>
                <a:spcPts val="1000"/>
              </a:spcAft>
            </a:pP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17</a:t>
            </a:r>
            <a:r>
              <a:rPr lang="ko-KR" altLang="en-US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장 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「</a:t>
            </a:r>
            <a:r>
              <a:rPr lang="ko-KR" altLang="en-US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세계를 뒤흔들 계획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」</a:t>
            </a:r>
            <a:r>
              <a:rPr lang="en-US" altLang="ko-KR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~ 21</a:t>
            </a:r>
            <a:r>
              <a:rPr lang="ko-KR" altLang="en-US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장 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「</a:t>
            </a:r>
            <a:r>
              <a:rPr lang="ko-KR" altLang="en-US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영원한 빛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」</a:t>
            </a:r>
            <a:r>
              <a:rPr lang="en-US" altLang="ko-KR" sz="300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(158~194</a:t>
            </a:r>
            <a:r>
              <a:rPr lang="ko-KR" altLang="en-US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면</a:t>
            </a:r>
            <a:r>
              <a:rPr lang="en-US" altLang="ko-KR" sz="3000" dirty="0">
                <a:highlight>
                  <a:srgbClr val="FFFF00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)</a:t>
            </a:r>
          </a:p>
          <a:p>
            <a:pPr>
              <a:spcAft>
                <a:spcPts val="500"/>
              </a:spcAft>
            </a:pPr>
            <a:endParaRPr lang="en-US" altLang="ko-KR" sz="1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500"/>
              </a:spcAft>
            </a:pP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마음에 드는 문장을 만나면 기록하는 거 잊지 마세요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spcAft>
                <a:spcPts val="500"/>
              </a:spcAft>
            </a:pP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없으면 넘어가도 좋아요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</p:txBody>
      </p:sp>
      <p:sp>
        <p:nvSpPr>
          <p:cNvPr id="6" name="부분 원형 5">
            <a:extLst>
              <a:ext uri="{FF2B5EF4-FFF2-40B4-BE49-F238E27FC236}">
                <a16:creationId xmlns:a16="http://schemas.microsoft.com/office/drawing/2014/main" xmlns="" id="{5424EFBC-87DA-7166-ADE8-6B0B6A3163BB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</p:spTree>
    <p:extLst>
      <p:ext uri="{BB962C8B-B14F-4D97-AF65-F5344CB8AC3E}">
        <p14:creationId xmlns:p14="http://schemas.microsoft.com/office/powerpoint/2010/main" val="29649930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719361EA-F31C-F908-263C-ED5C660D19C9}"/>
              </a:ext>
            </a:extLst>
          </p:cNvPr>
          <p:cNvSpPr/>
          <p:nvPr/>
        </p:nvSpPr>
        <p:spPr>
          <a:xfrm>
            <a:off x="0" y="1"/>
            <a:ext cx="12192000" cy="932142"/>
          </a:xfrm>
          <a:prstGeom prst="rect">
            <a:avLst/>
          </a:prstGeom>
          <a:solidFill>
            <a:srgbClr val="7FC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DA543D5-B07B-C194-AFBC-4B5D1BDB7ECF}"/>
              </a:ext>
            </a:extLst>
          </p:cNvPr>
          <p:cNvSpPr txBox="1"/>
          <p:nvPr/>
        </p:nvSpPr>
        <p:spPr>
          <a:xfrm>
            <a:off x="372860" y="73657"/>
            <a:ext cx="5846472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읽으며 대화 나누기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D57BA9C0-D9EC-6C64-7C6D-E8E92463AC4C}"/>
              </a:ext>
            </a:extLst>
          </p:cNvPr>
          <p:cNvSpPr txBox="1"/>
          <p:nvPr/>
        </p:nvSpPr>
        <p:spPr>
          <a:xfrm>
            <a:off x="372860" y="1447688"/>
            <a:ext cx="11385031" cy="2775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000"/>
              </a:spcAft>
              <a:buAutoNum type="arabicPeriod"/>
            </a:pP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선우의 말처럼 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‘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위험과 아픔과 괴로움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’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은 좋지 않은 걸까요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pPr lvl="1">
              <a:spcAft>
                <a:spcPts val="1000"/>
              </a:spcAft>
            </a:pP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선우가 원지에게 한 질문을 여러분 </a:t>
            </a:r>
            <a:r>
              <a:rPr lang="ko-KR" altLang="en-US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자신에게도 던져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보세요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endParaRPr lang="en-US" altLang="ko-KR" sz="3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marL="457200" indent="-457200">
              <a:spcAft>
                <a:spcPts val="1000"/>
              </a:spcAft>
              <a:buAutoNum type="arabicPeriod"/>
            </a:pPr>
            <a:endParaRPr lang="en-US" altLang="ko-KR" sz="2500" dirty="0"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  <a:p>
            <a:pPr algn="ctr">
              <a:spcAft>
                <a:spcPts val="1000"/>
              </a:spcAft>
            </a:pPr>
            <a:r>
              <a:rPr lang="en-US" altLang="ko-KR" sz="28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“</a:t>
            </a:r>
            <a:r>
              <a:rPr lang="ko-KR" altLang="en-US" sz="28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도저히 이해가 안 돼</a:t>
            </a:r>
            <a:r>
              <a:rPr lang="en-US" altLang="ko-KR" sz="28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. </a:t>
            </a:r>
            <a:r>
              <a:rPr lang="ko-KR" altLang="en-US" sz="28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위험과 아픔과 괴로움이 있는 게 뭐가 좋아</a:t>
            </a:r>
            <a:r>
              <a:rPr lang="en-US" altLang="ko-KR" sz="28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? </a:t>
            </a:r>
          </a:p>
          <a:p>
            <a:pPr algn="ctr">
              <a:spcAft>
                <a:spcPts val="1000"/>
              </a:spcAft>
            </a:pPr>
            <a:r>
              <a:rPr lang="ko-KR" altLang="en-US" sz="28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완벽한 판타지아가 훨씬 낫지 않아</a:t>
            </a:r>
            <a:r>
              <a:rPr lang="en-US" altLang="ko-KR" sz="28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?”</a:t>
            </a:r>
          </a:p>
        </p:txBody>
      </p:sp>
      <p:sp>
        <p:nvSpPr>
          <p:cNvPr id="6" name="부분 원형 5">
            <a:extLst>
              <a:ext uri="{FF2B5EF4-FFF2-40B4-BE49-F238E27FC236}">
                <a16:creationId xmlns:a16="http://schemas.microsoft.com/office/drawing/2014/main" xmlns="" id="{52CE3911-90A6-156D-EF9E-2E7CCAD9FF23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</p:spTree>
    <p:extLst>
      <p:ext uri="{BB962C8B-B14F-4D97-AF65-F5344CB8AC3E}">
        <p14:creationId xmlns:p14="http://schemas.microsoft.com/office/powerpoint/2010/main" val="38261161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xmlns="" id="{9955E770-830A-79D5-6827-CE23BA41307E}"/>
              </a:ext>
            </a:extLst>
          </p:cNvPr>
          <p:cNvSpPr/>
          <p:nvPr/>
        </p:nvSpPr>
        <p:spPr>
          <a:xfrm>
            <a:off x="0" y="1"/>
            <a:ext cx="12192000" cy="932142"/>
          </a:xfrm>
          <a:prstGeom prst="rect">
            <a:avLst/>
          </a:prstGeom>
          <a:solidFill>
            <a:srgbClr val="7FC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D8D9A87B-6AA6-3044-8DD2-18099A73A1E7}"/>
              </a:ext>
            </a:extLst>
          </p:cNvPr>
          <p:cNvSpPr txBox="1"/>
          <p:nvPr/>
        </p:nvSpPr>
        <p:spPr>
          <a:xfrm>
            <a:off x="4865311" y="1797921"/>
            <a:ext cx="670785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spcAft>
                <a:spcPts val="1000"/>
              </a:spcAft>
              <a:buAutoNum type="arabicPeriod"/>
            </a:pP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표지 속 공간은 어디일까요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 </a:t>
            </a:r>
          </a:p>
          <a:p>
            <a:pPr lvl="1">
              <a:spcAft>
                <a:spcPts val="1000"/>
              </a:spcAft>
            </a:pP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주인공은 누구일까요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pPr lvl="1">
              <a:spcAft>
                <a:spcPts val="1000"/>
              </a:spcAft>
            </a:pPr>
            <a:endParaRPr lang="en-US" altLang="ko-KR" sz="3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marL="514350" indent="-514350">
              <a:spcAft>
                <a:spcPts val="1000"/>
              </a:spcAft>
              <a:buAutoNum type="arabicPeriod"/>
            </a:pP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제목과 표지를 함께 보고 </a:t>
            </a:r>
            <a:endParaRPr lang="en-US" altLang="ko-KR" sz="3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lvl="1">
              <a:spcAft>
                <a:spcPts val="1000"/>
              </a:spcAft>
            </a:pP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어떤 내용일지 유추해 보세요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spcAft>
                <a:spcPts val="1000"/>
              </a:spcAft>
            </a:pPr>
            <a:endParaRPr lang="en-US" altLang="ko-KR" sz="3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1000"/>
              </a:spcAft>
            </a:pP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3. ‘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좋은 어린이책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’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이란 무엇일까요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8E6191A-4117-DD54-64B7-D95C7328AF2E}"/>
              </a:ext>
            </a:extLst>
          </p:cNvPr>
          <p:cNvSpPr txBox="1"/>
          <p:nvPr/>
        </p:nvSpPr>
        <p:spPr>
          <a:xfrm>
            <a:off x="372860" y="73657"/>
            <a:ext cx="4057521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표지 자세히 보기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607ED28F-6F76-3204-DA33-EE4801AC3A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051" y="1207357"/>
            <a:ext cx="3661138" cy="5422338"/>
          </a:xfrm>
          <a:prstGeom prst="rect">
            <a:avLst/>
          </a:prstGeom>
        </p:spPr>
      </p:pic>
      <p:sp>
        <p:nvSpPr>
          <p:cNvPr id="9" name="부분 원형 8">
            <a:extLst>
              <a:ext uri="{FF2B5EF4-FFF2-40B4-BE49-F238E27FC236}">
                <a16:creationId xmlns:a16="http://schemas.microsoft.com/office/drawing/2014/main" xmlns="" id="{3278F08F-5E71-5306-5FE2-03374A21A3F3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읽기 전</a:t>
            </a:r>
          </a:p>
        </p:txBody>
      </p:sp>
    </p:spTree>
    <p:extLst>
      <p:ext uri="{BB962C8B-B14F-4D97-AF65-F5344CB8AC3E}">
        <p14:creationId xmlns:p14="http://schemas.microsoft.com/office/powerpoint/2010/main" val="19489525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719361EA-F31C-F908-263C-ED5C660D19C9}"/>
              </a:ext>
            </a:extLst>
          </p:cNvPr>
          <p:cNvSpPr/>
          <p:nvPr/>
        </p:nvSpPr>
        <p:spPr>
          <a:xfrm>
            <a:off x="0" y="1"/>
            <a:ext cx="12192000" cy="932142"/>
          </a:xfrm>
          <a:prstGeom prst="rect">
            <a:avLst/>
          </a:prstGeom>
          <a:solidFill>
            <a:srgbClr val="7FC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DA543D5-B07B-C194-AFBC-4B5D1BDB7ECF}"/>
              </a:ext>
            </a:extLst>
          </p:cNvPr>
          <p:cNvSpPr txBox="1"/>
          <p:nvPr/>
        </p:nvSpPr>
        <p:spPr>
          <a:xfrm>
            <a:off x="372860" y="73657"/>
            <a:ext cx="5846472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읽으며 대화 나누기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D57BA9C0-D9EC-6C64-7C6D-E8E92463AC4C}"/>
              </a:ext>
            </a:extLst>
          </p:cNvPr>
          <p:cNvSpPr txBox="1"/>
          <p:nvPr/>
        </p:nvSpPr>
        <p:spPr>
          <a:xfrm>
            <a:off x="403484" y="1838821"/>
            <a:ext cx="11385031" cy="3180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000"/>
              </a:spcAft>
            </a:pP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원지가 떠난 후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선우는 마음이 아팠지만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원지와의 기억을 소중히 간직하기로 합니다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 algn="ctr">
              <a:spcAft>
                <a:spcPts val="1000"/>
              </a:spcAft>
            </a:pP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아래 문장을 다 함께 소리 내어 읽으면서 </a:t>
            </a: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선우가 깨달은 것에 대해 생각해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보세요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>
              <a:spcAft>
                <a:spcPts val="1000"/>
              </a:spcAft>
            </a:pP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>
              <a:spcAft>
                <a:spcPts val="1000"/>
              </a:spcAft>
            </a:pPr>
            <a:r>
              <a:rPr lang="en-US" altLang="ko-KR" sz="28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“</a:t>
            </a:r>
            <a:r>
              <a:rPr lang="ko-KR" altLang="en-US" sz="28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원지와 만난 세계는 가짜였지만</a:t>
            </a:r>
            <a:r>
              <a:rPr lang="en-US" altLang="ko-KR" sz="28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, </a:t>
            </a:r>
            <a:r>
              <a:rPr lang="ko-KR" altLang="en-US" sz="28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원지와 만난 기억은</a:t>
            </a:r>
            <a:r>
              <a:rPr lang="en-US" altLang="ko-KR" sz="28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, </a:t>
            </a:r>
          </a:p>
          <a:p>
            <a:pPr algn="ctr">
              <a:spcAft>
                <a:spcPts val="1000"/>
              </a:spcAft>
            </a:pPr>
            <a:r>
              <a:rPr lang="ko-KR" altLang="en-US" sz="28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원지와 함께 한 경험은 진짜라는 것을</a:t>
            </a:r>
            <a:r>
              <a:rPr lang="en-US" altLang="ko-KR" sz="28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. </a:t>
            </a:r>
          </a:p>
          <a:p>
            <a:pPr algn="ctr">
              <a:spcAft>
                <a:spcPts val="1000"/>
              </a:spcAft>
            </a:pPr>
            <a:r>
              <a:rPr lang="ko-KR" altLang="en-US" sz="28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원지가 남겨 준 빛은 자기 안에서 영원히 꺼지지 않고 타오를 것이라는 사실을</a:t>
            </a:r>
            <a:r>
              <a:rPr lang="en-US" altLang="ko-KR" sz="28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.”</a:t>
            </a:r>
            <a:r>
              <a:rPr lang="ko-KR" altLang="en-US" sz="28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 </a:t>
            </a:r>
            <a:endParaRPr lang="en-US" altLang="ko-KR" sz="2800" dirty="0"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</p:txBody>
      </p:sp>
      <p:sp>
        <p:nvSpPr>
          <p:cNvPr id="6" name="부분 원형 5">
            <a:extLst>
              <a:ext uri="{FF2B5EF4-FFF2-40B4-BE49-F238E27FC236}">
                <a16:creationId xmlns:a16="http://schemas.microsoft.com/office/drawing/2014/main" xmlns="" id="{BBC3B5E9-6BF2-E17B-D7CE-0A97F74A1D23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</p:spTree>
    <p:extLst>
      <p:ext uri="{BB962C8B-B14F-4D97-AF65-F5344CB8AC3E}">
        <p14:creationId xmlns:p14="http://schemas.microsoft.com/office/powerpoint/2010/main" val="127969716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719361EA-F31C-F908-263C-ED5C660D19C9}"/>
              </a:ext>
            </a:extLst>
          </p:cNvPr>
          <p:cNvSpPr/>
          <p:nvPr/>
        </p:nvSpPr>
        <p:spPr>
          <a:xfrm>
            <a:off x="0" y="1"/>
            <a:ext cx="12192000" cy="932142"/>
          </a:xfrm>
          <a:prstGeom prst="rect">
            <a:avLst/>
          </a:prstGeom>
          <a:solidFill>
            <a:srgbClr val="7FC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DA543D5-B07B-C194-AFBC-4B5D1BDB7ECF}"/>
              </a:ext>
            </a:extLst>
          </p:cNvPr>
          <p:cNvSpPr txBox="1"/>
          <p:nvPr/>
        </p:nvSpPr>
        <p:spPr>
          <a:xfrm>
            <a:off x="372860" y="73657"/>
            <a:ext cx="4613764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독서 경험 확장하기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F0A67D3-E528-3726-1DDB-EFAB30F91C41}"/>
              </a:ext>
            </a:extLst>
          </p:cNvPr>
          <p:cNvSpPr txBox="1"/>
          <p:nvPr/>
        </p:nvSpPr>
        <p:spPr>
          <a:xfrm>
            <a:off x="372860" y="1536174"/>
            <a:ext cx="7505757" cy="4221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000"/>
              </a:spcAft>
              <a:buAutoNum type="arabicPeriod"/>
            </a:pP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헤어짐이 아쉬운 친구들을 위해 준비했어요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 lvl="1">
              <a:spcAft>
                <a:spcPts val="1000"/>
              </a:spcAft>
            </a:pPr>
            <a:r>
              <a:rPr lang="ko-KR" altLang="en-US" sz="3000">
                <a:solidFill>
                  <a:schemeClr val="bg1"/>
                </a:solidFill>
                <a:highlight>
                  <a:srgbClr val="7FC278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활동지 </a:t>
            </a:r>
            <a:r>
              <a:rPr lang="en-US" altLang="ko-KR" sz="3000">
                <a:solidFill>
                  <a:schemeClr val="bg1"/>
                </a:solidFill>
                <a:highlight>
                  <a:srgbClr val="7FC278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5</a:t>
            </a:r>
            <a:r>
              <a:rPr lang="ko-KR" altLang="en-US" sz="30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에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편지를 써 보세요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</a:p>
          <a:p>
            <a:pPr lvl="1">
              <a:spcAft>
                <a:spcPts val="1000"/>
              </a:spcAft>
            </a:pPr>
            <a:endParaRPr lang="en-US" altLang="ko-KR" sz="3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1000"/>
              </a:spcAft>
            </a:pP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받는 이는 누구라도 괜찮아요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spcAft>
                <a:spcPts val="1000"/>
              </a:spcAft>
            </a:pPr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(</a:t>
            </a: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원지</a:t>
            </a:r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 </a:t>
            </a: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선우</a:t>
            </a:r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 </a:t>
            </a: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원지 아빠</a:t>
            </a:r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 </a:t>
            </a: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선우 부모님</a:t>
            </a:r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 </a:t>
            </a:r>
            <a:r>
              <a:rPr lang="ko-KR" altLang="en-US" sz="2000" dirty="0" err="1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장범호</a:t>
            </a: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패거리</a:t>
            </a:r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 </a:t>
            </a: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재우</a:t>
            </a:r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 </a:t>
            </a: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작가님 등등</a:t>
            </a:r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)</a:t>
            </a:r>
          </a:p>
          <a:p>
            <a:pPr>
              <a:spcAft>
                <a:spcPts val="1000"/>
              </a:spcAft>
            </a:pP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1000"/>
              </a:spcAft>
            </a:pP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혹 원하는 편지지가 있다면 그곳에 적어도 좋아요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1000"/>
              </a:spcAft>
            </a:pP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못다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한 마음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하고 싶었던 말을 담아 편지를 써 주세요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</p:txBody>
      </p:sp>
      <p:sp>
        <p:nvSpPr>
          <p:cNvPr id="10" name="부분 원형 9">
            <a:extLst>
              <a:ext uri="{FF2B5EF4-FFF2-40B4-BE49-F238E27FC236}">
                <a16:creationId xmlns:a16="http://schemas.microsoft.com/office/drawing/2014/main" xmlns="" id="{F422AFFF-BDFC-C630-3103-C5DD6EC743EE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읽은 후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A93563A5-D46C-CBC2-7F4B-9B2437D7B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52" t="30169" r="13014" b="10169"/>
          <a:stretch/>
        </p:blipFill>
        <p:spPr>
          <a:xfrm>
            <a:off x="8000475" y="2018659"/>
            <a:ext cx="3567010" cy="3886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4740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719361EA-F31C-F908-263C-ED5C660D19C9}"/>
              </a:ext>
            </a:extLst>
          </p:cNvPr>
          <p:cNvSpPr/>
          <p:nvPr/>
        </p:nvSpPr>
        <p:spPr>
          <a:xfrm>
            <a:off x="0" y="1"/>
            <a:ext cx="12192000" cy="932142"/>
          </a:xfrm>
          <a:prstGeom prst="rect">
            <a:avLst/>
          </a:prstGeom>
          <a:solidFill>
            <a:srgbClr val="7FC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DA543D5-B07B-C194-AFBC-4B5D1BDB7ECF}"/>
              </a:ext>
            </a:extLst>
          </p:cNvPr>
          <p:cNvSpPr txBox="1"/>
          <p:nvPr/>
        </p:nvSpPr>
        <p:spPr>
          <a:xfrm>
            <a:off x="372860" y="73657"/>
            <a:ext cx="4613764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독서 경험 확장하기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F0A67D3-E528-3726-1DDB-EFAB30F91C41}"/>
              </a:ext>
            </a:extLst>
          </p:cNvPr>
          <p:cNvSpPr txBox="1"/>
          <p:nvPr/>
        </p:nvSpPr>
        <p:spPr>
          <a:xfrm>
            <a:off x="372860" y="1536174"/>
            <a:ext cx="7505757" cy="1143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2. </a:t>
            </a: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각자 인상 깊은 장면을 고른 후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</a:t>
            </a:r>
          </a:p>
          <a:p>
            <a:pPr lvl="1">
              <a:spcAft>
                <a:spcPts val="1000"/>
              </a:spcAft>
            </a:pPr>
            <a:r>
              <a:rPr lang="ko-KR" altLang="en-US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우리 반 베스트 장면을 선정해 보세요</a:t>
            </a:r>
            <a:r>
              <a:rPr lang="en-US" altLang="ko-KR" sz="3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</p:txBody>
      </p:sp>
      <p:graphicFrame>
        <p:nvGraphicFramePr>
          <p:cNvPr id="2" name="표 2">
            <a:extLst>
              <a:ext uri="{FF2B5EF4-FFF2-40B4-BE49-F238E27FC236}">
                <a16:creationId xmlns:a16="http://schemas.microsoft.com/office/drawing/2014/main" xmlns="" id="{D03D3354-1006-C282-1DB8-7CC10EE31F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1312784"/>
              </p:ext>
            </p:extLst>
          </p:nvPr>
        </p:nvGraphicFramePr>
        <p:xfrm>
          <a:off x="919018" y="3332599"/>
          <a:ext cx="10353964" cy="245129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176982">
                  <a:extLst>
                    <a:ext uri="{9D8B030D-6E8A-4147-A177-3AD203B41FA5}">
                      <a16:colId xmlns:a16="http://schemas.microsoft.com/office/drawing/2014/main" xmlns="" val="4197205359"/>
                    </a:ext>
                  </a:extLst>
                </a:gridCol>
                <a:gridCol w="5176982">
                  <a:extLst>
                    <a:ext uri="{9D8B030D-6E8A-4147-A177-3AD203B41FA5}">
                      <a16:colId xmlns:a16="http://schemas.microsoft.com/office/drawing/2014/main" xmlns="" val="2587747152"/>
                    </a:ext>
                  </a:extLst>
                </a:gridCol>
              </a:tblGrid>
              <a:tr h="51800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400" dirty="0">
                          <a:latin typeface="강원교육모두 Light" panose="02020603020101020101" pitchFamily="18" charset="-127"/>
                          <a:ea typeface="강원교육모두 Light" panose="02020603020101020101" pitchFamily="18" charset="-127"/>
                        </a:rPr>
                        <a:t>우리 반이 뽑은 베스트 장면 </a:t>
                      </a:r>
                      <a:r>
                        <a:rPr lang="en-US" altLang="ko-KR" sz="2400" dirty="0">
                          <a:latin typeface="강원교육모두 Light" panose="02020603020101020101" pitchFamily="18" charset="-127"/>
                          <a:ea typeface="강원교육모두 Light" panose="02020603020101020101" pitchFamily="18" charset="-127"/>
                        </a:rPr>
                        <a:t>(</a:t>
                      </a:r>
                      <a:r>
                        <a:rPr lang="ko-KR" altLang="en-US" sz="2400" dirty="0">
                          <a:latin typeface="강원교육모두 Light" panose="02020603020101020101" pitchFamily="18" charset="-127"/>
                          <a:ea typeface="강원교육모두 Light" panose="02020603020101020101" pitchFamily="18" charset="-127"/>
                        </a:rPr>
                        <a:t>내용</a:t>
                      </a:r>
                      <a:r>
                        <a:rPr lang="en-US" altLang="ko-KR" sz="2400" dirty="0">
                          <a:latin typeface="강원교육모두 Light" panose="02020603020101020101" pitchFamily="18" charset="-127"/>
                          <a:ea typeface="강원교육모두 Light" panose="02020603020101020101" pitchFamily="18" charset="-127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400" dirty="0">
                          <a:latin typeface="강원교육모두 Light" panose="02020603020101020101" pitchFamily="18" charset="-127"/>
                          <a:ea typeface="강원교육모두 Light" panose="02020603020101020101" pitchFamily="18" charset="-127"/>
                        </a:rPr>
                        <a:t>우리 반이 뽑은 베스트 장면 </a:t>
                      </a:r>
                      <a:r>
                        <a:rPr lang="en-US" altLang="ko-KR" sz="2400" dirty="0">
                          <a:latin typeface="강원교육모두 Light" panose="02020603020101020101" pitchFamily="18" charset="-127"/>
                          <a:ea typeface="강원교육모두 Light" panose="02020603020101020101" pitchFamily="18" charset="-127"/>
                        </a:rPr>
                        <a:t>(</a:t>
                      </a:r>
                      <a:r>
                        <a:rPr lang="ko-KR" altLang="en-US" sz="2400" dirty="0">
                          <a:latin typeface="강원교육모두 Light" panose="02020603020101020101" pitchFamily="18" charset="-127"/>
                          <a:ea typeface="강원교육모두 Light" panose="02020603020101020101" pitchFamily="18" charset="-127"/>
                        </a:rPr>
                        <a:t>그림</a:t>
                      </a:r>
                      <a:r>
                        <a:rPr lang="en-US" altLang="ko-KR" sz="2400" dirty="0">
                          <a:latin typeface="강원교육모두 Light" panose="02020603020101020101" pitchFamily="18" charset="-127"/>
                          <a:ea typeface="강원교육모두 Light" panose="02020603020101020101" pitchFamily="18" charset="-127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88831966"/>
                  </a:ext>
                </a:extLst>
              </a:tr>
              <a:tr h="64442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>
                          <a:latin typeface="강원교육모두 Light" panose="02020603020101020101" pitchFamily="18" charset="-127"/>
                          <a:ea typeface="강원교육모두 Light" panose="02020603020101020101" pitchFamily="18" charset="-127"/>
                        </a:rPr>
                        <a:t>1.</a:t>
                      </a:r>
                      <a:endParaRPr lang="ko-KR" altLang="en-US" sz="2500" dirty="0">
                        <a:latin typeface="강원교육모두 Light" panose="02020603020101020101" pitchFamily="18" charset="-127"/>
                        <a:ea typeface="강원교육모두 Light" panose="02020603020101020101" pitchFamily="18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>
                          <a:latin typeface="강원교육모두 Light" panose="02020603020101020101" pitchFamily="18" charset="-127"/>
                          <a:ea typeface="강원교육모두 Light" panose="02020603020101020101" pitchFamily="18" charset="-127"/>
                        </a:rPr>
                        <a:t>1.</a:t>
                      </a:r>
                      <a:endParaRPr lang="ko-KR" altLang="en-US" sz="2500" dirty="0">
                        <a:latin typeface="강원교육모두 Light" panose="02020603020101020101" pitchFamily="18" charset="-127"/>
                        <a:ea typeface="강원교육모두 Light" panose="02020603020101020101" pitchFamily="18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82749498"/>
                  </a:ext>
                </a:extLst>
              </a:tr>
              <a:tr h="64442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>
                          <a:latin typeface="강원교육모두 Light" panose="02020603020101020101" pitchFamily="18" charset="-127"/>
                          <a:ea typeface="강원교육모두 Light" panose="02020603020101020101" pitchFamily="18" charset="-127"/>
                        </a:rPr>
                        <a:t>2.</a:t>
                      </a:r>
                      <a:endParaRPr lang="ko-KR" altLang="en-US" sz="2500" dirty="0">
                        <a:latin typeface="강원교육모두 Light" panose="02020603020101020101" pitchFamily="18" charset="-127"/>
                        <a:ea typeface="강원교육모두 Light" panose="02020603020101020101" pitchFamily="18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>
                          <a:latin typeface="강원교육모두 Light" panose="02020603020101020101" pitchFamily="18" charset="-127"/>
                          <a:ea typeface="강원교육모두 Light" panose="02020603020101020101" pitchFamily="18" charset="-127"/>
                        </a:rPr>
                        <a:t>2.</a:t>
                      </a:r>
                      <a:endParaRPr lang="ko-KR" altLang="en-US" sz="2500" dirty="0">
                        <a:latin typeface="강원교육모두 Light" panose="02020603020101020101" pitchFamily="18" charset="-127"/>
                        <a:ea typeface="강원교육모두 Light" panose="02020603020101020101" pitchFamily="18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33021409"/>
                  </a:ext>
                </a:extLst>
              </a:tr>
              <a:tr h="64442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>
                          <a:latin typeface="강원교육모두 Light" panose="02020603020101020101" pitchFamily="18" charset="-127"/>
                          <a:ea typeface="강원교육모두 Light" panose="02020603020101020101" pitchFamily="18" charset="-127"/>
                        </a:rPr>
                        <a:t>3.</a:t>
                      </a:r>
                      <a:endParaRPr lang="ko-KR" altLang="en-US" sz="2500" dirty="0">
                        <a:latin typeface="강원교육모두 Light" panose="02020603020101020101" pitchFamily="18" charset="-127"/>
                        <a:ea typeface="강원교육모두 Light" panose="02020603020101020101" pitchFamily="18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500" dirty="0">
                          <a:latin typeface="강원교육모두 Light" panose="02020603020101020101" pitchFamily="18" charset="-127"/>
                          <a:ea typeface="강원교육모두 Light" panose="02020603020101020101" pitchFamily="18" charset="-127"/>
                        </a:rPr>
                        <a:t>3.</a:t>
                      </a:r>
                      <a:endParaRPr lang="ko-KR" altLang="en-US" sz="2500" dirty="0">
                        <a:latin typeface="강원교육모두 Light" panose="02020603020101020101" pitchFamily="18" charset="-127"/>
                        <a:ea typeface="강원교육모두 Light" panose="02020603020101020101" pitchFamily="18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76449089"/>
                  </a:ext>
                </a:extLst>
              </a:tr>
            </a:tbl>
          </a:graphicData>
        </a:graphic>
      </p:graphicFrame>
      <p:sp>
        <p:nvSpPr>
          <p:cNvPr id="8" name="부분 원형 7">
            <a:extLst>
              <a:ext uri="{FF2B5EF4-FFF2-40B4-BE49-F238E27FC236}">
                <a16:creationId xmlns:a16="http://schemas.microsoft.com/office/drawing/2014/main" xmlns="" id="{88D5B9F1-EF8C-4574-558F-9F912EDE8C99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읽은 후</a:t>
            </a:r>
          </a:p>
        </p:txBody>
      </p:sp>
    </p:spTree>
    <p:extLst>
      <p:ext uri="{BB962C8B-B14F-4D97-AF65-F5344CB8AC3E}">
        <p14:creationId xmlns:p14="http://schemas.microsoft.com/office/powerpoint/2010/main" val="108107685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67F38F81-F106-748B-D184-8BB9AAE7928F}"/>
              </a:ext>
            </a:extLst>
          </p:cNvPr>
          <p:cNvSpPr txBox="1"/>
          <p:nvPr/>
        </p:nvSpPr>
        <p:spPr>
          <a:xfrm>
            <a:off x="372860" y="1455996"/>
            <a:ext cx="10338407" cy="4580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예전부터 원지 아빠와 같은 꿈을 꾸는 과학자들은 많았습니다</a:t>
            </a:r>
            <a:r>
              <a:rPr lang="en-US" altLang="ko-KR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</a:p>
          <a:p>
            <a:pPr>
              <a:spcAft>
                <a:spcPts val="1000"/>
              </a:spcAft>
            </a:pP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이러한 이야기들은 많은 영화나 작품으로 만들어졌어요</a:t>
            </a:r>
            <a:r>
              <a:rPr lang="en-US" altLang="ko-KR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spcAft>
                <a:spcPts val="1000"/>
              </a:spcAft>
            </a:pP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『마지막 레벨 업</a:t>
            </a:r>
            <a:r>
              <a:rPr lang="en-US" altLang="ko-KR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』</a:t>
            </a: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을 재미있게 읽었다면 다른 작품을 찾아보는 것도 좋겠죠</a:t>
            </a:r>
            <a:r>
              <a:rPr lang="en-US" altLang="ko-KR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pPr>
              <a:spcAft>
                <a:spcPts val="1000"/>
              </a:spcAft>
            </a:pPr>
            <a:endParaRPr lang="en-US" altLang="ko-KR" sz="250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1000"/>
              </a:spcAft>
            </a:pP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우리가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살고 있는 지금과 비슷하면서도 조금씩 다른 세상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spcAft>
                <a:spcPts val="1000"/>
              </a:spcAft>
            </a:pP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몇 년 </a:t>
            </a: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뒤에는 몸이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없어도 가상 세계 속에서 살 수 있는 세상이 오지 않을까요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pPr>
              <a:spcAft>
                <a:spcPts val="1000"/>
              </a:spcAft>
            </a:pP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1000"/>
              </a:spcAft>
            </a:pP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그런 상황이 왔을 때 여러분은 어떤 선택을 하게 될지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</a:p>
          <a:p>
            <a:pPr>
              <a:spcAft>
                <a:spcPts val="1000"/>
              </a:spcAft>
            </a:pP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『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마지막 레벨 업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』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을 </a:t>
            </a: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읽으며</a:t>
            </a:r>
            <a:r>
              <a:rPr lang="en-US" altLang="ko-KR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고민하는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시간이 되었기를 </a:t>
            </a: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바라요</a:t>
            </a:r>
            <a:r>
              <a:rPr lang="en-US" altLang="ko-KR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xmlns="" id="{16DAD991-20A8-E06A-9610-B0B209F081CA}"/>
              </a:ext>
            </a:extLst>
          </p:cNvPr>
          <p:cNvSpPr/>
          <p:nvPr/>
        </p:nvSpPr>
        <p:spPr>
          <a:xfrm>
            <a:off x="0" y="1"/>
            <a:ext cx="12192000" cy="932142"/>
          </a:xfrm>
          <a:prstGeom prst="rect">
            <a:avLst/>
          </a:prstGeom>
          <a:solidFill>
            <a:srgbClr val="7FC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3FAA9157-20FE-BA2C-77C1-C707F0FC3B81}"/>
              </a:ext>
            </a:extLst>
          </p:cNvPr>
          <p:cNvSpPr txBox="1"/>
          <p:nvPr/>
        </p:nvSpPr>
        <p:spPr>
          <a:xfrm>
            <a:off x="372860" y="73657"/>
            <a:ext cx="4613764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독서 경험 확장하기</a:t>
            </a:r>
          </a:p>
        </p:txBody>
      </p:sp>
      <p:sp>
        <p:nvSpPr>
          <p:cNvPr id="6" name="부분 원형 5">
            <a:extLst>
              <a:ext uri="{FF2B5EF4-FFF2-40B4-BE49-F238E27FC236}">
                <a16:creationId xmlns:a16="http://schemas.microsoft.com/office/drawing/2014/main" xmlns="" id="{B44D9123-A85C-B236-ADC4-2F359EEFB52B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마무리</a:t>
            </a:r>
          </a:p>
        </p:txBody>
      </p:sp>
    </p:spTree>
    <p:extLst>
      <p:ext uri="{BB962C8B-B14F-4D97-AF65-F5344CB8AC3E}">
        <p14:creationId xmlns:p14="http://schemas.microsoft.com/office/powerpoint/2010/main" val="22188484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우주로 가는 계단">
            <a:extLst>
              <a:ext uri="{FF2B5EF4-FFF2-40B4-BE49-F238E27FC236}">
                <a16:creationId xmlns:a16="http://schemas.microsoft.com/office/drawing/2014/main" xmlns="" id="{8465B22A-D6E9-D93D-1432-E45B0EF35F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3630" y="2727694"/>
            <a:ext cx="1342037" cy="198344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그룹 2">
            <a:extLst>
              <a:ext uri="{FF2B5EF4-FFF2-40B4-BE49-F238E27FC236}">
                <a16:creationId xmlns:a16="http://schemas.microsoft.com/office/drawing/2014/main" xmlns="" id="{F9E6AEF3-7F4E-38B4-35B4-465397E68311}"/>
              </a:ext>
            </a:extLst>
          </p:cNvPr>
          <p:cNvGrpSpPr/>
          <p:nvPr/>
        </p:nvGrpSpPr>
        <p:grpSpPr>
          <a:xfrm>
            <a:off x="9202200" y="2727694"/>
            <a:ext cx="2776286" cy="2005157"/>
            <a:chOff x="6277892" y="1391944"/>
            <a:chExt cx="3612157" cy="244287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2056" name="Picture 8" descr="떴다! 배달룡 선생님">
              <a:extLst>
                <a:ext uri="{FF2B5EF4-FFF2-40B4-BE49-F238E27FC236}">
                  <a16:creationId xmlns:a16="http://schemas.microsoft.com/office/drawing/2014/main" xmlns="" id="{9C5A437E-39E0-A7E9-128A-D0268F6A59C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77892" y="1391944"/>
              <a:ext cx="1867638" cy="24428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8" name="Picture 10" descr="루호">
              <a:extLst>
                <a:ext uri="{FF2B5EF4-FFF2-40B4-BE49-F238E27FC236}">
                  <a16:creationId xmlns:a16="http://schemas.microsoft.com/office/drawing/2014/main" xmlns="" id="{7041F9DD-CD25-4991-A7B0-6C67D67DA89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39414" y="1391944"/>
              <a:ext cx="1650635" cy="24428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xmlns="" id="{946C09A1-25B1-F787-6D7B-6E55284B32A0}"/>
              </a:ext>
            </a:extLst>
          </p:cNvPr>
          <p:cNvGrpSpPr/>
          <p:nvPr/>
        </p:nvGrpSpPr>
        <p:grpSpPr>
          <a:xfrm>
            <a:off x="6286832" y="2727694"/>
            <a:ext cx="2742328" cy="1983439"/>
            <a:chOff x="5974346" y="2538790"/>
            <a:chExt cx="3607044" cy="244287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2060" name="Picture 12" descr="마지막 레벨 업">
              <a:extLst>
                <a:ext uri="{FF2B5EF4-FFF2-40B4-BE49-F238E27FC236}">
                  <a16:creationId xmlns:a16="http://schemas.microsoft.com/office/drawing/2014/main" xmlns="" id="{065572AF-2D41-32CA-96EE-2E66F0910B1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33017" y="2538790"/>
              <a:ext cx="1648373" cy="24428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2" name="Picture 14" descr="비밀의 무게">
              <a:extLst>
                <a:ext uri="{FF2B5EF4-FFF2-40B4-BE49-F238E27FC236}">
                  <a16:creationId xmlns:a16="http://schemas.microsoft.com/office/drawing/2014/main" xmlns="" id="{4D763FF3-8D62-A90D-E480-FC225E6B8B1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74346" y="2538791"/>
              <a:ext cx="1864787" cy="24428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79F23CC4-F44F-0A40-9B33-EC27C7824D23}"/>
              </a:ext>
            </a:extLst>
          </p:cNvPr>
          <p:cNvSpPr txBox="1"/>
          <p:nvPr/>
        </p:nvSpPr>
        <p:spPr>
          <a:xfrm>
            <a:off x="224382" y="1349200"/>
            <a:ext cx="12024626" cy="1066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altLang="ko-KR" sz="3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‘</a:t>
            </a:r>
            <a:r>
              <a:rPr lang="ko-KR" altLang="en-US" sz="3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창비 좋은 어린이책</a:t>
            </a:r>
            <a:r>
              <a:rPr lang="en-US" altLang="ko-KR" sz="3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’</a:t>
            </a:r>
            <a:r>
              <a:rPr lang="ko-KR" altLang="en-US" sz="3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이란</a:t>
            </a:r>
            <a:r>
              <a:rPr lang="en-US" altLang="ko-KR" sz="3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  <a:r>
              <a:rPr lang="ko-KR" altLang="en-US" sz="3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endParaRPr lang="en-US" altLang="ko-KR" sz="3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r>
              <a:rPr lang="ko-KR" altLang="en-US" sz="2000" b="0" i="0" dirty="0">
                <a:solidFill>
                  <a:srgbClr val="262626"/>
                </a:solidFill>
                <a:effectLst/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좋은 어린이책을 쓰고 출판하는 풍토를 가꾸고 작가들의 창작 의욕을 북돋우기 위해</a:t>
            </a:r>
            <a:r>
              <a:rPr lang="en-US" altLang="ko-KR" sz="2000" dirty="0">
                <a:solidFill>
                  <a:srgbClr val="262626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ko-KR" altLang="en-US" sz="2000" b="0" i="0" dirty="0" err="1">
                <a:solidFill>
                  <a:srgbClr val="262626"/>
                </a:solidFill>
                <a:effectLst/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창비</a:t>
            </a:r>
            <a:r>
              <a:rPr lang="ko-KR" altLang="en-US" sz="2000" b="0" i="0" dirty="0">
                <a:solidFill>
                  <a:srgbClr val="262626"/>
                </a:solidFill>
                <a:effectLst/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출판사에서</a:t>
            </a:r>
            <a:r>
              <a:rPr lang="en-US" altLang="ko-KR" sz="2000" b="0" i="0" dirty="0">
                <a:solidFill>
                  <a:srgbClr val="262626"/>
                </a:solidFill>
                <a:effectLst/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ko-KR" altLang="en-US" sz="2000" b="0" i="0" dirty="0">
                <a:solidFill>
                  <a:srgbClr val="262626"/>
                </a:solidFill>
                <a:effectLst/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만든 상</a:t>
            </a:r>
            <a:r>
              <a:rPr lang="en-US" altLang="ko-KR" sz="2000" b="0" i="0" dirty="0">
                <a:solidFill>
                  <a:srgbClr val="262626"/>
                </a:solidFill>
                <a:effectLst/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  <a:endParaRPr lang="en-US" altLang="ko-KR" sz="2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xmlns="" id="{0FEAFE46-E4A4-6544-4BE1-F1BF223C24D2}"/>
              </a:ext>
            </a:extLst>
          </p:cNvPr>
          <p:cNvGrpSpPr/>
          <p:nvPr/>
        </p:nvGrpSpPr>
        <p:grpSpPr>
          <a:xfrm>
            <a:off x="271571" y="2749411"/>
            <a:ext cx="2744048" cy="1983440"/>
            <a:chOff x="496256" y="1501054"/>
            <a:chExt cx="3609305" cy="244287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2050" name="Picture 2" descr="지우개 똥 쪼물이">
              <a:extLst>
                <a:ext uri="{FF2B5EF4-FFF2-40B4-BE49-F238E27FC236}">
                  <a16:creationId xmlns:a16="http://schemas.microsoft.com/office/drawing/2014/main" xmlns="" id="{00C19DC2-93AD-AFB3-796E-7AFCACF5401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6256" y="1501055"/>
              <a:ext cx="1864787" cy="24428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Picture 6" descr="도깨비폰을 개통하시겠습니까?">
              <a:extLst>
                <a:ext uri="{FF2B5EF4-FFF2-40B4-BE49-F238E27FC236}">
                  <a16:creationId xmlns:a16="http://schemas.microsoft.com/office/drawing/2014/main" xmlns="" id="{00C3B8E1-70D2-9818-805F-A406A201CC6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4927" y="1501054"/>
              <a:ext cx="1650634" cy="24428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5994934A-A83E-2760-EE76-47F5F0595705}"/>
              </a:ext>
            </a:extLst>
          </p:cNvPr>
          <p:cNvSpPr txBox="1"/>
          <p:nvPr/>
        </p:nvSpPr>
        <p:spPr>
          <a:xfrm>
            <a:off x="224382" y="4732851"/>
            <a:ext cx="12159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2018</a:t>
            </a: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년</a:t>
            </a:r>
            <a:endParaRPr lang="en-US" altLang="ko-KR" sz="2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01260D99-1EA8-6944-5ED6-019A77503A48}"/>
              </a:ext>
            </a:extLst>
          </p:cNvPr>
          <p:cNvSpPr txBox="1"/>
          <p:nvPr/>
        </p:nvSpPr>
        <p:spPr>
          <a:xfrm>
            <a:off x="3141471" y="4732851"/>
            <a:ext cx="13749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2019</a:t>
            </a: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년</a:t>
            </a:r>
            <a:endParaRPr lang="en-US" altLang="ko-KR" sz="2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02A6BE3C-E13E-9AEF-449D-3AA98006F6FF}"/>
              </a:ext>
            </a:extLst>
          </p:cNvPr>
          <p:cNvSpPr txBox="1"/>
          <p:nvPr/>
        </p:nvSpPr>
        <p:spPr>
          <a:xfrm>
            <a:off x="4640818" y="4732851"/>
            <a:ext cx="13749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2020</a:t>
            </a: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년</a:t>
            </a:r>
            <a:endParaRPr lang="en-US" altLang="ko-KR" sz="2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pic>
        <p:nvPicPr>
          <p:cNvPr id="2064" name="Picture 16" descr="고양이 해결사 깜냥 1">
            <a:extLst>
              <a:ext uri="{FF2B5EF4-FFF2-40B4-BE49-F238E27FC236}">
                <a16:creationId xmlns:a16="http://schemas.microsoft.com/office/drawing/2014/main" xmlns="" id="{6BA56D03-1629-070B-A69D-5445394613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8708" y="2727694"/>
            <a:ext cx="1385083" cy="198343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0F8445AE-1C89-69CB-893C-62FD4D6E4BA0}"/>
              </a:ext>
            </a:extLst>
          </p:cNvPr>
          <p:cNvSpPr txBox="1"/>
          <p:nvPr/>
        </p:nvSpPr>
        <p:spPr>
          <a:xfrm>
            <a:off x="6135756" y="4732851"/>
            <a:ext cx="13749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2021</a:t>
            </a: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년</a:t>
            </a:r>
            <a:endParaRPr lang="en-US" altLang="ko-KR" sz="2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DF6403FB-7393-0CF3-742D-7637F89F9B63}"/>
              </a:ext>
            </a:extLst>
          </p:cNvPr>
          <p:cNvSpPr txBox="1"/>
          <p:nvPr/>
        </p:nvSpPr>
        <p:spPr>
          <a:xfrm>
            <a:off x="9130041" y="4732851"/>
            <a:ext cx="13749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2022</a:t>
            </a:r>
            <a:r>
              <a:rPr lang="ko-KR" altLang="en-US" sz="20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년</a:t>
            </a:r>
            <a:endParaRPr lang="en-US" altLang="ko-KR" sz="2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D501F004-9F53-807C-E403-269315701349}"/>
              </a:ext>
            </a:extLst>
          </p:cNvPr>
          <p:cNvSpPr txBox="1"/>
          <p:nvPr/>
        </p:nvSpPr>
        <p:spPr>
          <a:xfrm>
            <a:off x="2605066" y="5799489"/>
            <a:ext cx="706137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읽어 본 책이나 읽고 싶은 책이 있다면 기억해 두세요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!</a:t>
            </a: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xmlns="" id="{19BEC0BF-E8DC-FBC8-F34B-CFB463E897F8}"/>
              </a:ext>
            </a:extLst>
          </p:cNvPr>
          <p:cNvSpPr/>
          <p:nvPr/>
        </p:nvSpPr>
        <p:spPr>
          <a:xfrm>
            <a:off x="0" y="1"/>
            <a:ext cx="12192000" cy="932142"/>
          </a:xfrm>
          <a:prstGeom prst="rect">
            <a:avLst/>
          </a:prstGeom>
          <a:solidFill>
            <a:srgbClr val="7FC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0C331B84-39A8-A9C7-6C04-A06FDBFDC8AE}"/>
              </a:ext>
            </a:extLst>
          </p:cNvPr>
          <p:cNvSpPr txBox="1"/>
          <p:nvPr/>
        </p:nvSpPr>
        <p:spPr>
          <a:xfrm>
            <a:off x="372860" y="73657"/>
            <a:ext cx="4057521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표지 자세히 보기</a:t>
            </a:r>
          </a:p>
        </p:txBody>
      </p:sp>
      <p:sp>
        <p:nvSpPr>
          <p:cNvPr id="23" name="부분 원형 22">
            <a:extLst>
              <a:ext uri="{FF2B5EF4-FFF2-40B4-BE49-F238E27FC236}">
                <a16:creationId xmlns:a16="http://schemas.microsoft.com/office/drawing/2014/main" xmlns="" id="{73690E8E-F34B-FBE5-C4DE-0344DF4BC60C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읽기 전</a:t>
            </a:r>
          </a:p>
        </p:txBody>
      </p:sp>
    </p:spTree>
    <p:extLst>
      <p:ext uri="{BB962C8B-B14F-4D97-AF65-F5344CB8AC3E}">
        <p14:creationId xmlns:p14="http://schemas.microsoft.com/office/powerpoint/2010/main" val="35468805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D8D9A87B-6AA6-3044-8DD2-18099A73A1E7}"/>
              </a:ext>
            </a:extLst>
          </p:cNvPr>
          <p:cNvSpPr txBox="1"/>
          <p:nvPr/>
        </p:nvSpPr>
        <p:spPr>
          <a:xfrm>
            <a:off x="372860" y="1402870"/>
            <a:ext cx="10521018" cy="3272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spcAft>
                <a:spcPts val="1000"/>
              </a:spcAft>
              <a:buAutoNum type="arabicPeriod"/>
            </a:pPr>
            <a:r>
              <a:rPr lang="ko-KR" altLang="en-US" sz="28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책날개에 </a:t>
            </a:r>
            <a:r>
              <a:rPr lang="ko-KR" altLang="en-US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있는 작가 소개를 읽어 보세요</a:t>
            </a:r>
            <a:r>
              <a:rPr lang="en-US" altLang="ko-KR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 lvl="1">
              <a:spcAft>
                <a:spcPts val="1000"/>
              </a:spcAft>
            </a:pPr>
            <a:r>
              <a:rPr lang="en-US" altLang="ko-KR" sz="2500" b="0" i="0">
                <a:solidFill>
                  <a:srgbClr val="222222"/>
                </a:solidFill>
                <a:effectLst/>
                <a:latin typeface="강원교육튼튼" panose="02020603020101020101" pitchFamily="18" charset="-127"/>
                <a:ea typeface="강원교육튼튼" panose="02020603020101020101" pitchFamily="18" charset="-127"/>
              </a:rPr>
              <a:t>*</a:t>
            </a:r>
            <a:r>
              <a:rPr lang="ko-KR" altLang="en-US" sz="2500" b="0" i="0">
                <a:solidFill>
                  <a:srgbClr val="222222"/>
                </a:solidFill>
                <a:effectLst/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책날개</a:t>
            </a:r>
            <a:r>
              <a:rPr lang="en-US" altLang="ko-KR" sz="2500" b="0" i="0" dirty="0">
                <a:solidFill>
                  <a:srgbClr val="222222"/>
                </a:solidFill>
                <a:effectLst/>
                <a:latin typeface="강원교육튼튼" panose="02020603020101020101" pitchFamily="18" charset="-127"/>
                <a:ea typeface="강원교육튼튼" panose="02020603020101020101" pitchFamily="18" charset="-127"/>
              </a:rPr>
              <a:t>: </a:t>
            </a:r>
            <a:r>
              <a:rPr lang="ko-KR" altLang="en-US" sz="2500" b="0" i="0" dirty="0">
                <a:solidFill>
                  <a:srgbClr val="222222"/>
                </a:solidFill>
                <a:effectLst/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책의 </a:t>
            </a:r>
            <a:r>
              <a:rPr lang="ko-KR" altLang="en-US" sz="2500" b="0" i="0" dirty="0" err="1">
                <a:solidFill>
                  <a:srgbClr val="222222"/>
                </a:solidFill>
                <a:effectLst/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겉표지</a:t>
            </a:r>
            <a:r>
              <a:rPr lang="ko-KR" altLang="en-US" sz="2500" b="0" i="0" dirty="0">
                <a:solidFill>
                  <a:srgbClr val="222222"/>
                </a:solidFill>
                <a:effectLst/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일부를 안으로 접은 </a:t>
            </a:r>
            <a:r>
              <a:rPr lang="ko-KR" altLang="en-US" sz="2500" b="0" i="0">
                <a:solidFill>
                  <a:srgbClr val="222222"/>
                </a:solidFill>
                <a:effectLst/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부분</a:t>
            </a:r>
            <a:r>
              <a:rPr lang="en-US" altLang="ko-KR" sz="2500" b="0" i="0">
                <a:solidFill>
                  <a:srgbClr val="222222"/>
                </a:solidFill>
                <a:effectLst/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spcAft>
                <a:spcPts val="1000"/>
              </a:spcAft>
            </a:pPr>
            <a:endParaRPr lang="en-US" altLang="ko-KR" sz="280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1000"/>
              </a:spcAft>
            </a:pPr>
            <a:endParaRPr lang="en-US" altLang="ko-KR" sz="280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1000"/>
              </a:spcAft>
            </a:pPr>
            <a:r>
              <a:rPr lang="en-US" altLang="ko-KR" sz="28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</a:t>
            </a:r>
            <a:r>
              <a:rPr lang="en-US" altLang="ko-KR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 </a:t>
            </a:r>
            <a:r>
              <a:rPr lang="ko-KR" altLang="en-US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두 작가의 소개에서 공통된 단어를 찾았나요</a:t>
            </a:r>
            <a:r>
              <a:rPr lang="en-US" altLang="ko-KR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  <a:r>
              <a:rPr lang="ko-KR" altLang="en-US" sz="2800" b="0" i="0" dirty="0">
                <a:solidFill>
                  <a:srgbClr val="222222"/>
                </a:solidFill>
                <a:effectLst/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endParaRPr lang="en-US" altLang="ko-KR" sz="2800" b="0" i="0" dirty="0">
              <a:solidFill>
                <a:srgbClr val="222222"/>
              </a:solidFill>
              <a:effectLst/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lvl="1">
              <a:spcAft>
                <a:spcPts val="1000"/>
              </a:spcAft>
            </a:pPr>
            <a:r>
              <a:rPr lang="ko-KR" altLang="en-US" sz="2800" b="0" i="0" dirty="0">
                <a:solidFill>
                  <a:srgbClr val="222222"/>
                </a:solidFill>
                <a:effectLst/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이 단어는 우리에게 어떤 힌트가 되어 줄까요</a:t>
            </a:r>
            <a:r>
              <a:rPr lang="en-US" altLang="ko-KR" sz="2800" b="0" i="0" dirty="0">
                <a:solidFill>
                  <a:srgbClr val="222222"/>
                </a:solidFill>
                <a:effectLst/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  <a:endParaRPr lang="en-US" altLang="ko-KR" sz="28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xmlns="" id="{071FDD29-0CD8-98D2-E133-28A158D4713D}"/>
              </a:ext>
            </a:extLst>
          </p:cNvPr>
          <p:cNvSpPr/>
          <p:nvPr/>
        </p:nvSpPr>
        <p:spPr>
          <a:xfrm>
            <a:off x="0" y="1"/>
            <a:ext cx="12192000" cy="932142"/>
          </a:xfrm>
          <a:prstGeom prst="rect">
            <a:avLst/>
          </a:prstGeom>
          <a:solidFill>
            <a:srgbClr val="7FC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9310C427-FFF7-6D40-3BA2-D69E456EE630}"/>
              </a:ext>
            </a:extLst>
          </p:cNvPr>
          <p:cNvSpPr txBox="1"/>
          <p:nvPr/>
        </p:nvSpPr>
        <p:spPr>
          <a:xfrm>
            <a:off x="372860" y="73657"/>
            <a:ext cx="4806124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500" dirty="0" err="1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책날개</a:t>
            </a:r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자세히 보기</a:t>
            </a:r>
          </a:p>
        </p:txBody>
      </p:sp>
      <p:sp>
        <p:nvSpPr>
          <p:cNvPr id="7" name="부분 원형 6">
            <a:extLst>
              <a:ext uri="{FF2B5EF4-FFF2-40B4-BE49-F238E27FC236}">
                <a16:creationId xmlns:a16="http://schemas.microsoft.com/office/drawing/2014/main" xmlns="" id="{7BB9BDF2-43FF-FDE0-17A9-7B22F5DC35BA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읽기 전</a:t>
            </a:r>
          </a:p>
        </p:txBody>
      </p:sp>
    </p:spTree>
    <p:extLst>
      <p:ext uri="{BB962C8B-B14F-4D97-AF65-F5344CB8AC3E}">
        <p14:creationId xmlns:p14="http://schemas.microsoft.com/office/powerpoint/2010/main" val="38737454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D8D9A87B-6AA6-3044-8DD2-18099A73A1E7}"/>
              </a:ext>
            </a:extLst>
          </p:cNvPr>
          <p:cNvSpPr txBox="1"/>
          <p:nvPr/>
        </p:nvSpPr>
        <p:spPr>
          <a:xfrm>
            <a:off x="372860" y="1301128"/>
            <a:ext cx="11264958" cy="45704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spcAft>
                <a:spcPts val="1000"/>
              </a:spcAft>
              <a:buAutoNum type="arabicPeriod"/>
            </a:pPr>
            <a:r>
              <a:rPr lang="ko-KR" altLang="en-US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차례를 하나씩 살펴봅시다</a:t>
            </a:r>
            <a:r>
              <a:rPr lang="en-US" altLang="ko-KR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 lvl="1">
              <a:spcAft>
                <a:spcPts val="1000"/>
              </a:spcAft>
            </a:pPr>
            <a:r>
              <a:rPr lang="ko-KR" altLang="en-US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마음에 드는 제목을 </a:t>
            </a:r>
            <a:r>
              <a:rPr lang="ko-KR" altLang="en-US" sz="28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골라 </a:t>
            </a:r>
            <a:r>
              <a:rPr lang="ko-KR" altLang="en-US" sz="2800">
                <a:solidFill>
                  <a:schemeClr val="bg1"/>
                </a:solidFill>
                <a:highlight>
                  <a:srgbClr val="6EBA66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활동지 </a:t>
            </a:r>
            <a:r>
              <a:rPr lang="en-US" altLang="ko-KR" sz="2800">
                <a:solidFill>
                  <a:schemeClr val="bg1"/>
                </a:solidFill>
                <a:highlight>
                  <a:srgbClr val="6EBA66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1</a:t>
            </a:r>
            <a:r>
              <a:rPr lang="ko-KR" altLang="en-US" sz="28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에 </a:t>
            </a:r>
            <a:r>
              <a:rPr lang="ko-KR" altLang="en-US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짧은 글을 써 보세요</a:t>
            </a:r>
            <a:r>
              <a:rPr lang="en-US" altLang="ko-KR" sz="28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spcAft>
                <a:spcPts val="1000"/>
              </a:spcAft>
            </a:pPr>
            <a:endParaRPr lang="en-US" altLang="ko-KR" sz="2000" dirty="0"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  <a:p>
            <a:pPr lvl="1">
              <a:spcAft>
                <a:spcPts val="1000"/>
              </a:spcAft>
            </a:pPr>
            <a:r>
              <a:rPr lang="ko-KR" altLang="en-US" sz="20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예</a:t>
            </a:r>
            <a:r>
              <a:rPr lang="en-US" altLang="ko-KR" sz="20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)  </a:t>
            </a:r>
            <a:r>
              <a:rPr lang="ko-KR" altLang="en-US" sz="2000" u="sng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불행이 주룩주룩</a:t>
            </a:r>
            <a:r>
              <a:rPr lang="ko-KR" altLang="en-US" sz="20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 오더라도 </a:t>
            </a:r>
            <a:r>
              <a:rPr lang="ko-KR" altLang="en-US" sz="2000" u="sng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진짜 살아 </a:t>
            </a:r>
            <a:r>
              <a:rPr lang="ko-KR" altLang="en-US" sz="2000" u="sng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있는 것</a:t>
            </a:r>
            <a:r>
              <a:rPr lang="ko-KR" altLang="en-US" sz="200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이라면</a:t>
            </a:r>
            <a:endParaRPr lang="en-US" altLang="ko-KR" sz="2000" dirty="0"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  <a:p>
            <a:pPr lvl="2">
              <a:spcAft>
                <a:spcPts val="1000"/>
              </a:spcAft>
            </a:pPr>
            <a:r>
              <a:rPr lang="ko-KR" altLang="en-US" sz="2000" u="sng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신의 </a:t>
            </a:r>
            <a:r>
              <a:rPr lang="ko-KR" altLang="en-US" sz="2000" u="sng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선물</a:t>
            </a:r>
            <a:r>
              <a:rPr lang="ko-KR" altLang="en-US" sz="20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이라고 생각한다</a:t>
            </a:r>
            <a:r>
              <a:rPr lang="en-US" altLang="ko-KR" sz="20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. </a:t>
            </a:r>
            <a:r>
              <a:rPr lang="ko-KR" altLang="en-US" sz="2000" u="sng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수상한 아이</a:t>
            </a:r>
            <a:r>
              <a:rPr lang="ko-KR" altLang="en-US" sz="20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가 </a:t>
            </a:r>
            <a:r>
              <a:rPr lang="ko-KR" altLang="en-US" sz="2000" u="sng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친구라는 말</a:t>
            </a:r>
            <a:r>
              <a:rPr lang="ko-KR" altLang="en-US" sz="20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로 </a:t>
            </a:r>
            <a:endParaRPr lang="en-US" altLang="ko-KR" sz="2000" dirty="0"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  <a:p>
            <a:pPr lvl="2">
              <a:spcAft>
                <a:spcPts val="1000"/>
              </a:spcAft>
            </a:pPr>
            <a:r>
              <a:rPr lang="ko-KR" altLang="en-US" sz="20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다가왔지만</a:t>
            </a:r>
            <a:r>
              <a:rPr lang="en-US" altLang="ko-KR" sz="20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, </a:t>
            </a:r>
            <a:r>
              <a:rPr lang="ko-KR" altLang="en-US" sz="2000" u="sng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원지의 고백</a:t>
            </a:r>
            <a:r>
              <a:rPr lang="ko-KR" altLang="en-US" sz="20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으로 </a:t>
            </a:r>
            <a:r>
              <a:rPr lang="ko-KR" altLang="en-US" sz="2000" u="sng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모든 비밀이 밝혀졌다</a:t>
            </a:r>
            <a:r>
              <a:rPr lang="en-US" altLang="ko-KR" sz="20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.</a:t>
            </a:r>
          </a:p>
          <a:p>
            <a:pPr>
              <a:spcAft>
                <a:spcPts val="1000"/>
              </a:spcAft>
            </a:pPr>
            <a:endParaRPr lang="en-US" altLang="ko-KR" sz="2000" dirty="0">
              <a:latin typeface="강원교육모두 Light" panose="02020603020101020101" pitchFamily="18" charset="-127"/>
              <a:ea typeface="강원교육모두 Light" panose="02020603020101020101" pitchFamily="18" charset="-127"/>
            </a:endParaRPr>
          </a:p>
          <a:p>
            <a:pPr lvl="1">
              <a:spcAft>
                <a:spcPts val="1000"/>
              </a:spcAft>
            </a:pPr>
            <a:r>
              <a:rPr lang="ko-KR" altLang="en-US" sz="20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예</a:t>
            </a:r>
            <a:r>
              <a:rPr lang="en-US" altLang="ko-KR" sz="20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)  </a:t>
            </a:r>
            <a:r>
              <a:rPr lang="en-US" altLang="ko-KR" sz="2000" u="sng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‘</a:t>
            </a:r>
            <a:r>
              <a:rPr lang="ko-KR" altLang="en-US" sz="2000" u="sng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운명의 날</a:t>
            </a:r>
            <a:r>
              <a:rPr lang="en-US" altLang="ko-KR" sz="2000" u="sng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‘ </a:t>
            </a:r>
            <a:r>
              <a:rPr lang="ko-KR" altLang="en-US" sz="2000" u="sng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작전</a:t>
            </a:r>
            <a:r>
              <a:rPr lang="ko-KR" altLang="en-US" sz="20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이다</a:t>
            </a:r>
            <a:r>
              <a:rPr lang="en-US" altLang="ko-KR" sz="20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. </a:t>
            </a:r>
            <a:r>
              <a:rPr lang="ko-KR" altLang="en-US" sz="2000" u="sng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진짜 하루</a:t>
            </a:r>
            <a:r>
              <a:rPr lang="ko-KR" altLang="en-US" sz="20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밖에 안 남았다</a:t>
            </a:r>
            <a:r>
              <a:rPr lang="en-US" altLang="ko-KR" sz="20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.</a:t>
            </a:r>
          </a:p>
          <a:p>
            <a:pPr lvl="2">
              <a:spcAft>
                <a:spcPts val="1000"/>
              </a:spcAft>
            </a:pPr>
            <a:r>
              <a:rPr lang="ko-KR" altLang="en-US" sz="20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모든 서버 레벨 업을 앞두고 총 이벤트가 </a:t>
            </a:r>
            <a:r>
              <a:rPr lang="ko-KR" altLang="en-US" sz="2000" u="sng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하루 앞으로</a:t>
            </a:r>
            <a:r>
              <a:rPr lang="ko-KR" altLang="en-US" sz="20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 남았다</a:t>
            </a:r>
            <a:r>
              <a:rPr lang="en-US" altLang="ko-KR" sz="20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.</a:t>
            </a:r>
          </a:p>
          <a:p>
            <a:pPr lvl="2">
              <a:spcAft>
                <a:spcPts val="1000"/>
              </a:spcAft>
            </a:pPr>
            <a:r>
              <a:rPr lang="ko-KR" altLang="en-US" sz="20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이번에도 놓치면 내 인생은 </a:t>
            </a:r>
            <a:r>
              <a:rPr lang="ko-KR" altLang="en-US" sz="2000" u="sng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불행이 </a:t>
            </a:r>
            <a:r>
              <a:rPr lang="ko-KR" altLang="en-US" sz="2000" u="sng" dirty="0" err="1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주룩주룩</a:t>
            </a:r>
            <a:r>
              <a:rPr lang="ko-KR" altLang="en-US" sz="2000" dirty="0" err="1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이다</a:t>
            </a:r>
            <a:r>
              <a:rPr lang="en-US" altLang="ko-KR" sz="2000" dirty="0">
                <a:latin typeface="강원교육모두 Light" panose="02020603020101020101" pitchFamily="18" charset="-127"/>
                <a:ea typeface="강원교육모두 Light" panose="02020603020101020101" pitchFamily="18" charset="-127"/>
              </a:rPr>
              <a:t>.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xmlns="" id="{4990527F-48DB-22F4-06C4-8EBAEE1DE56B}"/>
              </a:ext>
            </a:extLst>
          </p:cNvPr>
          <p:cNvSpPr/>
          <p:nvPr/>
        </p:nvSpPr>
        <p:spPr>
          <a:xfrm>
            <a:off x="0" y="1"/>
            <a:ext cx="12192000" cy="932142"/>
          </a:xfrm>
          <a:prstGeom prst="rect">
            <a:avLst/>
          </a:prstGeom>
          <a:solidFill>
            <a:srgbClr val="7FC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540EA2F2-9D54-785B-F4A8-5A7FE1B4A2E5}"/>
              </a:ext>
            </a:extLst>
          </p:cNvPr>
          <p:cNvSpPr txBox="1"/>
          <p:nvPr/>
        </p:nvSpPr>
        <p:spPr>
          <a:xfrm>
            <a:off x="372860" y="73657"/>
            <a:ext cx="4128053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차례 자세히 보기</a:t>
            </a:r>
          </a:p>
        </p:txBody>
      </p:sp>
      <p:sp>
        <p:nvSpPr>
          <p:cNvPr id="7" name="부분 원형 6">
            <a:extLst>
              <a:ext uri="{FF2B5EF4-FFF2-40B4-BE49-F238E27FC236}">
                <a16:creationId xmlns:a16="http://schemas.microsoft.com/office/drawing/2014/main" xmlns="" id="{62B6509F-560C-DDB0-D89E-A77A0716B0F4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읽기 전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02F01596-3767-8E47-D725-2B5AE91C30A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6" t="4982" r="6001" b="5051"/>
          <a:stretch/>
        </p:blipFill>
        <p:spPr>
          <a:xfrm>
            <a:off x="8798550" y="2632365"/>
            <a:ext cx="2839268" cy="38238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928171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78F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99007915-7BFD-F24E-756F-413123BD5C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367" y="0"/>
            <a:ext cx="92652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7460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6F20F813-3245-FD41-A752-FF56F51F962C}"/>
              </a:ext>
            </a:extLst>
          </p:cNvPr>
          <p:cNvSpPr txBox="1"/>
          <p:nvPr/>
        </p:nvSpPr>
        <p:spPr>
          <a:xfrm>
            <a:off x="479391" y="1372417"/>
            <a:ext cx="9984242" cy="5093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수업 시간마다 각자 정한 </a:t>
            </a: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방법으로 함께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읽고 있지요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 </a:t>
            </a:r>
          </a:p>
          <a:p>
            <a:pPr>
              <a:spcAft>
                <a:spcPts val="1000"/>
              </a:spcAft>
            </a:pP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오늘은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어떻게 읽어 </a:t>
            </a: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볼까요</a:t>
            </a:r>
            <a:r>
              <a:rPr lang="en-US" altLang="ko-KR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?</a:t>
            </a:r>
          </a:p>
          <a:p>
            <a:pPr>
              <a:spcAft>
                <a:spcPts val="1000"/>
              </a:spcAft>
            </a:pP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marL="514350" indent="-514350">
              <a:spcAft>
                <a:spcPts val="1000"/>
              </a:spcAft>
              <a:buAutoNum type="arabicPeriod"/>
            </a:pP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선생님 혼자서 다 읽기</a:t>
            </a: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marL="514350" indent="-514350">
              <a:spcAft>
                <a:spcPts val="1000"/>
              </a:spcAft>
              <a:buAutoNum type="arabicPeriod"/>
            </a:pP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번호순으로 한 문단씩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읽기</a:t>
            </a: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marL="514350" indent="-514350">
              <a:spcAft>
                <a:spcPts val="1000"/>
              </a:spcAft>
              <a:buAutoNum type="arabicPeriod"/>
            </a:pP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친구가 읽다가 틀리면 먼저 손 든 사람이 이어서 읽기</a:t>
            </a: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marL="514350" indent="-514350">
              <a:spcAft>
                <a:spcPts val="1000"/>
              </a:spcAft>
              <a:buAutoNum type="arabicPeriod"/>
            </a:pP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1000"/>
              </a:spcAft>
            </a:pP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다른 좋은 생각이 </a:t>
            </a: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있다면 말해 줘도 좋아요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>
              <a:spcAft>
                <a:spcPts val="1000"/>
              </a:spcAft>
            </a:pP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『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마지막 레벨 업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』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을 </a:t>
            </a: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처음으로 함께 읽는 날이니까 새롭게 정해 보세요</a:t>
            </a:r>
            <a:r>
              <a:rPr lang="en-US" altLang="ko-KR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!</a:t>
            </a: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>
              <a:spcAft>
                <a:spcPts val="1000"/>
              </a:spcAft>
            </a:pP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xmlns="" id="{49C018D8-E3E9-A696-3AD5-B21C98C50208}"/>
              </a:ext>
            </a:extLst>
          </p:cNvPr>
          <p:cNvSpPr/>
          <p:nvPr/>
        </p:nvSpPr>
        <p:spPr>
          <a:xfrm>
            <a:off x="0" y="1"/>
            <a:ext cx="12192000" cy="932142"/>
          </a:xfrm>
          <a:prstGeom prst="rect">
            <a:avLst/>
          </a:prstGeom>
          <a:solidFill>
            <a:srgbClr val="7FC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79D40423-C0A9-26C2-4774-30DCED50E2ED}"/>
              </a:ext>
            </a:extLst>
          </p:cNvPr>
          <p:cNvSpPr txBox="1"/>
          <p:nvPr/>
        </p:nvSpPr>
        <p:spPr>
          <a:xfrm>
            <a:off x="372860" y="73657"/>
            <a:ext cx="5846472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읽으며 대화 나누기</a:t>
            </a:r>
          </a:p>
        </p:txBody>
      </p:sp>
      <p:sp>
        <p:nvSpPr>
          <p:cNvPr id="6" name="부분 원형 5">
            <a:extLst>
              <a:ext uri="{FF2B5EF4-FFF2-40B4-BE49-F238E27FC236}">
                <a16:creationId xmlns:a16="http://schemas.microsoft.com/office/drawing/2014/main" xmlns="" id="{9D12C3DC-AFFB-6197-8449-3D08514C79B7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</p:spTree>
    <p:extLst>
      <p:ext uri="{BB962C8B-B14F-4D97-AF65-F5344CB8AC3E}">
        <p14:creationId xmlns:p14="http://schemas.microsoft.com/office/powerpoint/2010/main" val="37476037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E755ACFA-0A82-ADC2-026E-FEB64E8AFE90}"/>
              </a:ext>
            </a:extLst>
          </p:cNvPr>
          <p:cNvSpPr txBox="1"/>
          <p:nvPr/>
        </p:nvSpPr>
        <p:spPr>
          <a:xfrm>
            <a:off x="-1" y="1838821"/>
            <a:ext cx="12192001" cy="3180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000"/>
              </a:spcAft>
            </a:pPr>
            <a:r>
              <a:rPr lang="ko-KR" altLang="en-US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잠깐</a:t>
            </a:r>
            <a:r>
              <a:rPr lang="en-US" altLang="ko-KR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! </a:t>
            </a:r>
            <a:r>
              <a:rPr lang="ko-KR" altLang="en-US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</a:t>
            </a:r>
            <a:r>
              <a:rPr lang="ko-KR" altLang="en-US" sz="32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읽기 전에 </a:t>
            </a:r>
            <a:r>
              <a:rPr lang="ko-KR" altLang="en-US" sz="3200">
                <a:solidFill>
                  <a:schemeClr val="bg1"/>
                </a:solidFill>
                <a:highlight>
                  <a:srgbClr val="7FC278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활동지 </a:t>
            </a:r>
            <a:r>
              <a:rPr lang="en-US" altLang="ko-KR" sz="3200">
                <a:solidFill>
                  <a:schemeClr val="bg1"/>
                </a:solidFill>
                <a:highlight>
                  <a:srgbClr val="7FC278"/>
                </a:highlight>
                <a:latin typeface="강원교육튼튼" panose="02020603020101020101" pitchFamily="18" charset="-127"/>
                <a:ea typeface="강원교육튼튼" panose="02020603020101020101" pitchFamily="18" charset="-127"/>
              </a:rPr>
              <a:t>2</a:t>
            </a:r>
            <a:r>
              <a:rPr lang="ko-KR" altLang="en-US" sz="32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를 </a:t>
            </a:r>
            <a:r>
              <a:rPr lang="ko-KR" altLang="en-US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보세요</a:t>
            </a:r>
            <a:r>
              <a:rPr lang="en-US" altLang="ko-KR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 algn="ctr">
              <a:spcAft>
                <a:spcPts val="1000"/>
              </a:spcAft>
            </a:pPr>
            <a:r>
              <a:rPr lang="ko-KR" altLang="en-US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기록하고 싶은 문장을 만나면 </a:t>
            </a:r>
            <a:r>
              <a:rPr lang="en-US" altLang="ko-KR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‘</a:t>
            </a:r>
            <a:r>
              <a:rPr lang="ko-KR" altLang="en-US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문장 수집 카드</a:t>
            </a:r>
            <a:r>
              <a:rPr lang="en-US" altLang="ko-KR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’</a:t>
            </a:r>
            <a:r>
              <a:rPr lang="ko-KR" altLang="en-US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에 적어 두세요</a:t>
            </a:r>
            <a:r>
              <a:rPr lang="en-US" altLang="ko-KR" sz="32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 algn="ctr">
              <a:spcAft>
                <a:spcPts val="1000"/>
              </a:spcAft>
            </a:pPr>
            <a:endParaRPr lang="en-US" altLang="ko-KR" sz="20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>
              <a:spcAft>
                <a:spcPts val="1000"/>
              </a:spcAft>
            </a:pP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책을 읽으면서 마음에 드는 </a:t>
            </a: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문장은 밑줄을 긋거나</a:t>
            </a:r>
            <a:r>
              <a:rPr lang="en-US" altLang="ko-KR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,</a:t>
            </a: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스티커로 표시해 두었다가</a:t>
            </a:r>
            <a:endParaRPr lang="en-US" altLang="ko-KR" sz="2500" dirty="0"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>
              <a:spcAft>
                <a:spcPts val="1000"/>
              </a:spcAft>
            </a:pP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수업이 끝나기 전에 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‘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문장 수집 카드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’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에 옮겨 적어요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</a:t>
            </a:r>
          </a:p>
          <a:p>
            <a:pPr algn="ctr">
              <a:spcAft>
                <a:spcPts val="1000"/>
              </a:spcAft>
            </a:pP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(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독서록이나 다이어리 </a:t>
            </a:r>
            <a:r>
              <a:rPr lang="ko-KR" altLang="en-US" sz="250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등 다른 </a:t>
            </a:r>
            <a:r>
              <a:rPr lang="ko-KR" altLang="en-US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곳에 적어도 좋아요</a:t>
            </a:r>
            <a:r>
              <a:rPr lang="en-US" altLang="ko-KR" sz="2500" dirty="0">
                <a:latin typeface="강원교육튼튼" panose="02020603020101020101" pitchFamily="18" charset="-127"/>
                <a:ea typeface="강원교육튼튼" panose="02020603020101020101" pitchFamily="18" charset="-127"/>
              </a:rPr>
              <a:t>.)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E22243E8-119F-27A7-927E-2339EAE8E0DE}"/>
              </a:ext>
            </a:extLst>
          </p:cNvPr>
          <p:cNvSpPr txBox="1"/>
          <p:nvPr/>
        </p:nvSpPr>
        <p:spPr>
          <a:xfrm>
            <a:off x="372859" y="73657"/>
            <a:ext cx="591710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읽으며 대화 나누기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xmlns="" id="{449DA429-6F4B-6143-1499-C02B344A9224}"/>
              </a:ext>
            </a:extLst>
          </p:cNvPr>
          <p:cNvSpPr/>
          <p:nvPr/>
        </p:nvSpPr>
        <p:spPr>
          <a:xfrm>
            <a:off x="0" y="1"/>
            <a:ext cx="12192000" cy="932142"/>
          </a:xfrm>
          <a:prstGeom prst="rect">
            <a:avLst/>
          </a:prstGeom>
          <a:solidFill>
            <a:srgbClr val="7FC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368DA56-A17F-A5C8-2879-AD0C1A53419B}"/>
              </a:ext>
            </a:extLst>
          </p:cNvPr>
          <p:cNvSpPr txBox="1"/>
          <p:nvPr/>
        </p:nvSpPr>
        <p:spPr>
          <a:xfrm>
            <a:off x="372860" y="73657"/>
            <a:ext cx="5846472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500" dirty="0">
                <a:solidFill>
                  <a:srgbClr val="F7FBFE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함께 읽으며 대화 나누기</a:t>
            </a:r>
          </a:p>
        </p:txBody>
      </p:sp>
      <p:sp>
        <p:nvSpPr>
          <p:cNvPr id="11" name="부분 원형 10">
            <a:extLst>
              <a:ext uri="{FF2B5EF4-FFF2-40B4-BE49-F238E27FC236}">
                <a16:creationId xmlns:a16="http://schemas.microsoft.com/office/drawing/2014/main" xmlns="" id="{E9ED4354-C748-1CB2-C91B-E975B8ED506A}"/>
              </a:ext>
            </a:extLst>
          </p:cNvPr>
          <p:cNvSpPr/>
          <p:nvPr/>
        </p:nvSpPr>
        <p:spPr>
          <a:xfrm>
            <a:off x="10541434" y="-622286"/>
            <a:ext cx="1362543" cy="1243071"/>
          </a:xfrm>
          <a:prstGeom prst="pie">
            <a:avLst>
              <a:gd name="adj1" fmla="val 0"/>
              <a:gd name="adj2" fmla="val 10804569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0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endParaRPr lang="en-US" altLang="ko-KR" sz="1500" dirty="0">
              <a:solidFill>
                <a:schemeClr val="tx1"/>
              </a:solidFill>
              <a:latin typeface="강원교육튼튼" panose="02020603020101020101" pitchFamily="18" charset="-127"/>
              <a:ea typeface="강원교육튼튼" panose="02020603020101020101" pitchFamily="18" charset="-127"/>
            </a:endParaRPr>
          </a:p>
          <a:p>
            <a:pPr algn="ctr"/>
            <a:r>
              <a:rPr lang="ko-KR" altLang="en-US" sz="2000" dirty="0">
                <a:solidFill>
                  <a:schemeClr val="tx1"/>
                </a:solidFill>
                <a:latin typeface="강원교육튼튼" panose="02020603020101020101" pitchFamily="18" charset="-127"/>
                <a:ea typeface="강원교육튼튼" panose="02020603020101020101" pitchFamily="18" charset="-127"/>
              </a:rPr>
              <a:t>읽는 중</a:t>
            </a:r>
          </a:p>
        </p:txBody>
      </p:sp>
    </p:spTree>
    <p:extLst>
      <p:ext uri="{BB962C8B-B14F-4D97-AF65-F5344CB8AC3E}">
        <p14:creationId xmlns:p14="http://schemas.microsoft.com/office/powerpoint/2010/main" val="16767948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728</TotalTime>
  <Words>1652</Words>
  <Application>Microsoft Office PowerPoint</Application>
  <PresentationFormat>와이드스크린</PresentationFormat>
  <Paragraphs>368</Paragraphs>
  <Slides>33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33</vt:i4>
      </vt:variant>
    </vt:vector>
  </HeadingPairs>
  <TitlesOfParts>
    <vt:vector size="38" baseType="lpstr">
      <vt:lpstr>맑은 고딕</vt:lpstr>
      <vt:lpstr>강원교육튼튼</vt:lpstr>
      <vt:lpstr>강원교육모두 Light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jeon minwook</dc:creator>
  <cp:lastModifiedBy>한지영</cp:lastModifiedBy>
  <cp:revision>122</cp:revision>
  <dcterms:created xsi:type="dcterms:W3CDTF">2022-07-03T15:50:51Z</dcterms:created>
  <dcterms:modified xsi:type="dcterms:W3CDTF">2022-09-06T07:43:29Z</dcterms:modified>
</cp:coreProperties>
</file>