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sldIdLst>
    <p:sldId id="256" r:id="rId2"/>
    <p:sldId id="308" r:id="rId3"/>
    <p:sldId id="258" r:id="rId4"/>
    <p:sldId id="261" r:id="rId5"/>
    <p:sldId id="288" r:id="rId6"/>
    <p:sldId id="290" r:id="rId7"/>
    <p:sldId id="309" r:id="rId8"/>
    <p:sldId id="291" r:id="rId9"/>
    <p:sldId id="313" r:id="rId10"/>
    <p:sldId id="320" r:id="rId11"/>
    <p:sldId id="289" r:id="rId12"/>
    <p:sldId id="293" r:id="rId13"/>
    <p:sldId id="294" r:id="rId14"/>
    <p:sldId id="296" r:id="rId15"/>
    <p:sldId id="310" r:id="rId16"/>
    <p:sldId id="292" r:id="rId17"/>
    <p:sldId id="298" r:id="rId18"/>
    <p:sldId id="297" r:id="rId19"/>
    <p:sldId id="312" r:id="rId20"/>
    <p:sldId id="311" r:id="rId21"/>
    <p:sldId id="314" r:id="rId22"/>
    <p:sldId id="300" r:id="rId23"/>
    <p:sldId id="319" r:id="rId24"/>
    <p:sldId id="315" r:id="rId25"/>
    <p:sldId id="302" r:id="rId26"/>
    <p:sldId id="303" r:id="rId27"/>
    <p:sldId id="304" r:id="rId28"/>
    <p:sldId id="316" r:id="rId29"/>
    <p:sldId id="318" r:id="rId30"/>
    <p:sldId id="317" r:id="rId31"/>
    <p:sldId id="307" r:id="rId32"/>
  </p:sldIdLst>
  <p:sldSz cx="12192000" cy="6858000"/>
  <p:notesSz cx="6858000" cy="9144000"/>
  <p:embeddedFontLst>
    <p:embeddedFont>
      <p:font typeface="강원교육튼튼" panose="02020603020101020101" pitchFamily="18" charset="-127"/>
      <p:regular r:id="rId34"/>
    </p:embeddedFont>
    <p:embeddedFont>
      <p:font typeface="강원교육모두 Light" panose="02020603020101020101" pitchFamily="18" charset="-127"/>
      <p:regular r:id="rId35"/>
    </p:embeddedFont>
    <p:embeddedFont>
      <p:font typeface="맑은 고딕" panose="020B0503020000020004" pitchFamily="50" charset="-127"/>
      <p:regular r:id="rId36"/>
      <p:bold r:id="rId3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8AC5"/>
    <a:srgbClr val="5578BB"/>
    <a:srgbClr val="FB635B"/>
    <a:srgbClr val="F92014"/>
    <a:srgbClr val="5879BC"/>
    <a:srgbClr val="97ACD5"/>
    <a:srgbClr val="3C86C7"/>
    <a:srgbClr val="875FA5"/>
    <a:srgbClr val="F7FBFE"/>
    <a:srgbClr val="3E85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0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A36101-78EF-4B70-96E2-1DB4810E5BC0}" type="datetimeFigureOut">
              <a:rPr lang="ko-KR" altLang="en-US" smtClean="0"/>
              <a:t>2022-09-06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E81C9B-9376-420A-AD92-286FD3D5F3F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6862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we.go.kr/mbshome/mbs/kr/subview.do?id=kr_070902000000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1000"/>
              </a:spcAft>
            </a:pP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『</a:t>
            </a:r>
            <a:r>
              <a:rPr lang="ko-KR" altLang="en-US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위풍당당 여우 </a:t>
            </a:r>
            <a:r>
              <a:rPr lang="ko-KR" altLang="en-US" sz="1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꼬리</a:t>
            </a:r>
            <a:r>
              <a:rPr lang="en-US" altLang="ko-KR" sz="1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』 </a:t>
            </a:r>
            <a:r>
              <a:rPr lang="ko-KR" altLang="en-US" sz="1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시리즈는 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3~4</a:t>
            </a:r>
            <a:r>
              <a:rPr lang="ko-KR" altLang="en-US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학년에게 추천합니다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  <a:r>
              <a:rPr lang="ko-KR" altLang="en-US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책을 읽으며 여러 시선을 바탕으로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어린이들이 재밌어 하는 부분을 중점으로 활용하시길 바랍니다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spcAft>
                <a:spcPts val="1000"/>
              </a:spcAft>
            </a:pP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PPT </a:t>
            </a:r>
            <a:r>
              <a:rPr lang="ko-KR" altLang="en-US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및 활동지 등 모든 자료는 수업 예시니 자유롭게 사용하세요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  <a:r>
              <a:rPr lang="ko-KR" altLang="en-US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순서를 바꾸거나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맘에 드는 활동지만 사용하거나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글쓰기 활동을 연극으로 대체해도 좋습니다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spcAft>
                <a:spcPts val="1000"/>
              </a:spcAft>
            </a:pPr>
            <a:endParaRPr lang="en-US" altLang="ko-KR" sz="1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*</a:t>
            </a:r>
            <a:r>
              <a:rPr lang="ko-KR" altLang="en-US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 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PPT</a:t>
            </a:r>
            <a:r>
              <a:rPr lang="ko-KR" altLang="en-US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에 사용된 폰트는 아래 사이트에서 무료로 다운로드 가능합니다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강원교육튼튼체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12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강원교육모두체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: 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  <a:hlinkClick r:id="rId3"/>
              </a:rPr>
              <a:t>https://www.gwe.go.kr/mbshome/mbs/kr/subview.do?id=kr_070902000000</a:t>
            </a:r>
            <a:endParaRPr lang="en-US" altLang="ko-KR" sz="1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lang="en-US" altLang="ko-KR" sz="1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endParaRPr lang="en-US" altLang="ko-KR" sz="1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endParaRPr lang="en-US" altLang="ko-KR" sz="1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D95D7F-FCFB-4A8D-AB86-0BE03F6F2BF4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76969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E81C9B-9376-420A-AD92-286FD3D5F3FD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42796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E81C9B-9376-420A-AD92-286FD3D5F3FD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3726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E81C9B-9376-420A-AD92-286FD3D5F3FD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75683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‘</a:t>
            </a:r>
            <a:r>
              <a:rPr lang="ko-KR" altLang="en-US" dirty="0"/>
              <a:t>꼬리 가치 경매</a:t>
            </a:r>
            <a:r>
              <a:rPr lang="en-US" altLang="ko-KR" dirty="0"/>
              <a:t>’</a:t>
            </a:r>
            <a:r>
              <a:rPr lang="ko-KR" altLang="en-US" dirty="0"/>
              <a:t>는 심화 활동 </a:t>
            </a:r>
            <a:r>
              <a:rPr lang="en-US" altLang="ko-KR" dirty="0"/>
              <a:t>5</a:t>
            </a:r>
            <a:r>
              <a:rPr lang="ko-KR" altLang="en-US" dirty="0"/>
              <a:t>번 활동지의 심화 학습입니다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반 친구들의 성향과 흥미에 따라 자유롭게 활용하세요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E81C9B-9376-420A-AD92-286FD3D5F3FD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91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E81C9B-9376-420A-AD92-286FD3D5F3FD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2782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인물에 감정에 대해 알아보는 활동으로</a:t>
            </a:r>
            <a:r>
              <a:rPr lang="en-US" altLang="ko-KR" dirty="0"/>
              <a:t>, </a:t>
            </a:r>
            <a:r>
              <a:rPr lang="ko-KR" altLang="en-US" dirty="0"/>
              <a:t>다음 장의 </a:t>
            </a:r>
            <a:r>
              <a:rPr lang="en-US" altLang="ko-KR" dirty="0"/>
              <a:t>‘</a:t>
            </a:r>
            <a:r>
              <a:rPr lang="ko-KR" altLang="en-US" dirty="0"/>
              <a:t>감정 카드 고르기</a:t>
            </a:r>
            <a:r>
              <a:rPr lang="en-US" altLang="ko-KR" dirty="0"/>
              <a:t>’</a:t>
            </a:r>
            <a:r>
              <a:rPr lang="ko-KR" altLang="en-US" dirty="0"/>
              <a:t>와 </a:t>
            </a:r>
            <a:r>
              <a:rPr lang="ko-KR" altLang="en-US" dirty="0" err="1"/>
              <a:t>그다음</a:t>
            </a:r>
            <a:r>
              <a:rPr lang="ko-KR" altLang="en-US" dirty="0"/>
              <a:t> 장의 </a:t>
            </a:r>
            <a:r>
              <a:rPr lang="en-US" altLang="ko-KR" dirty="0"/>
              <a:t>‘</a:t>
            </a:r>
            <a:r>
              <a:rPr lang="ko-KR" altLang="en-US" dirty="0"/>
              <a:t>이미지 카드 고르기</a:t>
            </a:r>
            <a:r>
              <a:rPr lang="en-US" altLang="ko-KR" dirty="0"/>
              <a:t>‘ </a:t>
            </a:r>
            <a:r>
              <a:rPr lang="ko-KR" altLang="en-US" dirty="0"/>
              <a:t>활동 중에 선택해 수업할 수 있습니다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반 친구들의 성향이나 선호도에 따라 재미있게 활용하세요</a:t>
            </a:r>
            <a:r>
              <a:rPr lang="en-US" altLang="ko-KR" dirty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E81C9B-9376-420A-AD92-286FD3D5F3FD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30802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인물에 감정에 대해 알아보는 활동으로</a:t>
            </a:r>
            <a:r>
              <a:rPr lang="en-US" altLang="ko-KR" dirty="0"/>
              <a:t>, </a:t>
            </a:r>
            <a:r>
              <a:rPr lang="ko-KR" altLang="en-US" dirty="0"/>
              <a:t>다음 장의 </a:t>
            </a:r>
            <a:r>
              <a:rPr lang="en-US" altLang="ko-KR" dirty="0"/>
              <a:t>‘</a:t>
            </a:r>
            <a:r>
              <a:rPr lang="ko-KR" altLang="en-US" dirty="0"/>
              <a:t>감정 카드 고르기</a:t>
            </a:r>
            <a:r>
              <a:rPr lang="en-US" altLang="ko-KR" dirty="0"/>
              <a:t>’</a:t>
            </a:r>
            <a:r>
              <a:rPr lang="ko-KR" altLang="en-US" dirty="0"/>
              <a:t>와 </a:t>
            </a:r>
            <a:r>
              <a:rPr lang="ko-KR" altLang="en-US" dirty="0" err="1"/>
              <a:t>그다음</a:t>
            </a:r>
            <a:r>
              <a:rPr lang="ko-KR" altLang="en-US" dirty="0"/>
              <a:t> 장의 </a:t>
            </a:r>
            <a:r>
              <a:rPr lang="en-US" altLang="ko-KR" dirty="0"/>
              <a:t>‘</a:t>
            </a:r>
            <a:r>
              <a:rPr lang="ko-KR" altLang="en-US" dirty="0"/>
              <a:t>이미지 카드 고르기</a:t>
            </a:r>
            <a:r>
              <a:rPr lang="en-US" altLang="ko-KR" dirty="0"/>
              <a:t>‘ </a:t>
            </a:r>
            <a:r>
              <a:rPr lang="ko-KR" altLang="en-US" dirty="0"/>
              <a:t>활동 중에 선택해 수업할 수 있습니다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반 친구들의 성향이나 선호도에 따라 재미있게 활용하세요</a:t>
            </a:r>
            <a:r>
              <a:rPr lang="en-US" altLang="ko-KR" dirty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E81C9B-9376-420A-AD92-286FD3D5F3FD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00209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E81C9B-9376-420A-AD92-286FD3D5F3FD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49495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정답</a:t>
            </a:r>
            <a:r>
              <a:rPr lang="en-US" altLang="ko-KR" dirty="0"/>
              <a:t>: </a:t>
            </a:r>
            <a:r>
              <a:rPr lang="ko-KR" altLang="en-US" dirty="0"/>
              <a:t>내 장점이자 단점</a:t>
            </a:r>
            <a:r>
              <a:rPr lang="en-US" altLang="ko-KR" dirty="0"/>
              <a:t>, (</a:t>
            </a:r>
            <a:r>
              <a:rPr lang="ko-KR" altLang="en-US" sz="12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아무에게나 너무 솔직하게 말하는 것</a:t>
            </a:r>
            <a:r>
              <a:rPr lang="en-US" altLang="ko-KR" sz="12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).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E81C9B-9376-420A-AD92-286FD3D5F3FD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99237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E81C9B-9376-420A-AD92-286FD3D5F3FD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34005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E81C9B-9376-420A-AD92-286FD3D5F3FD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29148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장미</a:t>
            </a:r>
            <a:r>
              <a:rPr lang="en-US" altLang="ko-KR" dirty="0"/>
              <a:t>: 1</a:t>
            </a:r>
            <a:r>
              <a:rPr lang="ko-KR" altLang="en-US" dirty="0"/>
              <a:t>층 중앙 복도 전시실</a:t>
            </a:r>
            <a:endParaRPr lang="en-US" altLang="ko-KR" dirty="0"/>
          </a:p>
          <a:p>
            <a:r>
              <a:rPr lang="ko-KR" altLang="en-US" dirty="0"/>
              <a:t>해골</a:t>
            </a:r>
            <a:r>
              <a:rPr lang="en-US" altLang="ko-KR" dirty="0"/>
              <a:t>: </a:t>
            </a:r>
            <a:r>
              <a:rPr lang="ko-KR" altLang="en-US" dirty="0"/>
              <a:t>과학실</a:t>
            </a:r>
            <a:endParaRPr lang="en-US" altLang="ko-KR" dirty="0"/>
          </a:p>
          <a:p>
            <a:r>
              <a:rPr lang="ko-KR" altLang="en-US" dirty="0"/>
              <a:t>축구공</a:t>
            </a:r>
            <a:r>
              <a:rPr lang="en-US" altLang="ko-KR" dirty="0"/>
              <a:t>: </a:t>
            </a:r>
            <a:r>
              <a:rPr lang="ko-KR" altLang="en-US" dirty="0"/>
              <a:t>체육관</a:t>
            </a:r>
            <a:endParaRPr lang="en-US" altLang="ko-KR" dirty="0"/>
          </a:p>
          <a:p>
            <a:r>
              <a:rPr lang="ko-KR" altLang="en-US" dirty="0"/>
              <a:t>바이올린</a:t>
            </a:r>
            <a:r>
              <a:rPr lang="en-US" altLang="ko-KR" dirty="0"/>
              <a:t>: </a:t>
            </a:r>
            <a:r>
              <a:rPr lang="ko-KR" altLang="en-US" dirty="0"/>
              <a:t>음악실</a:t>
            </a:r>
            <a:endParaRPr lang="en-US" altLang="ko-KR" dirty="0"/>
          </a:p>
          <a:p>
            <a:r>
              <a:rPr lang="ko-KR" altLang="en-US" dirty="0"/>
              <a:t>케이크</a:t>
            </a:r>
            <a:r>
              <a:rPr lang="en-US" altLang="ko-KR" dirty="0"/>
              <a:t>: </a:t>
            </a:r>
            <a:r>
              <a:rPr lang="ko-KR" altLang="en-US" dirty="0" err="1"/>
              <a:t>급식실</a:t>
            </a:r>
            <a:r>
              <a:rPr lang="ko-KR" altLang="en-US" dirty="0"/>
              <a:t>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E81C9B-9376-420A-AD92-286FD3D5F3FD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7925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8917903-7DEA-B8BD-8412-F838B074B3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7E3DEE00-D86A-7A2E-543F-0771E3EB21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D7AA2AE3-E258-7B81-AB83-51E6611C2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FE78C-AE3F-4E67-B94B-BA432F055289}" type="datetimeFigureOut">
              <a:rPr lang="ko-KR" altLang="en-US" smtClean="0"/>
              <a:t>2022-09-06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ABA23D29-B569-AB0E-90DC-74FE34169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1255098-5E60-2704-401B-753DFFD1A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6814C-B7E0-4971-A5F3-5D1576C5F037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33075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B213445-421E-CDC6-846B-395E40CA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FAB80164-A0F6-B4C0-9381-ED3944BF67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3651E1F-88E2-6128-04DC-603F168B8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FE78C-AE3F-4E67-B94B-BA432F055289}" type="datetimeFigureOut">
              <a:rPr lang="ko-KR" altLang="en-US" smtClean="0"/>
              <a:t>2022-09-06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91768E1E-3F8E-6065-FF73-FF9E59650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DEC444E2-4353-9C73-4CCD-32C1D3C73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6814C-B7E0-4971-A5F3-5D1576C5F037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7669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7AC1AA67-F86F-6C48-E6BD-1703810DAC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1FCFA24F-5126-454C-8097-38B798DA97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57518EBE-2F6B-4637-E1D3-F44EEA453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FE78C-AE3F-4E67-B94B-BA432F055289}" type="datetimeFigureOut">
              <a:rPr lang="ko-KR" altLang="en-US" smtClean="0"/>
              <a:t>2022-09-06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7F7ABCE9-B383-14F5-DB2C-580DCE416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7524D353-0ED5-15F1-48C8-1840F962D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6814C-B7E0-4971-A5F3-5D1576C5F037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66763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B2492430-0A09-8826-5EC9-B2F8E8D2B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4A143405-7113-3286-A8E9-FBF1FD1C8A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EDEB650A-850C-246B-0F34-6FFFB23BD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FE78C-AE3F-4E67-B94B-BA432F055289}" type="datetimeFigureOut">
              <a:rPr lang="ko-KR" altLang="en-US" smtClean="0"/>
              <a:t>2022-09-06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7A84D58A-1DEF-DB03-F22F-8BDFA637C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EFDD9FEE-9CC7-3462-77BD-CC97937AB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6814C-B7E0-4971-A5F3-5D1576C5F037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71927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C60D22E-B009-CE3C-7DFC-55C332949A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8FF2B4EC-3737-A8E0-D7E1-8D91E25F8E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A92A39B-1230-9968-2ABB-C5E317CA6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FE78C-AE3F-4E67-B94B-BA432F055289}" type="datetimeFigureOut">
              <a:rPr lang="ko-KR" altLang="en-US" smtClean="0"/>
              <a:t>2022-09-06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9BF0EC81-71EB-A8FC-2FB3-0046658D1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E6145C6-B6EB-0655-D691-5E412A277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6814C-B7E0-4971-A5F3-5D1576C5F037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68383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D386E00-BC84-02B9-5FA4-0516CFE93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038CF5F-6243-6828-81F2-E224FEBDD6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9E979328-BC30-4E0A-1DB4-263E805D94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696AA90-A661-7202-466F-61DBDF1D3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FE78C-AE3F-4E67-B94B-BA432F055289}" type="datetimeFigureOut">
              <a:rPr lang="ko-KR" altLang="en-US" smtClean="0"/>
              <a:t>2022-09-06</a:t>
            </a:fld>
            <a:endParaRPr lang="ko-KR" altLang="en-US" dirty="0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FAABB1E8-8A56-C803-0B1C-2708DE5B2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46D10760-DDF2-1D6E-C9B5-F402E796B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6814C-B7E0-4971-A5F3-5D1576C5F037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4465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6D8CD33-2BB4-4BC3-F405-B494DF414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6A41740A-E371-9C20-BE8E-6DF314E29C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FDE4B209-23E7-AE2B-67B0-8CA82EF58F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5704DFC8-E238-BCBA-097D-4497D0F9F5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B5C3EF96-2FF9-8B39-7C62-9FA3FC9628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C0627856-A7F9-0779-1507-D8DE38BBD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FE78C-AE3F-4E67-B94B-BA432F055289}" type="datetimeFigureOut">
              <a:rPr lang="ko-KR" altLang="en-US" smtClean="0"/>
              <a:t>2022-09-06</a:t>
            </a:fld>
            <a:endParaRPr lang="ko-KR" altLang="en-US" dirty="0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CD1A8835-6744-8FF0-9D2E-72135B17A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AED8DE62-5378-26CB-ADFB-49700A821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6814C-B7E0-4971-A5F3-5D1576C5F037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42989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960FFCB5-E826-0B9D-4542-DC650860C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DB6E7085-A703-EE6F-1D7A-CC7E8C651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FE78C-AE3F-4E67-B94B-BA432F055289}" type="datetimeFigureOut">
              <a:rPr lang="ko-KR" altLang="en-US" smtClean="0"/>
              <a:t>2022-09-06</a:t>
            </a:fld>
            <a:endParaRPr lang="ko-KR" altLang="en-US" dirty="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A0A18B9E-8D38-181D-1A50-66CBDCC59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734A4B82-2C86-41E2-68E3-AC5A0F78F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6814C-B7E0-4971-A5F3-5D1576C5F037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71187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19F3632A-275B-A208-7C99-5A3E86471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FE78C-AE3F-4E67-B94B-BA432F055289}" type="datetimeFigureOut">
              <a:rPr lang="ko-KR" altLang="en-US" smtClean="0"/>
              <a:t>2022-09-06</a:t>
            </a:fld>
            <a:endParaRPr lang="ko-KR" altLang="en-US" dirty="0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4E24A291-FC92-652A-8713-DEEF673B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15EC41FD-D690-D0D8-A76A-7DF893818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6814C-B7E0-4971-A5F3-5D1576C5F037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44718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CC93FC4-9AB9-A4E0-207F-8FD163FD3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FB672368-447D-985A-387B-2EACA48EFD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6E0C001D-066C-C56D-F4A4-7A530DA0CA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C29C26A8-D1AB-75DC-4843-8A5F456A2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FE78C-AE3F-4E67-B94B-BA432F055289}" type="datetimeFigureOut">
              <a:rPr lang="ko-KR" altLang="en-US" smtClean="0"/>
              <a:t>2022-09-06</a:t>
            </a:fld>
            <a:endParaRPr lang="ko-KR" altLang="en-US" dirty="0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E8F95099-F4DA-E793-1A52-983F54B4D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434E6D0-304E-860E-9F7D-BD26F421A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6814C-B7E0-4971-A5F3-5D1576C5F037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80516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C2A6CB5-51FA-E8C6-D8A6-31217EACC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407AA012-A1A2-8BBD-0761-5D69D59CDC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D075D852-6787-5AE5-B585-C7BC6ACB55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2EAEBBA7-7B60-9ECF-10A5-1985C3775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FE78C-AE3F-4E67-B94B-BA432F055289}" type="datetimeFigureOut">
              <a:rPr lang="ko-KR" altLang="en-US" smtClean="0"/>
              <a:t>2022-09-06</a:t>
            </a:fld>
            <a:endParaRPr lang="ko-KR" altLang="en-US" dirty="0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D9996B49-F196-C988-2147-5253AFD5A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AFE39E93-D308-AC4A-0536-5EAA2B959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6814C-B7E0-4971-A5F3-5D1576C5F037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97360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F326700B-40D4-83D1-9690-4DA45BA7E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C5B64BD0-98D2-9880-E1EB-0798C9C04D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75EEAA3-8B90-4B8B-7412-4D2B2353D8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FE78C-AE3F-4E67-B94B-BA432F055289}" type="datetimeFigureOut">
              <a:rPr lang="ko-KR" altLang="en-US" smtClean="0"/>
              <a:t>2022-09-06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9D15F702-A744-9BDF-D8DD-C481797460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DCC42D8-FDD5-4DA1-B65C-1AC8E29BCC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6814C-B7E0-4971-A5F3-5D1576C5F037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30434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D8A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EA05567-BCE9-D0A9-C837-B6B44859C99F}"/>
              </a:ext>
            </a:extLst>
          </p:cNvPr>
          <p:cNvSpPr txBox="1"/>
          <p:nvPr/>
        </p:nvSpPr>
        <p:spPr>
          <a:xfrm>
            <a:off x="5871870" y="754806"/>
            <a:ext cx="5487400" cy="5186035"/>
          </a:xfrm>
          <a:prstGeom prst="rect">
            <a:avLst/>
          </a:prstGeom>
          <a:solidFill>
            <a:srgbClr val="6D8AC5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0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오늘 우리가 함께 읽을 동화</a:t>
            </a:r>
            <a:endParaRPr lang="en-US" altLang="ko-KR" sz="3000" dirty="0">
              <a:solidFill>
                <a:schemeClr val="bg1"/>
              </a:solidFill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위풍당당 여우 꼬리</a:t>
            </a:r>
            <a:endParaRPr lang="en-US" altLang="ko-KR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4000" kern="0" spc="-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➊ </a:t>
            </a:r>
            <a:r>
              <a:rPr lang="ko-KR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으스스 </a:t>
            </a:r>
            <a:r>
              <a:rPr lang="ko-KR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미션 캠프</a:t>
            </a:r>
            <a:endParaRPr lang="en-US" altLang="ko-K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endParaRPr lang="en-US" altLang="ko-KR" sz="20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3000" dirty="0" err="1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손원평</a:t>
            </a:r>
            <a:r>
              <a:rPr lang="ko-KR" altLang="en-US" sz="30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</a:t>
            </a:r>
            <a:r>
              <a:rPr lang="ko-KR" altLang="en-US" sz="3000" dirty="0" smtClean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글</a:t>
            </a:r>
            <a:r>
              <a:rPr lang="en-US" altLang="ko-KR" sz="30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</a:t>
            </a:r>
            <a:r>
              <a:rPr lang="en-US" altLang="ko-KR" sz="3000" dirty="0" smtClean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|</a:t>
            </a:r>
            <a:r>
              <a:rPr lang="en-US" altLang="ko-KR" sz="3000" dirty="0" smtClean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</a:t>
            </a:r>
            <a:r>
              <a:rPr lang="ko-KR" altLang="en-US" sz="30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만물상 그림</a:t>
            </a:r>
            <a:endParaRPr lang="en-US" altLang="ko-KR" sz="3000" dirty="0">
              <a:solidFill>
                <a:schemeClr val="bg1"/>
              </a:solidFill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3000" dirty="0" err="1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창비</a:t>
            </a:r>
            <a:r>
              <a:rPr lang="ko-KR" altLang="en-US" sz="30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출판사에서 나온 동화입니다</a:t>
            </a:r>
            <a:r>
              <a:rPr lang="en-US" altLang="ko-KR" sz="30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sz="30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같이 책장을 넘겨 볼까요</a:t>
            </a:r>
            <a:r>
              <a:rPr lang="en-US" altLang="ko-KR" sz="30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?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ACB748F7-2468-B95B-B7C1-3FF29FDB8A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514" y="317112"/>
            <a:ext cx="4509300" cy="6223774"/>
          </a:xfrm>
          <a:prstGeom prst="rect">
            <a:avLst/>
          </a:prstGeom>
        </p:spPr>
      </p:pic>
      <p:sp>
        <p:nvSpPr>
          <p:cNvPr id="6" name="부분 원형 5">
            <a:extLst>
              <a:ext uri="{FF2B5EF4-FFF2-40B4-BE49-F238E27FC236}">
                <a16:creationId xmlns:a16="http://schemas.microsoft.com/office/drawing/2014/main" xmlns="" id="{925759F5-FA71-7E3F-3747-9F9465DCCEA8}"/>
              </a:ext>
            </a:extLst>
          </p:cNvPr>
          <p:cNvSpPr/>
          <p:nvPr/>
        </p:nvSpPr>
        <p:spPr>
          <a:xfrm>
            <a:off x="10326848" y="-748982"/>
            <a:ext cx="1586808" cy="1509548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100"/>
              </a:spcAft>
            </a:pPr>
            <a:r>
              <a:rPr lang="ko-KR" altLang="en-US" sz="16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추천 학년</a:t>
            </a:r>
            <a:endParaRPr lang="en-US" altLang="ko-KR" sz="16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100"/>
              </a:spcAft>
            </a:pPr>
            <a:r>
              <a:rPr lang="en-US" altLang="ko-KR" sz="16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3~4</a:t>
            </a:r>
            <a:r>
              <a:rPr lang="ko-KR" altLang="en-US" sz="16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학년</a:t>
            </a:r>
            <a:endParaRPr lang="en-US" altLang="ko-KR" sz="16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92576515-BBE3-B81F-BE64-2A8B8E4940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832" y="6045933"/>
            <a:ext cx="862824" cy="494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7535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755ACFA-0A82-ADC2-026E-FEB64E8AFE90}"/>
              </a:ext>
            </a:extLst>
          </p:cNvPr>
          <p:cNvSpPr txBox="1"/>
          <p:nvPr/>
        </p:nvSpPr>
        <p:spPr>
          <a:xfrm>
            <a:off x="372859" y="1542870"/>
            <a:ext cx="7625922" cy="1079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</a:t>
            </a:r>
            <a:r>
              <a:rPr lang="en-US" altLang="ko-KR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  <a:r>
              <a:rPr lang="ko-KR" altLang="en-US" sz="3000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 sz="3000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</a:t>
            </a:r>
            <a:r>
              <a:rPr lang="ko-KR" altLang="en-US" sz="3000">
                <a:solidFill>
                  <a:srgbClr val="6D8AC5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우리 반 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77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앙케트에 </a:t>
            </a: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   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직접 답변해 보세요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8E0B8A53-F30D-0D6C-B947-0A67EA3F09A7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324074A-645B-A9CF-2084-FD6A779856BA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sp>
        <p:nvSpPr>
          <p:cNvPr id="12" name="부분 원형 11">
            <a:extLst>
              <a:ext uri="{FF2B5EF4-FFF2-40B4-BE49-F238E27FC236}">
                <a16:creationId xmlns:a16="http://schemas.microsoft.com/office/drawing/2014/main" xmlns="" id="{67CE4B6F-5667-46B6-AF53-4848B90DA3FD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1B67491B-ACCC-B0D7-5F61-2E910D0EC7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9" t="4982" r="6112" b="5051"/>
          <a:stretch/>
        </p:blipFill>
        <p:spPr>
          <a:xfrm>
            <a:off x="7882338" y="1233836"/>
            <a:ext cx="3918331" cy="531592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954142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755ACFA-0A82-ADC2-026E-FEB64E8AFE90}"/>
              </a:ext>
            </a:extLst>
          </p:cNvPr>
          <p:cNvSpPr txBox="1"/>
          <p:nvPr/>
        </p:nvSpPr>
        <p:spPr>
          <a:xfrm>
            <a:off x="372859" y="1542870"/>
            <a:ext cx="7625922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단미는 새로 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생긴 꼬리 때문에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걱정이 많아요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lvl="1">
              <a:spcAft>
                <a:spcPts val="5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이때 축하를 받은 단미의 기분은 어떨까요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 lvl="1">
              <a:spcAft>
                <a:spcPts val="500"/>
              </a:spcAft>
            </a:pP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5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다음 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장에서 감정 카드 혹은 이미지 중</a:t>
            </a:r>
            <a:endParaRPr lang="en-US" altLang="ko-KR" sz="300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500"/>
              </a:spcAft>
            </a:pP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적절한 감정을 선택해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보세요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8E0B8A53-F30D-0D6C-B947-0A67EA3F09A7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324074A-645B-A9CF-2084-FD6A779856BA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008BC5EE-ED46-E068-8308-A7B7E197DA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063" y="1542870"/>
            <a:ext cx="3501078" cy="4923066"/>
          </a:xfrm>
          <a:prstGeom prst="rect">
            <a:avLst/>
          </a:prstGeom>
        </p:spPr>
      </p:pic>
      <p:sp>
        <p:nvSpPr>
          <p:cNvPr id="7" name="부분 원형 6">
            <a:extLst>
              <a:ext uri="{FF2B5EF4-FFF2-40B4-BE49-F238E27FC236}">
                <a16:creationId xmlns:a16="http://schemas.microsoft.com/office/drawing/2014/main" xmlns="" id="{D0318D47-08D1-BBC3-E489-404A20B1D3E1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2356273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그룹 32">
            <a:extLst>
              <a:ext uri="{FF2B5EF4-FFF2-40B4-BE49-F238E27FC236}">
                <a16:creationId xmlns:a16="http://schemas.microsoft.com/office/drawing/2014/main" xmlns="" id="{FCF6AF08-5C47-AE72-5B47-9C0CBA72DC48}"/>
              </a:ext>
            </a:extLst>
          </p:cNvPr>
          <p:cNvGrpSpPr/>
          <p:nvPr/>
        </p:nvGrpSpPr>
        <p:grpSpPr>
          <a:xfrm>
            <a:off x="307267" y="1713428"/>
            <a:ext cx="11577463" cy="4945092"/>
            <a:chOff x="277049" y="1290242"/>
            <a:chExt cx="11577463" cy="5314974"/>
          </a:xfrm>
        </p:grpSpPr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xmlns="" id="{3A65D2D2-2868-881A-CE1A-41E5BC037F15}"/>
                </a:ext>
              </a:extLst>
            </p:cNvPr>
            <p:cNvSpPr/>
            <p:nvPr/>
          </p:nvSpPr>
          <p:spPr>
            <a:xfrm>
              <a:off x="277049" y="1290242"/>
              <a:ext cx="11577463" cy="5314974"/>
            </a:xfrm>
            <a:prstGeom prst="roundRect">
              <a:avLst>
                <a:gd name="adj" fmla="val 16667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lt1"/>
                  </a:solidFill>
                </a:defRPr>
              </a:lvl1pPr>
            </a:lstStyle>
            <a:p>
              <a:pPr lvl="0" algn="ctr">
                <a:defRPr/>
              </a:pPr>
              <a:endParaRPr lang="ko-KR" altLang="en-US" dirty="0">
                <a:latin typeface="강원교육튼튼" panose="02020603020101020101" pitchFamily="18" charset="-127"/>
                <a:ea typeface="강원교육튼튼" panose="02020603020101020101" pitchFamily="18" charset="-127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7EE6A77D-BED0-E05F-D326-150F547439EA}"/>
                </a:ext>
              </a:extLst>
            </p:cNvPr>
            <p:cNvSpPr txBox="1"/>
            <p:nvPr/>
          </p:nvSpPr>
          <p:spPr>
            <a:xfrm>
              <a:off x="1258572" y="1760544"/>
              <a:ext cx="2235247" cy="553998"/>
            </a:xfrm>
            <a:prstGeom prst="rect">
              <a:avLst/>
            </a:prstGeom>
            <a:solidFill>
              <a:schemeClr val="lt1">
                <a:alpha val="25000"/>
              </a:scheme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chemeClr val="lt1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속상하다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B6B57AF4-9316-2C0C-A364-5E2372CB28F7}"/>
                </a:ext>
              </a:extLst>
            </p:cNvPr>
            <p:cNvSpPr txBox="1"/>
            <p:nvPr/>
          </p:nvSpPr>
          <p:spPr>
            <a:xfrm>
              <a:off x="3796845" y="1760544"/>
              <a:ext cx="2235247" cy="553998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신나다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DAEFCFE3-EFBE-E720-6DF2-3C28F118776E}"/>
                </a:ext>
              </a:extLst>
            </p:cNvPr>
            <p:cNvSpPr txBox="1"/>
            <p:nvPr/>
          </p:nvSpPr>
          <p:spPr>
            <a:xfrm>
              <a:off x="6241681" y="1760544"/>
              <a:ext cx="2235247" cy="553998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걱정되다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9DD925E7-C562-9C42-3D10-107202DCF96A}"/>
                </a:ext>
              </a:extLst>
            </p:cNvPr>
            <p:cNvSpPr txBox="1"/>
            <p:nvPr/>
          </p:nvSpPr>
          <p:spPr>
            <a:xfrm>
              <a:off x="8645191" y="1760544"/>
              <a:ext cx="2235247" cy="553998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짜증 나다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6C03CA25-580B-EB8E-25D1-021A8FE5FC1C}"/>
                </a:ext>
              </a:extLst>
            </p:cNvPr>
            <p:cNvSpPr txBox="1"/>
            <p:nvPr/>
          </p:nvSpPr>
          <p:spPr>
            <a:xfrm>
              <a:off x="1258572" y="2517159"/>
              <a:ext cx="2235247" cy="553998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외롭다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48E956FC-05EB-F5F3-FFF6-95B22FF5174E}"/>
                </a:ext>
              </a:extLst>
            </p:cNvPr>
            <p:cNvSpPr txBox="1"/>
            <p:nvPr/>
          </p:nvSpPr>
          <p:spPr>
            <a:xfrm>
              <a:off x="1258572" y="3273775"/>
              <a:ext cx="2235247" cy="553998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미안하다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09588C5F-0B3C-583C-9C76-A39F876C509C}"/>
                </a:ext>
              </a:extLst>
            </p:cNvPr>
            <p:cNvSpPr txBox="1"/>
            <p:nvPr/>
          </p:nvSpPr>
          <p:spPr>
            <a:xfrm>
              <a:off x="1258572" y="4031634"/>
              <a:ext cx="2235247" cy="553998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우울하다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65D2422-6E74-FBE1-7F5C-15EA8D3ADBBE}"/>
                </a:ext>
              </a:extLst>
            </p:cNvPr>
            <p:cNvSpPr txBox="1"/>
            <p:nvPr/>
          </p:nvSpPr>
          <p:spPr>
            <a:xfrm>
              <a:off x="1258572" y="4788251"/>
              <a:ext cx="2235247" cy="553998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쓸쓸하다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F5EDEF56-C111-6809-3D62-121256F009AC}"/>
                </a:ext>
              </a:extLst>
            </p:cNvPr>
            <p:cNvSpPr txBox="1"/>
            <p:nvPr/>
          </p:nvSpPr>
          <p:spPr>
            <a:xfrm>
              <a:off x="1258571" y="5543998"/>
              <a:ext cx="2235247" cy="553998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실망하다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C50BAAE7-34B9-2166-7030-D646BF48614D}"/>
                </a:ext>
              </a:extLst>
            </p:cNvPr>
            <p:cNvSpPr txBox="1"/>
            <p:nvPr/>
          </p:nvSpPr>
          <p:spPr>
            <a:xfrm>
              <a:off x="3796846" y="2517159"/>
              <a:ext cx="2235247" cy="553998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설레다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B8B31945-41EF-2AAC-CD4F-6CA54C9B157B}"/>
                </a:ext>
              </a:extLst>
            </p:cNvPr>
            <p:cNvSpPr txBox="1"/>
            <p:nvPr/>
          </p:nvSpPr>
          <p:spPr>
            <a:xfrm>
              <a:off x="3796846" y="3273774"/>
              <a:ext cx="2235247" cy="553998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재미있다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64D095E1-10F8-AD59-0CEB-60F837E5B9D5}"/>
                </a:ext>
              </a:extLst>
            </p:cNvPr>
            <p:cNvSpPr txBox="1"/>
            <p:nvPr/>
          </p:nvSpPr>
          <p:spPr>
            <a:xfrm>
              <a:off x="3796846" y="4031634"/>
              <a:ext cx="2235247" cy="553998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행복하다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0A16034F-9B41-973F-2F10-E64BF99FEA34}"/>
                </a:ext>
              </a:extLst>
            </p:cNvPr>
            <p:cNvSpPr txBox="1"/>
            <p:nvPr/>
          </p:nvSpPr>
          <p:spPr>
            <a:xfrm>
              <a:off x="3796846" y="4788250"/>
              <a:ext cx="2235247" cy="553998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편안하다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BE2CC490-9979-CF59-FE23-29330111462A}"/>
                </a:ext>
              </a:extLst>
            </p:cNvPr>
            <p:cNvSpPr txBox="1"/>
            <p:nvPr/>
          </p:nvSpPr>
          <p:spPr>
            <a:xfrm>
              <a:off x="3796846" y="5543997"/>
              <a:ext cx="2235247" cy="553998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만족하다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4459ABE9-65E8-3217-EABE-A91EE3A58961}"/>
                </a:ext>
              </a:extLst>
            </p:cNvPr>
            <p:cNvSpPr txBox="1"/>
            <p:nvPr/>
          </p:nvSpPr>
          <p:spPr>
            <a:xfrm>
              <a:off x="6241681" y="2517159"/>
              <a:ext cx="2235247" cy="553998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놀랍다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BAB67EE3-BAC3-EB44-07DB-EA4661CED9E4}"/>
                </a:ext>
              </a:extLst>
            </p:cNvPr>
            <p:cNvSpPr txBox="1"/>
            <p:nvPr/>
          </p:nvSpPr>
          <p:spPr>
            <a:xfrm>
              <a:off x="6241681" y="3273774"/>
              <a:ext cx="2235247" cy="553998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무섭다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A5EA9D37-A6BC-EEFF-78E5-60570997EF72}"/>
                </a:ext>
              </a:extLst>
            </p:cNvPr>
            <p:cNvSpPr txBox="1"/>
            <p:nvPr/>
          </p:nvSpPr>
          <p:spPr>
            <a:xfrm>
              <a:off x="6241681" y="4031634"/>
              <a:ext cx="2235247" cy="553998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당황하다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9ADC0429-6314-CD4E-F451-E1755609C213}"/>
                </a:ext>
              </a:extLst>
            </p:cNvPr>
            <p:cNvSpPr txBox="1"/>
            <p:nvPr/>
          </p:nvSpPr>
          <p:spPr>
            <a:xfrm>
              <a:off x="6241681" y="4788250"/>
              <a:ext cx="2235247" cy="553998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불안하다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99E51C99-C465-D16C-232C-620CB02E5A23}"/>
                </a:ext>
              </a:extLst>
            </p:cNvPr>
            <p:cNvSpPr txBox="1"/>
            <p:nvPr/>
          </p:nvSpPr>
          <p:spPr>
            <a:xfrm>
              <a:off x="6241681" y="5543997"/>
              <a:ext cx="2235247" cy="553998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화나다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057FB7CA-D9B5-B550-E684-D40E5AF61106}"/>
                </a:ext>
              </a:extLst>
            </p:cNvPr>
            <p:cNvSpPr txBox="1"/>
            <p:nvPr/>
          </p:nvSpPr>
          <p:spPr>
            <a:xfrm>
              <a:off x="8645191" y="2517159"/>
              <a:ext cx="2235247" cy="553998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신경질 나다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836C57CD-3147-8C44-40D5-4564682DDDC7}"/>
                </a:ext>
              </a:extLst>
            </p:cNvPr>
            <p:cNvSpPr txBox="1"/>
            <p:nvPr/>
          </p:nvSpPr>
          <p:spPr>
            <a:xfrm>
              <a:off x="8645191" y="3273774"/>
              <a:ext cx="2235247" cy="553998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억울하다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FECE307-D60E-ECBA-27ED-02E8A41F714F}"/>
                </a:ext>
              </a:extLst>
            </p:cNvPr>
            <p:cNvSpPr txBox="1"/>
            <p:nvPr/>
          </p:nvSpPr>
          <p:spPr>
            <a:xfrm>
              <a:off x="8645191" y="4031634"/>
              <a:ext cx="2235247" cy="553998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창피하다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9D1F37B6-9E98-89A8-8555-33E3957A6F48}"/>
                </a:ext>
              </a:extLst>
            </p:cNvPr>
            <p:cNvSpPr txBox="1"/>
            <p:nvPr/>
          </p:nvSpPr>
          <p:spPr>
            <a:xfrm>
              <a:off x="8645191" y="4788250"/>
              <a:ext cx="2235247" cy="595436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샘나다</a:t>
              </a:r>
              <a:endParaRPr kumimoji="0" lang="ko-KR" altLang="en-US" sz="3000" b="0" i="0" u="none" strike="noStrike" kern="1200" cap="none" spc="0" normalizeH="0" baseline="0" dirty="0">
                <a:solidFill>
                  <a:srgbClr val="FFFFFF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DAED2E0C-948E-C655-E952-A9B0DF59E86A}"/>
                </a:ext>
              </a:extLst>
            </p:cNvPr>
            <p:cNvSpPr txBox="1"/>
            <p:nvPr/>
          </p:nvSpPr>
          <p:spPr>
            <a:xfrm>
              <a:off x="8645191" y="5543997"/>
              <a:ext cx="2235247" cy="553998"/>
            </a:xfrm>
            <a:prstGeom prst="rect">
              <a:avLst/>
            </a:prstGeom>
            <a:solidFill>
              <a:srgbClr val="FFFFFF">
                <a:alpha val="24710"/>
              </a:srgbClr>
            </a:solidFill>
          </p:spPr>
          <p:txBody>
            <a:bodyPr wrap="square">
              <a:spAutoFit/>
            </a:bodyPr>
            <a:lstStyle>
              <a:lvl1pPr marL="0" lvl="0" indent="0" algn="l" defTabSz="232257" rtl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defRPr kumimoji="0" sz="1800" b="0" i="0" u="none" strike="noStrike" kern="1200" cap="none" spc="0" normalizeH="0" baseline="0">
                  <a:solidFill>
                    <a:schemeClr val="tx1"/>
                  </a:solidFill>
                </a:defRPr>
              </a:lvl1pPr>
            </a:lstStyle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000" b="0" i="0" u="none" strike="noStrike" kern="1200" cap="none" spc="0" normalizeH="0" baseline="0" dirty="0">
                  <a:solidFill>
                    <a:srgbClr val="FFFFFF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얄밉다</a:t>
              </a:r>
            </a:p>
          </p:txBody>
        </p:sp>
      </p:grpSp>
      <p:sp>
        <p:nvSpPr>
          <p:cNvPr id="35" name="직사각형 34">
            <a:extLst>
              <a:ext uri="{FF2B5EF4-FFF2-40B4-BE49-F238E27FC236}">
                <a16:creationId xmlns:a16="http://schemas.microsoft.com/office/drawing/2014/main" xmlns="" id="{5DC620A6-3646-FCF3-626B-297992CC02CA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5D4C6135-41D1-0737-BB8D-FD0EB225B06F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CE07383-0B7B-07A9-18CE-93EDF6BBB6C2}"/>
              </a:ext>
            </a:extLst>
          </p:cNvPr>
          <p:cNvSpPr txBox="1"/>
          <p:nvPr/>
        </p:nvSpPr>
        <p:spPr>
          <a:xfrm>
            <a:off x="1012054" y="1091953"/>
            <a:ext cx="9898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단미의 상황을 떠올리며 어울리는 감정을 골라 보세요</a:t>
            </a:r>
            <a:r>
              <a:rPr lang="en-US" altLang="ko-KR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  <a:endParaRPr lang="ko-KR" altLang="en-US" sz="24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34" name="부분 원형 33">
            <a:extLst>
              <a:ext uri="{FF2B5EF4-FFF2-40B4-BE49-F238E27FC236}">
                <a16:creationId xmlns:a16="http://schemas.microsoft.com/office/drawing/2014/main" xmlns="" id="{BCE666FA-7794-F8D1-66C8-7D168399F6A1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1102948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그림 34">
            <a:extLst>
              <a:ext uri="{FF2B5EF4-FFF2-40B4-BE49-F238E27FC236}">
                <a16:creationId xmlns:a16="http://schemas.microsoft.com/office/drawing/2014/main" xmlns="" id="{1D5EBA39-C526-8C3E-9938-2F2318C6F0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018" y="1862886"/>
            <a:ext cx="8213962" cy="4620354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B56082E1-7C2C-049E-AEB5-4C6F78FD9245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4FF34E2-0838-7E37-66B6-7A9A3EF4B6DB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8E23F76-76BB-BDD3-B1ED-B9BE05E3BDA3}"/>
              </a:ext>
            </a:extLst>
          </p:cNvPr>
          <p:cNvSpPr txBox="1"/>
          <p:nvPr/>
        </p:nvSpPr>
        <p:spPr>
          <a:xfrm>
            <a:off x="1038687" y="1201306"/>
            <a:ext cx="9898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단미의 기분을 잘 나타내는 이미지를 고른 뒤</a:t>
            </a:r>
            <a:r>
              <a:rPr lang="en-US" altLang="ko-KR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그 이유를 말해 주세요</a:t>
            </a:r>
            <a:r>
              <a:rPr lang="en-US" altLang="ko-KR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  <a:endParaRPr lang="ko-KR" altLang="en-US" sz="24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8" name="부분 원형 7">
            <a:extLst>
              <a:ext uri="{FF2B5EF4-FFF2-40B4-BE49-F238E27FC236}">
                <a16:creationId xmlns:a16="http://schemas.microsoft.com/office/drawing/2014/main" xmlns="" id="{79B90A67-57B0-9681-4B1A-596B9FD5FAD1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2239009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755ACFA-0A82-ADC2-026E-FEB64E8AFE90}"/>
              </a:ext>
            </a:extLst>
          </p:cNvPr>
          <p:cNvSpPr txBox="1"/>
          <p:nvPr/>
        </p:nvSpPr>
        <p:spPr>
          <a:xfrm>
            <a:off x="372859" y="1269781"/>
            <a:ext cx="11203623" cy="3849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읽어요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spcAft>
                <a:spcPts val="500"/>
              </a:spcAft>
            </a:pP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4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「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행운과 </a:t>
            </a:r>
            <a:r>
              <a:rPr lang="ko-KR" altLang="en-US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불행의 상징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해골</a:t>
            </a:r>
            <a:r>
              <a:rPr lang="en-US" altLang="ko-KR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」</a:t>
            </a:r>
            <a:r>
              <a:rPr lang="en-US" altLang="ko-KR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~ 6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「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내 </a:t>
            </a:r>
            <a:r>
              <a:rPr lang="ko-KR" altLang="en-US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마음을 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읽어 봐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」</a:t>
            </a:r>
            <a:r>
              <a:rPr lang="en-US" altLang="ko-KR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(55~92</a:t>
            </a:r>
            <a:r>
              <a:rPr lang="ko-KR" altLang="en-US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면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)</a:t>
            </a:r>
          </a:p>
          <a:p>
            <a:pPr>
              <a:spcAft>
                <a:spcPts val="500"/>
              </a:spcAft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마음에 드는 문장을 만나면 기록하는 거 잊지 마세요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r>
              <a:rPr lang="ko-KR" altLang="en-US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없으면 넘어가도 좋아요</a:t>
            </a:r>
            <a:r>
              <a:rPr lang="en-US" altLang="ko-KR" sz="2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500"/>
              </a:spcAft>
            </a:pPr>
            <a:r>
              <a:rPr lang="ko-KR" altLang="en-US" sz="36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단미에게 </a:t>
            </a:r>
            <a:r>
              <a:rPr lang="ko-KR" altLang="en-US" sz="36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벌어진 사건을 다시 한번 </a:t>
            </a:r>
            <a:r>
              <a:rPr lang="ko-KR" altLang="en-US" sz="36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볼까요</a:t>
            </a:r>
            <a:r>
              <a:rPr lang="en-US" altLang="ko-KR" sz="36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  <a:endParaRPr lang="en-US" altLang="ko-KR" sz="36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A61F7069-055F-13E6-47A9-C971D7AEA4D0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B24EE89-8BD4-AF2A-1B34-A9497F3D72D5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sp>
        <p:nvSpPr>
          <p:cNvPr id="6" name="부분 원형 5">
            <a:extLst>
              <a:ext uri="{FF2B5EF4-FFF2-40B4-BE49-F238E27FC236}">
                <a16:creationId xmlns:a16="http://schemas.microsoft.com/office/drawing/2014/main" xmlns="" id="{AC4138DE-D3AF-1AF3-C1CE-B0C507FFD93B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15086888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755ACFA-0A82-ADC2-026E-FEB64E8AFE90}"/>
              </a:ext>
            </a:extLst>
          </p:cNvPr>
          <p:cNvSpPr txBox="1"/>
          <p:nvPr/>
        </p:nvSpPr>
        <p:spPr>
          <a:xfrm>
            <a:off x="372859" y="1221799"/>
            <a:ext cx="10014015" cy="522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ko-KR" altLang="en-US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① “발굴 전의 고고학 현장 같아</a:t>
            </a:r>
            <a:r>
              <a:rPr lang="en-US" altLang="ko-KR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 </a:t>
            </a:r>
            <a:r>
              <a:rPr lang="ko-KR" altLang="en-US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아니면 정리하기 전의 골동품 상점</a:t>
            </a:r>
            <a:r>
              <a:rPr lang="en-US" altLang="ko-KR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?”</a:t>
            </a:r>
          </a:p>
          <a:p>
            <a:pPr>
              <a:spcAft>
                <a:spcPts val="500"/>
              </a:spcAft>
            </a:pPr>
            <a:r>
              <a:rPr lang="ko-KR" altLang="en-US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나의 솔직한 대답에 민재의 표정이 어두워졌다</a:t>
            </a:r>
            <a:r>
              <a:rPr lang="en-US" altLang="ko-KR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 </a:t>
            </a:r>
          </a:p>
          <a:p>
            <a:pPr>
              <a:spcAft>
                <a:spcPts val="500"/>
              </a:spcAft>
            </a:pPr>
            <a:r>
              <a:rPr lang="ko-KR" altLang="en-US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내 장점이자 단점</a:t>
            </a:r>
            <a:r>
              <a:rPr lang="en-US" altLang="ko-KR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, (                                      ).</a:t>
            </a:r>
          </a:p>
          <a:p>
            <a:pPr>
              <a:spcAft>
                <a:spcPts val="500"/>
              </a:spcAft>
            </a:pPr>
            <a:r>
              <a:rPr lang="en-US" altLang="ko-KR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-73</a:t>
            </a:r>
            <a:r>
              <a:rPr lang="ko-KR" altLang="en-US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면</a:t>
            </a:r>
            <a:endParaRPr lang="en-US" altLang="ko-KR" sz="2400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>
              <a:spcAft>
                <a:spcPts val="500"/>
              </a:spcAft>
            </a:pPr>
            <a:endParaRPr lang="en-US" altLang="ko-KR" sz="2000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>
              <a:spcAft>
                <a:spcPts val="500"/>
              </a:spcAft>
            </a:pPr>
            <a:endParaRPr lang="en-US" altLang="ko-KR" sz="2000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ko-KR" altLang="en-US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② 게다가 노트 밖으로 튀어나올 것 같은 글자들이 이미 말해주고 있지 않은가</a:t>
            </a:r>
            <a:r>
              <a:rPr lang="en-US" altLang="ko-KR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r>
              <a:rPr lang="ko-KR" altLang="en-US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결국 나는 또다시 솔직해지는 수밖에 없었다</a:t>
            </a:r>
            <a:r>
              <a:rPr lang="en-US" altLang="ko-KR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 </a:t>
            </a:r>
          </a:p>
          <a:p>
            <a:pPr>
              <a:spcAft>
                <a:spcPts val="500"/>
              </a:spcAft>
            </a:pPr>
            <a:r>
              <a:rPr lang="en-US" altLang="ko-KR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“</a:t>
            </a:r>
            <a:r>
              <a:rPr lang="ko-KR" altLang="en-US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응</a:t>
            </a:r>
            <a:r>
              <a:rPr lang="en-US" altLang="ko-KR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.” </a:t>
            </a:r>
          </a:p>
          <a:p>
            <a:pPr>
              <a:spcAft>
                <a:spcPts val="500"/>
              </a:spcAft>
            </a:pPr>
            <a:r>
              <a:rPr lang="en-US" altLang="ko-KR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(…)</a:t>
            </a:r>
          </a:p>
          <a:p>
            <a:pPr>
              <a:spcAft>
                <a:spcPts val="500"/>
              </a:spcAft>
            </a:pPr>
            <a:r>
              <a:rPr lang="ko-KR" altLang="en-US" sz="2400" dirty="0" err="1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윤나의</a:t>
            </a:r>
            <a:r>
              <a:rPr lang="ko-KR" altLang="en-US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눈에 눈물이 차오르더니 굵은 눈물방울이 뺨 위로 또르르 흘러내린 것이다</a:t>
            </a:r>
            <a:r>
              <a:rPr lang="en-US" altLang="ko-KR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r>
              <a:rPr lang="en-US" altLang="ko-KR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-90</a:t>
            </a:r>
            <a:r>
              <a:rPr lang="ko-KR" altLang="en-US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면</a:t>
            </a:r>
            <a:endParaRPr lang="en-US" altLang="ko-KR" sz="2400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A61F7069-055F-13E6-47A9-C971D7AEA4D0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B24EE89-8BD4-AF2A-1B34-A9497F3D72D5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sp>
        <p:nvSpPr>
          <p:cNvPr id="2" name="설명선: 선 1">
            <a:extLst>
              <a:ext uri="{FF2B5EF4-FFF2-40B4-BE49-F238E27FC236}">
                <a16:creationId xmlns:a16="http://schemas.microsoft.com/office/drawing/2014/main" xmlns="" id="{3841E9A9-97ED-68CF-A745-68AEB28B5DE4}"/>
              </a:ext>
            </a:extLst>
          </p:cNvPr>
          <p:cNvSpPr/>
          <p:nvPr/>
        </p:nvSpPr>
        <p:spPr>
          <a:xfrm>
            <a:off x="9037468" y="1728904"/>
            <a:ext cx="2698812" cy="1023174"/>
          </a:xfrm>
          <a:prstGeom prst="borderCallout1">
            <a:avLst>
              <a:gd name="adj1" fmla="val 46147"/>
              <a:gd name="adj2" fmla="val -403"/>
              <a:gd name="adj3" fmla="val 60304"/>
              <a:gd name="adj4" fmla="val -129189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500"/>
              </a:spcAft>
            </a:pPr>
            <a:r>
              <a:rPr lang="ko-KR" altLang="en-US" sz="2000" dirty="0">
                <a:solidFill>
                  <a:schemeClr val="tx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어떤 내용이 들어 있었는지 </a:t>
            </a:r>
            <a:endParaRPr lang="en-US" altLang="ko-KR" sz="2000" dirty="0">
              <a:solidFill>
                <a:schemeClr val="tx1"/>
              </a:solidFill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algn="ctr">
              <a:spcAft>
                <a:spcPts val="500"/>
              </a:spcAft>
            </a:pPr>
            <a:r>
              <a:rPr lang="ko-KR" altLang="en-US" sz="2000" dirty="0">
                <a:solidFill>
                  <a:schemeClr val="tx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기억하나요</a:t>
            </a:r>
            <a:r>
              <a:rPr lang="en-US" altLang="ko-KR" sz="2000" dirty="0">
                <a:solidFill>
                  <a:schemeClr val="tx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?</a:t>
            </a:r>
            <a:endParaRPr lang="ko-KR" altLang="en-US" sz="2000" dirty="0">
              <a:solidFill>
                <a:schemeClr val="tx1"/>
              </a:solidFill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</p:txBody>
      </p:sp>
      <p:sp>
        <p:nvSpPr>
          <p:cNvPr id="7" name="부분 원형 6">
            <a:extLst>
              <a:ext uri="{FF2B5EF4-FFF2-40B4-BE49-F238E27FC236}">
                <a16:creationId xmlns:a16="http://schemas.microsoft.com/office/drawing/2014/main" xmlns="" id="{E498879C-7C9E-5B51-4226-8949D24DA7AB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97532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755ACFA-0A82-ADC2-026E-FEB64E8AFE90}"/>
              </a:ext>
            </a:extLst>
          </p:cNvPr>
          <p:cNvSpPr txBox="1"/>
          <p:nvPr/>
        </p:nvSpPr>
        <p:spPr>
          <a:xfrm>
            <a:off x="372859" y="1443258"/>
            <a:ext cx="10618414" cy="4606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1. </a:t>
            </a: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단미는 스스로 어떤 성격이라고 생각하나요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spcAft>
                <a:spcPts val="500"/>
              </a:spcAft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2. ‘</a:t>
            </a: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솔직하다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</a:t>
            </a: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는 단미의 성격으로 인해 곤란해진 상황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 lvl="1">
              <a:spcAft>
                <a:spcPts val="500"/>
              </a:spcAft>
            </a:pPr>
            <a:r>
              <a:rPr lang="ko-KR" altLang="en-US" sz="3200" dirty="0">
                <a:solidFill>
                  <a:srgbClr val="6D8AC5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솔직한 건 나쁜 걸까요</a:t>
            </a:r>
            <a:r>
              <a:rPr lang="en-US" altLang="ko-KR" sz="3200" dirty="0">
                <a:solidFill>
                  <a:srgbClr val="6D8AC5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spcAft>
                <a:spcPts val="500"/>
              </a:spcAft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3. </a:t>
            </a: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여러분이 단미라면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어떻게 행동했을까요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 lvl="1">
              <a:spcAft>
                <a:spcPts val="500"/>
              </a:spcAft>
            </a:pP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친구들과 역할극으로 표현해도 좋고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자유롭게 말해도 좋아요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CC19F17B-A4D9-3C61-4380-108A5A1AEFB4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1B2FBF3-DBF1-E69A-73FF-42EB61A8C7E2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sp>
        <p:nvSpPr>
          <p:cNvPr id="7" name="부분 원형 6">
            <a:extLst>
              <a:ext uri="{FF2B5EF4-FFF2-40B4-BE49-F238E27FC236}">
                <a16:creationId xmlns:a16="http://schemas.microsoft.com/office/drawing/2014/main" xmlns="" id="{E85CDA08-9B05-8B48-085F-C666BC60FB5A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9751852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755ACFA-0A82-ADC2-026E-FEB64E8AFE90}"/>
              </a:ext>
            </a:extLst>
          </p:cNvPr>
          <p:cNvSpPr txBox="1"/>
          <p:nvPr/>
        </p:nvSpPr>
        <p:spPr>
          <a:xfrm>
            <a:off x="372859" y="1527197"/>
            <a:ext cx="11230256" cy="1703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4. </a:t>
            </a: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솔직함이 왜 각각 다른 결과를 </a:t>
            </a:r>
            <a:r>
              <a:rPr lang="ko-KR" altLang="en-US" sz="3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낳았을까요</a:t>
            </a:r>
            <a:r>
              <a:rPr lang="en-US" altLang="ko-KR" sz="3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spcAft>
                <a:spcPts val="500"/>
              </a:spcAft>
            </a:pPr>
            <a:endParaRPr lang="en-US" altLang="ko-KR" sz="100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r>
              <a:rPr lang="ko-KR" altLang="en-US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단미는 </a:t>
            </a:r>
            <a:r>
              <a:rPr lang="ko-KR" altLang="en-US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모두에게 솔직했지만</a:t>
            </a:r>
            <a:r>
              <a:rPr lang="en-US" altLang="ko-KR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민재와는 사이가 가까워지고</a:t>
            </a:r>
            <a:r>
              <a:rPr lang="en-US" altLang="ko-KR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윤나와는 멀어졌어요</a:t>
            </a:r>
            <a:r>
              <a:rPr lang="en-US" altLang="ko-KR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  <a:endParaRPr lang="en-US" altLang="ko-KR" sz="23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r>
              <a:rPr lang="ko-KR" altLang="en-US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민재는 </a:t>
            </a:r>
            <a:r>
              <a:rPr lang="ko-KR" altLang="en-US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배려심이 뛰어난 반면 </a:t>
            </a:r>
            <a:r>
              <a:rPr lang="ko-KR" altLang="en-US" sz="23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윤나는</a:t>
            </a:r>
            <a:r>
              <a:rPr lang="ko-KR" altLang="en-US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친구들을 무시하는 도도한 태도를 갖고 있기 때문일까요</a:t>
            </a:r>
            <a:r>
              <a:rPr lang="en-US" altLang="ko-KR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44F1633F-6952-8A09-1158-BDC50D22A0B6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B74E629-54B9-42E8-5D2D-A078662A19ED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12013FEE-AF7C-D08B-00EB-67F17EAB4E59}"/>
              </a:ext>
            </a:extLst>
          </p:cNvPr>
          <p:cNvSpPr/>
          <p:nvPr/>
        </p:nvSpPr>
        <p:spPr>
          <a:xfrm>
            <a:off x="707253" y="3784227"/>
            <a:ext cx="10777491" cy="1853347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000"/>
              </a:spcAft>
            </a:pPr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단미는 똑같이 솔직한데</a:t>
            </a:r>
            <a:r>
              <a:rPr lang="en-US" altLang="ko-KR" sz="2400" dirty="0">
                <a:solidFill>
                  <a:schemeClr val="bg2">
                    <a:lumMod val="25000"/>
                  </a:schemeClr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400">
                <a:solidFill>
                  <a:schemeClr val="bg2">
                    <a:lumMod val="25000"/>
                  </a:schemeClr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상대방의 성격에 따라서 </a:t>
            </a:r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결과가 다른 걸까요</a:t>
            </a:r>
            <a:r>
              <a:rPr lang="en-US" altLang="ko-KR" sz="2400" dirty="0">
                <a:solidFill>
                  <a:schemeClr val="bg2">
                    <a:lumMod val="25000"/>
                  </a:schemeClr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 algn="ctr">
              <a:spcAft>
                <a:spcPts val="1000"/>
              </a:spcAft>
            </a:pPr>
            <a:r>
              <a:rPr lang="ko-KR" altLang="en-US" sz="2400">
                <a:solidFill>
                  <a:schemeClr val="bg2">
                    <a:lumMod val="25000"/>
                  </a:schemeClr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아니면</a:t>
            </a:r>
            <a:r>
              <a:rPr lang="en-US" altLang="ko-KR" sz="2400">
                <a:solidFill>
                  <a:schemeClr val="bg2">
                    <a:lumMod val="25000"/>
                  </a:schemeClr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400">
                <a:solidFill>
                  <a:schemeClr val="bg2">
                    <a:lumMod val="25000"/>
                  </a:schemeClr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친구를 대하는 </a:t>
            </a:r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단미의 </a:t>
            </a:r>
            <a:r>
              <a:rPr lang="ko-KR" altLang="en-US" sz="2400">
                <a:solidFill>
                  <a:schemeClr val="bg2">
                    <a:lumMod val="25000"/>
                  </a:schemeClr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마음이 달라서일까요</a:t>
            </a:r>
            <a:r>
              <a:rPr lang="en-US" altLang="ko-KR" sz="2400">
                <a:solidFill>
                  <a:schemeClr val="bg2">
                    <a:lumMod val="25000"/>
                  </a:schemeClr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  <a:endParaRPr lang="en-US" altLang="ko-KR" sz="2400" dirty="0">
              <a:solidFill>
                <a:schemeClr val="bg2">
                  <a:lumMod val="25000"/>
                </a:schemeClr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여러분의 생각은 </a:t>
            </a:r>
            <a:r>
              <a:rPr lang="ko-KR" altLang="en-US" sz="2400" dirty="0" err="1">
                <a:solidFill>
                  <a:schemeClr val="bg2">
                    <a:lumMod val="25000"/>
                  </a:schemeClr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어떤가요</a:t>
            </a:r>
            <a:r>
              <a:rPr lang="en-US" altLang="ko-KR" sz="2400" dirty="0">
                <a:solidFill>
                  <a:schemeClr val="bg2">
                    <a:lumMod val="25000"/>
                  </a:schemeClr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</p:txBody>
      </p:sp>
      <p:sp>
        <p:nvSpPr>
          <p:cNvPr id="7" name="부분 원형 6">
            <a:extLst>
              <a:ext uri="{FF2B5EF4-FFF2-40B4-BE49-F238E27FC236}">
                <a16:creationId xmlns:a16="http://schemas.microsoft.com/office/drawing/2014/main" xmlns="" id="{7F1BC23D-A303-C397-9618-F8B30DDE643D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34948706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755ACFA-0A82-ADC2-026E-FEB64E8AFE90}"/>
              </a:ext>
            </a:extLst>
          </p:cNvPr>
          <p:cNvSpPr txBox="1"/>
          <p:nvPr/>
        </p:nvSpPr>
        <p:spPr>
          <a:xfrm>
            <a:off x="447783" y="1470849"/>
            <a:ext cx="10356341" cy="1918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5. </a:t>
            </a:r>
            <a:r>
              <a:rPr lang="ko-KR" altLang="en-US" sz="32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재이의</a:t>
            </a: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말 속에서 앞으로 벌어질 사건의 </a:t>
            </a:r>
            <a:r>
              <a:rPr lang="ko-KR" altLang="en-US" sz="3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힌트를 찾아보세요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endParaRPr lang="en-US" altLang="ko-KR" sz="1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500"/>
              </a:spcAft>
            </a:pP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당신의 마음을 읽어 드립니다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 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부스에서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0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재이가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들려준 이야기 중 </a:t>
            </a: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500"/>
              </a:spcAft>
            </a:pP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앞으로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단미에게 일어날 사건에</a:t>
            </a:r>
            <a:r>
              <a:rPr lang="ko-KR" altLang="en-US" sz="2000" dirty="0">
                <a:solidFill>
                  <a:srgbClr val="6D8AC5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중요한 열쇠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가 되는 문장은 무엇일까요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 lvl="1">
              <a:spcAft>
                <a:spcPts val="500"/>
              </a:spcAft>
            </a:pPr>
            <a:r>
              <a:rPr lang="ko-KR" altLang="en-US" sz="2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문장 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수집 카드에 적어도 좋고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2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발표를 해 봐도 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좋아요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B5351CA1-CC98-9F0A-5C30-6FD58D28412C}"/>
              </a:ext>
            </a:extLst>
          </p:cNvPr>
          <p:cNvGrpSpPr/>
          <p:nvPr/>
        </p:nvGrpSpPr>
        <p:grpSpPr>
          <a:xfrm>
            <a:off x="1299536" y="3928029"/>
            <a:ext cx="9375487" cy="2342110"/>
            <a:chOff x="1501312" y="3648075"/>
            <a:chExt cx="9375487" cy="2342110"/>
          </a:xfrm>
        </p:grpSpPr>
        <p:pic>
          <p:nvPicPr>
            <p:cNvPr id="1028" name="Picture 4" descr="원고지 A4 출력용(ai, pdf, png, jpg 포함) 무료다운로드 - Urbanbrush">
              <a:extLst>
                <a:ext uri="{FF2B5EF4-FFF2-40B4-BE49-F238E27FC236}">
                  <a16:creationId xmlns:a16="http://schemas.microsoft.com/office/drawing/2014/main" xmlns="" id="{8E186149-2BAD-E2CC-CBC9-72AFF5E73AF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36" t="36772" r="5438" b="40082"/>
            <a:stretch/>
          </p:blipFill>
          <p:spPr bwMode="auto">
            <a:xfrm>
              <a:off x="1545442" y="3763357"/>
              <a:ext cx="9101113" cy="1645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xmlns="" id="{13A5ADC3-65E1-4076-8DFB-047DEEA9BF2F}"/>
                </a:ext>
              </a:extLst>
            </p:cNvPr>
            <p:cNvSpPr txBox="1"/>
            <p:nvPr/>
          </p:nvSpPr>
          <p:spPr>
            <a:xfrm>
              <a:off x="1501312" y="3648075"/>
              <a:ext cx="675185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0" dirty="0"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“</a:t>
              </a:r>
              <a:endParaRPr lang="ko-KR" altLang="en-US" sz="8000" dirty="0">
                <a:latin typeface="강원교육튼튼" panose="02020603020101020101" pitchFamily="18" charset="-127"/>
                <a:ea typeface="강원교육튼튼" panose="02020603020101020101" pitchFamily="18" charset="-127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17C61771-E206-BF75-7E32-22D92B73ECE6}"/>
                </a:ext>
              </a:extLst>
            </p:cNvPr>
            <p:cNvSpPr txBox="1"/>
            <p:nvPr/>
          </p:nvSpPr>
          <p:spPr>
            <a:xfrm>
              <a:off x="10201614" y="4666746"/>
              <a:ext cx="675185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0" dirty="0"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”</a:t>
              </a:r>
              <a:endParaRPr lang="ko-KR" altLang="en-US" sz="8000" dirty="0">
                <a:latin typeface="강원교육튼튼" panose="02020603020101020101" pitchFamily="18" charset="-127"/>
                <a:ea typeface="강원교육튼튼" panose="02020603020101020101" pitchFamily="18" charset="-127"/>
              </a:endParaRPr>
            </a:p>
          </p:txBody>
        </p:sp>
      </p:grpSp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6FA32111-DDC1-987E-2146-4975A5650918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0CDB680-33B8-8FDD-5D4D-B4ED84E4015B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sp>
        <p:nvSpPr>
          <p:cNvPr id="13" name="부분 원형 12">
            <a:extLst>
              <a:ext uri="{FF2B5EF4-FFF2-40B4-BE49-F238E27FC236}">
                <a16:creationId xmlns:a16="http://schemas.microsoft.com/office/drawing/2014/main" xmlns="" id="{91A2462C-6BC0-85C3-5983-11925093C830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40630506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755ACFA-0A82-ADC2-026E-FEB64E8AFE90}"/>
              </a:ext>
            </a:extLst>
          </p:cNvPr>
          <p:cNvSpPr txBox="1"/>
          <p:nvPr/>
        </p:nvSpPr>
        <p:spPr>
          <a:xfrm>
            <a:off x="372859" y="1339966"/>
            <a:ext cx="11398931" cy="3744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읽어요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spcAft>
                <a:spcPts val="500"/>
              </a:spcAft>
            </a:pPr>
            <a:r>
              <a:rPr lang="en-US" altLang="ko-KR" sz="28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7</a:t>
            </a:r>
            <a:r>
              <a:rPr lang="ko-KR" altLang="en-US" sz="28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</a:t>
            </a:r>
            <a:r>
              <a:rPr lang="en-US" altLang="ko-KR" sz="28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「</a:t>
            </a:r>
            <a:r>
              <a:rPr lang="ko-KR" altLang="en-US" sz="28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내가 </a:t>
            </a:r>
            <a:r>
              <a:rPr lang="ko-KR" altLang="en-US" sz="28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좋아하는 나</a:t>
            </a:r>
            <a:r>
              <a:rPr lang="en-US" altLang="ko-KR" sz="28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28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내가 </a:t>
            </a:r>
            <a:r>
              <a:rPr lang="ko-KR" altLang="en-US" sz="28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싫어하는 나」</a:t>
            </a:r>
            <a:r>
              <a:rPr lang="en-US" altLang="ko-KR" sz="28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en-US" altLang="ko-KR" sz="28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~ 9</a:t>
            </a:r>
            <a:r>
              <a:rPr lang="ko-KR" altLang="en-US" sz="28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「위기와 불화」</a:t>
            </a:r>
            <a:r>
              <a:rPr lang="en-US" altLang="ko-KR" sz="28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en-US" altLang="ko-KR" sz="28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(93~136</a:t>
            </a:r>
            <a:r>
              <a:rPr lang="ko-KR" altLang="en-US" sz="28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면</a:t>
            </a:r>
            <a:r>
              <a:rPr lang="en-US" altLang="ko-KR" sz="28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)</a:t>
            </a:r>
          </a:p>
          <a:p>
            <a:pPr>
              <a:spcAft>
                <a:spcPts val="500"/>
              </a:spcAft>
            </a:pPr>
            <a:endParaRPr lang="en-US" altLang="ko-KR" sz="1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마음에 드는 문장을 만나면 기록하는 거 잊지 마세요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없으면 </a:t>
            </a:r>
            <a:r>
              <a:rPr lang="ko-KR" altLang="en-US" sz="2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넘어가도 좋아요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500"/>
              </a:spcAft>
            </a:pPr>
            <a:r>
              <a:rPr lang="ko-KR" altLang="en-US" sz="36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첫 번째 미션과 함께 </a:t>
            </a:r>
            <a:r>
              <a:rPr lang="ko-KR" altLang="en-US" sz="36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단미에게 찾아온 </a:t>
            </a:r>
            <a:r>
              <a:rPr lang="ko-KR" altLang="en-US" sz="36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위기</a:t>
            </a:r>
            <a:r>
              <a:rPr lang="en-US" altLang="ko-KR" sz="36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8E0B8A53-F30D-0D6C-B947-0A67EA3F09A7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324074A-645B-A9CF-2084-FD6A779856BA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sp>
        <p:nvSpPr>
          <p:cNvPr id="6" name="부분 원형 5">
            <a:extLst>
              <a:ext uri="{FF2B5EF4-FFF2-40B4-BE49-F238E27FC236}">
                <a16:creationId xmlns:a16="http://schemas.microsoft.com/office/drawing/2014/main" xmlns="" id="{11BBD6E8-8186-EB5F-6573-B2421FED1C2E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3138479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24B9EC39-C55C-1275-0D00-704CF7B036C9}"/>
              </a:ext>
            </a:extLst>
          </p:cNvPr>
          <p:cNvSpPr/>
          <p:nvPr/>
        </p:nvSpPr>
        <p:spPr>
          <a:xfrm>
            <a:off x="6467912" y="0"/>
            <a:ext cx="5724088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4AEAE07-BAA3-9D40-5422-1BA4A65733AA}"/>
              </a:ext>
            </a:extLst>
          </p:cNvPr>
          <p:cNvSpPr txBox="1"/>
          <p:nvPr/>
        </p:nvSpPr>
        <p:spPr>
          <a:xfrm>
            <a:off x="311141" y="223077"/>
            <a:ext cx="28107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000" dirty="0">
                <a:solidFill>
                  <a:srgbClr val="6D8AC5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 목차</a:t>
            </a:r>
            <a:endParaRPr lang="en-US" altLang="ko-KR" sz="5000" dirty="0">
              <a:solidFill>
                <a:srgbClr val="6D8AC5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1446CDE-3961-EC8F-9DDA-92D6D345B978}"/>
              </a:ext>
            </a:extLst>
          </p:cNvPr>
          <p:cNvSpPr txBox="1"/>
          <p:nvPr/>
        </p:nvSpPr>
        <p:spPr>
          <a:xfrm>
            <a:off x="7127847" y="158874"/>
            <a:ext cx="4404218" cy="654025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읽기 전 활동</a:t>
            </a: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표지 자세히 보기</a:t>
            </a:r>
            <a:endParaRPr lang="en-US" altLang="ko-KR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책에 숨어 있는 정보 찾아보기</a:t>
            </a:r>
            <a:endParaRPr lang="en-US" altLang="ko-KR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등장인물 소개 </a:t>
            </a: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살펴보기 </a:t>
            </a:r>
            <a:r>
              <a:rPr lang="ko-KR" altLang="en-US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</a:t>
            </a:r>
            <a:endParaRPr lang="en-US" altLang="ko-KR" dirty="0">
              <a:solidFill>
                <a:schemeClr val="bg1"/>
              </a:solidFill>
              <a:highlight>
                <a:srgbClr val="6D8AC5"/>
              </a:highlight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차례와 프롤로그 살펴보기</a:t>
            </a:r>
            <a:endParaRPr lang="en-US" altLang="ko-KR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endParaRPr lang="en-US" altLang="ko-KR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  <a:spcAft>
                <a:spcPts val="1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 활동</a:t>
            </a: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나만의 문장 </a:t>
            </a: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수집하기 </a:t>
            </a:r>
            <a:r>
              <a:rPr lang="ko-KR" altLang="en-US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</a:t>
            </a:r>
            <a:endParaRPr lang="en-US" altLang="ko-KR" dirty="0">
              <a:solidFill>
                <a:srgbClr val="6D8AC5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인물의 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감정 파악 </a:t>
            </a: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및 표현하기</a:t>
            </a:r>
            <a:endParaRPr lang="en-US" altLang="ko-KR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우리 반 </a:t>
            </a:r>
            <a:r>
              <a:rPr lang="en-US" altLang="ko-KR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77 </a:t>
            </a: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앙케트 </a:t>
            </a:r>
            <a:r>
              <a:rPr lang="ko-KR" altLang="en-US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</a:t>
            </a:r>
            <a:endParaRPr lang="en-US" altLang="ko-KR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나의 비밀 쪽지 </a:t>
            </a: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적어 보기 </a:t>
            </a:r>
            <a:r>
              <a:rPr lang="ko-KR" altLang="en-US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4</a:t>
            </a:r>
            <a:endParaRPr lang="en-US" altLang="ko-KR" dirty="0">
              <a:solidFill>
                <a:srgbClr val="6D8AC5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친구 장점 </a:t>
            </a: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찾아 주기 </a:t>
            </a:r>
            <a:r>
              <a:rPr lang="ko-KR" altLang="en-US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5</a:t>
            </a:r>
            <a:endParaRPr lang="en-US" altLang="ko-KR" dirty="0">
              <a:solidFill>
                <a:srgbClr val="6D8AC5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나에게 꼬리가 생긴다면</a:t>
            </a:r>
            <a:r>
              <a:rPr lang="en-US" altLang="ko-KR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? </a:t>
            </a:r>
            <a:r>
              <a:rPr lang="ko-KR" altLang="en-US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6</a:t>
            </a:r>
            <a:endParaRPr lang="en-US" altLang="ko-KR" dirty="0">
              <a:solidFill>
                <a:srgbClr val="6D8AC5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꼬리 가치 </a:t>
            </a: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경매 </a:t>
            </a:r>
            <a:r>
              <a:rPr lang="ko-KR" altLang="en-US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6-1</a:t>
            </a:r>
            <a:endParaRPr lang="en-US" altLang="ko-KR" dirty="0">
              <a:solidFill>
                <a:srgbClr val="6D8AC5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marL="742950" lvl="1" indent="-285750">
              <a:spcAft>
                <a:spcPts val="300"/>
              </a:spcAft>
              <a:buFontTx/>
              <a:buChar char="-"/>
            </a:pPr>
            <a:endParaRPr lang="en-US" altLang="ko-KR" sz="1500" dirty="0">
              <a:solidFill>
                <a:srgbClr val="7030A0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</a:t>
            </a:r>
            <a:r>
              <a:rPr lang="en-US" altLang="ko-KR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읽은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후 활동</a:t>
            </a: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다음 시리즈 예상해 보기</a:t>
            </a:r>
            <a:endParaRPr lang="en-US" altLang="ko-KR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0FD8117E-3BD7-8F0A-058E-C091136974D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7" b="4346"/>
          <a:stretch/>
        </p:blipFill>
        <p:spPr>
          <a:xfrm>
            <a:off x="924463" y="1084851"/>
            <a:ext cx="4394856" cy="5081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6034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0EFF0F0-BF9F-B38D-5E3F-6B0A50F67FDD}"/>
              </a:ext>
            </a:extLst>
          </p:cNvPr>
          <p:cNvSpPr txBox="1"/>
          <p:nvPr/>
        </p:nvSpPr>
        <p:spPr>
          <a:xfrm>
            <a:off x="496138" y="1774410"/>
            <a:ext cx="11199721" cy="3593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altLang="ko-KR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‘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내가 좋아하는 나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내가 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싫어하는 나</a:t>
            </a:r>
            <a:r>
              <a:rPr lang="en-US" altLang="ko-KR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에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대한 주제로 얘기를 나눌 때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</a:t>
            </a:r>
          </a:p>
          <a:p>
            <a:pPr>
              <a:spcAft>
                <a:spcPts val="500"/>
              </a:spcAft>
            </a:pP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   단미는 왜 자신에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대해 말하지 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못했을까요</a:t>
            </a:r>
            <a:r>
              <a:rPr lang="en-US" altLang="ko-KR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spcAft>
                <a:spcPts val="500"/>
              </a:spcAft>
            </a:pPr>
            <a:endParaRPr lang="en-US" altLang="ko-KR" sz="300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endParaRPr lang="en-US" altLang="ko-KR" sz="250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r>
              <a:rPr lang="en-US" altLang="ko-KR" sz="25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“</a:t>
            </a:r>
            <a:r>
              <a:rPr lang="ko-KR" altLang="en-US" sz="25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난 원래 이런 아이가 아니었는데</a:t>
            </a:r>
            <a:r>
              <a:rPr lang="en-US" altLang="ko-KR" sz="25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 </a:t>
            </a:r>
            <a:r>
              <a:rPr lang="ko-KR" altLang="en-US" sz="25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내가 생각한 나는 늘 친구들을 편안하게 하고</a:t>
            </a:r>
            <a:r>
              <a:rPr lang="en-US" altLang="ko-KR" sz="25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, </a:t>
            </a:r>
          </a:p>
          <a:p>
            <a:pPr algn="ctr">
              <a:spcAft>
                <a:spcPts val="1000"/>
              </a:spcAft>
            </a:pPr>
            <a:r>
              <a:rPr lang="ko-KR" altLang="en-US" sz="25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유머로 주변을 웃게 하는 괜찮은 애였는데</a:t>
            </a:r>
            <a:r>
              <a:rPr lang="en-US" altLang="ko-KR" sz="2500" kern="0" spc="0">
                <a:effectLst/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…….</a:t>
            </a:r>
            <a:r>
              <a:rPr lang="en-US" altLang="ko-KR" sz="25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</a:t>
            </a:r>
          </a:p>
          <a:p>
            <a:pPr algn="ctr">
              <a:spcAft>
                <a:spcPts val="1000"/>
              </a:spcAft>
            </a:pPr>
            <a:r>
              <a:rPr lang="ko-KR" altLang="en-US" sz="25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그러나 지금 나를 둘러싼 아이들의 눈빛은 낯설기만 했다</a:t>
            </a:r>
            <a:r>
              <a:rPr lang="en-US" altLang="ko-KR" sz="25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.”</a:t>
            </a:r>
            <a:endParaRPr lang="en-US" altLang="ko-KR" sz="3000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AACC63D3-3D5E-3415-B4D3-D4B2236E19E3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BD122C8-AD76-50DB-883F-ECB58248E1C9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sp>
        <p:nvSpPr>
          <p:cNvPr id="10" name="부분 원형 9">
            <a:extLst>
              <a:ext uri="{FF2B5EF4-FFF2-40B4-BE49-F238E27FC236}">
                <a16:creationId xmlns:a16="http://schemas.microsoft.com/office/drawing/2014/main" xmlns="" id="{C51494C0-000F-BBFD-9239-1523855AF193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41636678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0EFF0F0-BF9F-B38D-5E3F-6B0A50F67FDD}"/>
              </a:ext>
            </a:extLst>
          </p:cNvPr>
          <p:cNvSpPr txBox="1"/>
          <p:nvPr/>
        </p:nvSpPr>
        <p:spPr>
          <a:xfrm>
            <a:off x="172574" y="1972191"/>
            <a:ext cx="11846849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등장인물 소개를 함께 읽을 때 했던 말 기억하나요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 algn="ctr">
              <a:spcAft>
                <a:spcPts val="10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한 사람에게도 다양한 모습이 있다는 말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</a:t>
            </a:r>
          </a:p>
          <a:p>
            <a:pPr algn="ctr">
              <a:spcAft>
                <a:spcPts val="1000"/>
              </a:spcAft>
            </a:pP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가족들이 아는 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나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’,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친구들이 아는 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나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’,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다른 사람들이 보는 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나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’,</a:t>
            </a:r>
          </a:p>
          <a:p>
            <a:pPr algn="ctr">
              <a:spcAft>
                <a:spcPts val="10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그리고 내가 생각하는 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나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는 모두 다를 수 있어요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  <a:endParaRPr lang="en-US" altLang="ko-KR" sz="3000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AACC63D3-3D5E-3415-B4D3-D4B2236E19E3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BD122C8-AD76-50DB-883F-ECB58248E1C9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sp>
        <p:nvSpPr>
          <p:cNvPr id="6" name="부분 원형 5">
            <a:extLst>
              <a:ext uri="{FF2B5EF4-FFF2-40B4-BE49-F238E27FC236}">
                <a16:creationId xmlns:a16="http://schemas.microsoft.com/office/drawing/2014/main" xmlns="" id="{70759CB3-5AB2-0449-2F62-1E5B2D446379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2885049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0EFF0F0-BF9F-B38D-5E3F-6B0A50F67FDD}"/>
              </a:ext>
            </a:extLst>
          </p:cNvPr>
          <p:cNvSpPr txBox="1"/>
          <p:nvPr/>
        </p:nvSpPr>
        <p:spPr>
          <a:xfrm>
            <a:off x="813785" y="1384903"/>
            <a:ext cx="9996256" cy="4421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altLang="ko-KR" sz="3200" kern="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</a:t>
            </a:r>
            <a:r>
              <a:rPr lang="en-US" altLang="ko-KR" sz="3200" kern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  <a:r>
              <a:rPr lang="ko-KR" altLang="en-US" sz="3200" kern="0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 sz="3200" kern="0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4</a:t>
            </a:r>
            <a:r>
              <a:rPr lang="ko-KR" altLang="en-US" sz="3200" kern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를 </a:t>
            </a:r>
            <a:r>
              <a:rPr lang="ko-KR" altLang="en-US" sz="3200" kern="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보세요</a:t>
            </a:r>
            <a:r>
              <a:rPr lang="en-US" altLang="ko-KR" sz="3200" kern="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r>
              <a:rPr lang="ko-KR" altLang="en-US" sz="3200" kern="0" dirty="0">
                <a:solidFill>
                  <a:srgbClr val="00000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오늘은 이곳에 </a:t>
            </a:r>
            <a:r>
              <a:rPr lang="en-US" altLang="ko-KR" sz="3200" kern="0" dirty="0">
                <a:solidFill>
                  <a:srgbClr val="00000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3200" kern="0" dirty="0">
                <a:solidFill>
                  <a:srgbClr val="00000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아무도 모르는 나</a:t>
            </a:r>
            <a:r>
              <a:rPr lang="en-US" altLang="ko-KR" sz="3200" kern="0" dirty="0">
                <a:solidFill>
                  <a:srgbClr val="00000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</a:t>
            </a:r>
            <a:r>
              <a:rPr lang="ko-KR" altLang="en-US" sz="3200" kern="0" dirty="0">
                <a:solidFill>
                  <a:srgbClr val="00000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를 꺼내 볼 거예요</a:t>
            </a:r>
            <a:r>
              <a:rPr lang="en-US" altLang="ko-KR" sz="3200" kern="0" dirty="0">
                <a:solidFill>
                  <a:srgbClr val="00000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  <a:endParaRPr lang="en-US" altLang="ko-KR" sz="3200" kern="0" spc="0" dirty="0">
              <a:solidFill>
                <a:srgbClr val="000000"/>
              </a:solidFill>
              <a:effectLst/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endParaRPr lang="en-US" altLang="ko-KR" sz="3200" kern="0" dirty="0">
              <a:solidFill>
                <a:srgbClr val="000000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ko-KR" altLang="en-US" sz="3200" kern="0" dirty="0">
                <a:solidFill>
                  <a:srgbClr val="00000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꽁꽁 숨겨 왔지만 누군가는 알아봐 주길 바랐던 내 모습이든</a:t>
            </a:r>
            <a:r>
              <a:rPr lang="en-US" altLang="ko-KR" sz="3200" kern="0" dirty="0">
                <a:solidFill>
                  <a:srgbClr val="00000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</a:t>
            </a:r>
          </a:p>
          <a:p>
            <a:pPr>
              <a:spcAft>
                <a:spcPts val="500"/>
              </a:spcAft>
            </a:pPr>
            <a:r>
              <a:rPr lang="ko-KR" altLang="en-US" sz="3200" kern="0" dirty="0">
                <a:solidFill>
                  <a:srgbClr val="00000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영영 보여 주고 싶지 않은 내 모습이든 마음껏 적어 보세요</a:t>
            </a:r>
            <a:r>
              <a:rPr lang="en-US" altLang="ko-KR" sz="3200" kern="0" dirty="0">
                <a:solidFill>
                  <a:srgbClr val="00000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endParaRPr lang="en-US" altLang="ko-KR" sz="2800" kern="0" dirty="0">
              <a:solidFill>
                <a:srgbClr val="000000"/>
              </a:solidFill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en-US" altLang="ko-KR" sz="2000" kern="0" dirty="0">
                <a:solidFill>
                  <a:srgbClr val="FB635B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※</a:t>
            </a:r>
            <a:r>
              <a:rPr lang="ko-KR" altLang="en-US" sz="2000" kern="0" dirty="0">
                <a:solidFill>
                  <a:srgbClr val="FB635B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단</a:t>
            </a:r>
            <a:r>
              <a:rPr lang="en-US" altLang="ko-KR" sz="2000" kern="0" dirty="0">
                <a:solidFill>
                  <a:srgbClr val="FB635B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2000" kern="0" dirty="0">
                <a:solidFill>
                  <a:srgbClr val="FB635B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이름은 적지 않고 공개 여부를 꼭 표시해 주세요</a:t>
            </a:r>
            <a:r>
              <a:rPr lang="en-US" altLang="ko-KR" sz="2000" kern="0" dirty="0">
                <a:solidFill>
                  <a:srgbClr val="FB635B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r>
              <a:rPr lang="ko-KR" altLang="en-US" sz="2000" kern="0" dirty="0">
                <a:solidFill>
                  <a:srgbClr val="00000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공개해도 </a:t>
            </a:r>
            <a:r>
              <a:rPr lang="ko-KR" altLang="en-US" sz="2000" kern="0">
                <a:solidFill>
                  <a:srgbClr val="00000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괜찮다면</a:t>
            </a:r>
            <a:r>
              <a:rPr lang="en-US" altLang="ko-KR" sz="2000" kern="0">
                <a:solidFill>
                  <a:srgbClr val="00000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000" kern="0">
                <a:solidFill>
                  <a:srgbClr val="00000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선생님이 친구들에게 읽어 주고</a:t>
            </a:r>
            <a:r>
              <a:rPr lang="en-US" altLang="ko-KR" sz="2000" kern="0">
                <a:solidFill>
                  <a:srgbClr val="00000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</a:t>
            </a:r>
            <a:endParaRPr lang="en-US" altLang="ko-KR" sz="2000" kern="0" dirty="0">
              <a:solidFill>
                <a:srgbClr val="000000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ko-KR" altLang="en-US" sz="2000" kern="0" dirty="0">
                <a:solidFill>
                  <a:srgbClr val="00000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비밀로 간직하고 싶다면 아무도 </a:t>
            </a:r>
            <a:r>
              <a:rPr lang="ko-KR" altLang="en-US" sz="2000" kern="0">
                <a:solidFill>
                  <a:srgbClr val="00000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모르게 숨겨 </a:t>
            </a:r>
            <a:r>
              <a:rPr lang="ko-KR" altLang="en-US" sz="2000" kern="0" dirty="0">
                <a:solidFill>
                  <a:srgbClr val="00000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줄게요</a:t>
            </a:r>
            <a:r>
              <a:rPr lang="en-US" altLang="ko-KR" sz="2000" kern="0" dirty="0">
                <a:solidFill>
                  <a:srgbClr val="00000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F4EB525C-30A6-11F6-0DE5-8AE6796874E1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73B9D97-E03D-46E2-5A05-DA4636D6795D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sp>
        <p:nvSpPr>
          <p:cNvPr id="8" name="부분 원형 7">
            <a:extLst>
              <a:ext uri="{FF2B5EF4-FFF2-40B4-BE49-F238E27FC236}">
                <a16:creationId xmlns:a16="http://schemas.microsoft.com/office/drawing/2014/main" xmlns="" id="{9CE7AD92-5F70-7997-FBA7-026559D58C64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6D7A4824-61FD-9E4D-5DDA-5BEE37A903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6" t="33535" r="13662" b="10842"/>
          <a:stretch/>
        </p:blipFill>
        <p:spPr>
          <a:xfrm>
            <a:off x="6602249" y="4493192"/>
            <a:ext cx="1758409" cy="17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7771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0EFF0F0-BF9F-B38D-5E3F-6B0A50F67FDD}"/>
              </a:ext>
            </a:extLst>
          </p:cNvPr>
          <p:cNvSpPr txBox="1"/>
          <p:nvPr/>
        </p:nvSpPr>
        <p:spPr>
          <a:xfrm>
            <a:off x="372859" y="1608620"/>
            <a:ext cx="10263370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펜던트는 학교 안의 장소들을 상징했어요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lvl="1">
              <a:spcAft>
                <a:spcPts val="10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각각의 펜던트가 있던 장소를 정리해 보세요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AACC63D3-3D5E-3415-B4D3-D4B2236E19E3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BD122C8-AD76-50DB-883F-ECB58248E1C9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graphicFrame>
        <p:nvGraphicFramePr>
          <p:cNvPr id="3" name="표 3">
            <a:extLst>
              <a:ext uri="{FF2B5EF4-FFF2-40B4-BE49-F238E27FC236}">
                <a16:creationId xmlns:a16="http://schemas.microsoft.com/office/drawing/2014/main" xmlns="" id="{475A3799-10CA-B03D-DE97-3806F172ED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626715"/>
              </p:ext>
            </p:extLst>
          </p:nvPr>
        </p:nvGraphicFramePr>
        <p:xfrm>
          <a:off x="372859" y="3317104"/>
          <a:ext cx="11444330" cy="15767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88866">
                  <a:extLst>
                    <a:ext uri="{9D8B030D-6E8A-4147-A177-3AD203B41FA5}">
                      <a16:colId xmlns:a16="http://schemas.microsoft.com/office/drawing/2014/main" xmlns="" val="3594196571"/>
                    </a:ext>
                  </a:extLst>
                </a:gridCol>
                <a:gridCol w="2288866">
                  <a:extLst>
                    <a:ext uri="{9D8B030D-6E8A-4147-A177-3AD203B41FA5}">
                      <a16:colId xmlns:a16="http://schemas.microsoft.com/office/drawing/2014/main" xmlns="" val="3340244272"/>
                    </a:ext>
                  </a:extLst>
                </a:gridCol>
                <a:gridCol w="2288866">
                  <a:extLst>
                    <a:ext uri="{9D8B030D-6E8A-4147-A177-3AD203B41FA5}">
                      <a16:colId xmlns:a16="http://schemas.microsoft.com/office/drawing/2014/main" xmlns="" val="195288086"/>
                    </a:ext>
                  </a:extLst>
                </a:gridCol>
                <a:gridCol w="2288866">
                  <a:extLst>
                    <a:ext uri="{9D8B030D-6E8A-4147-A177-3AD203B41FA5}">
                      <a16:colId xmlns:a16="http://schemas.microsoft.com/office/drawing/2014/main" xmlns="" val="3833935178"/>
                    </a:ext>
                  </a:extLst>
                </a:gridCol>
                <a:gridCol w="2288866">
                  <a:extLst>
                    <a:ext uri="{9D8B030D-6E8A-4147-A177-3AD203B41FA5}">
                      <a16:colId xmlns:a16="http://schemas.microsoft.com/office/drawing/2014/main" xmlns="" val="997050338"/>
                    </a:ext>
                  </a:extLst>
                </a:gridCol>
              </a:tblGrid>
              <a:tr h="5507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20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장미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20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해골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20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축구공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20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바이올린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20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케이크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86263849"/>
                  </a:ext>
                </a:extLst>
              </a:tr>
              <a:tr h="997628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8541954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B2CFC0B-B0FD-C3F8-C6B3-6F39ED3C580C}"/>
              </a:ext>
            </a:extLst>
          </p:cNvPr>
          <p:cNvSpPr txBox="1"/>
          <p:nvPr/>
        </p:nvSpPr>
        <p:spPr>
          <a:xfrm>
            <a:off x="859921" y="5458433"/>
            <a:ext cx="90475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어떤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펜던트에는 함정이 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숨어 있었다는 사실을 잊지 마세요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</a:t>
            </a:r>
            <a:endParaRPr lang="ko-KR" altLang="en-US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10" name="부분 원형 9">
            <a:extLst>
              <a:ext uri="{FF2B5EF4-FFF2-40B4-BE49-F238E27FC236}">
                <a16:creationId xmlns:a16="http://schemas.microsoft.com/office/drawing/2014/main" xmlns="" id="{2BAE1CD4-80A0-C4B0-A256-1E890707FE49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19053826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755ACFA-0A82-ADC2-026E-FEB64E8AFE90}"/>
              </a:ext>
            </a:extLst>
          </p:cNvPr>
          <p:cNvSpPr txBox="1"/>
          <p:nvPr/>
        </p:nvSpPr>
        <p:spPr>
          <a:xfrm>
            <a:off x="461636" y="1479748"/>
            <a:ext cx="10380776" cy="3790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읽어요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spcAft>
                <a:spcPts val="500"/>
              </a:spcAft>
            </a:pP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10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「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꼬리와의 대화」</a:t>
            </a:r>
            <a:r>
              <a:rPr lang="en-US" altLang="ko-KR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~ 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「단미의 편지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」</a:t>
            </a:r>
            <a:r>
              <a:rPr lang="en-US" altLang="ko-KR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(137~164</a:t>
            </a:r>
            <a:r>
              <a:rPr lang="ko-KR" altLang="en-US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면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)</a:t>
            </a:r>
          </a:p>
          <a:p>
            <a:pPr>
              <a:spcAft>
                <a:spcPts val="500"/>
              </a:spcAft>
            </a:pPr>
            <a:endParaRPr lang="en-US" altLang="ko-KR" sz="1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마음에 드는 문장을 만나면 기록하는 거 잊지 마세요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없으면 넘어가도 좋아요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marL="514350" indent="-514350">
              <a:spcAft>
                <a:spcPts val="500"/>
              </a:spcAft>
              <a:buAutoNum type="arabicPeriod"/>
            </a:pP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단미는 어떤 꼬리와 만났나요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 (</a:t>
            </a:r>
            <a:r>
              <a:rPr lang="ko-KR" altLang="en-US" sz="3200" dirty="0" err="1">
                <a:solidFill>
                  <a:srgbClr val="6D8AC5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ㅂㅎ</a:t>
            </a:r>
            <a:r>
              <a:rPr lang="ko-KR" altLang="en-US" sz="32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꼬리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)</a:t>
            </a:r>
          </a:p>
          <a:p>
            <a:pPr>
              <a:spcAft>
                <a:spcPts val="500"/>
              </a:spcAft>
            </a:pP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      힌트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: </a:t>
            </a:r>
            <a:r>
              <a:rPr lang="ko-KR" altLang="en-US" sz="2500" kern="0" spc="0" dirty="0">
                <a:solidFill>
                  <a:srgbClr val="000000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가고자 하는 곳을 알려 주기도 하고</a:t>
            </a:r>
            <a:r>
              <a:rPr lang="en-US" altLang="ko-KR" sz="2500" kern="0" spc="0" dirty="0">
                <a:solidFill>
                  <a:srgbClr val="000000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2500" kern="0" spc="0">
                <a:solidFill>
                  <a:srgbClr val="000000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꼭 가야 할 </a:t>
            </a:r>
            <a:r>
              <a:rPr lang="ko-KR" altLang="en-US" sz="2500" kern="0" spc="0" dirty="0">
                <a:solidFill>
                  <a:srgbClr val="000000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길로 이끌어 주는 꼬리</a:t>
            </a:r>
            <a:r>
              <a:rPr lang="en-US" altLang="ko-KR" sz="2500" kern="0" spc="0" dirty="0">
                <a:solidFill>
                  <a:srgbClr val="000000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8E0B8A53-F30D-0D6C-B947-0A67EA3F09A7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324074A-645B-A9CF-2084-FD6A779856BA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sp>
        <p:nvSpPr>
          <p:cNvPr id="6" name="부분 원형 5">
            <a:extLst>
              <a:ext uri="{FF2B5EF4-FFF2-40B4-BE49-F238E27FC236}">
                <a16:creationId xmlns:a16="http://schemas.microsoft.com/office/drawing/2014/main" xmlns="" id="{4527DB84-6C3A-9AFF-7387-C39B96795F03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30450976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0EFF0F0-BF9F-B38D-5E3F-6B0A50F67FDD}"/>
              </a:ext>
            </a:extLst>
          </p:cNvPr>
          <p:cNvSpPr txBox="1"/>
          <p:nvPr/>
        </p:nvSpPr>
        <p:spPr>
          <a:xfrm>
            <a:off x="172574" y="1530140"/>
            <a:ext cx="11846849" cy="4267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ko-KR" sz="3000" kern="0" spc="0" dirty="0">
                <a:effectLst/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“</a:t>
            </a:r>
            <a:r>
              <a:rPr lang="ko-KR" altLang="en-US" sz="3000" kern="0" spc="0" dirty="0">
                <a:effectLst/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다르게 말해 </a:t>
            </a:r>
            <a:r>
              <a:rPr lang="ko-KR" altLang="en-US" sz="3000" kern="0" spc="0" dirty="0" err="1">
                <a:effectLst/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볼게</a:t>
            </a:r>
            <a:r>
              <a:rPr lang="en-US" altLang="ko-KR" sz="3000" kern="0" spc="0" dirty="0">
                <a:effectLst/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 </a:t>
            </a:r>
            <a:r>
              <a:rPr lang="ko-KR" altLang="en-US" sz="3000" kern="0" spc="0" dirty="0">
                <a:effectLst/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너 자신을 좋아하면서 살지</a:t>
            </a:r>
            <a:r>
              <a:rPr lang="en-US" altLang="ko-KR" sz="3000" kern="0" spc="0" dirty="0">
                <a:effectLst/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</a:t>
            </a:r>
            <a:r>
              <a:rPr lang="ko-KR" altLang="en-US" sz="3000" kern="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</a:t>
            </a:r>
            <a:endParaRPr lang="en-US" altLang="ko-KR" sz="3000" kern="0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r>
              <a:rPr lang="ko-KR" altLang="en-US" sz="3000" kern="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싫어하면서 살지 택할 수 있다는 말이야</a:t>
            </a:r>
            <a:r>
              <a:rPr lang="en-US" altLang="ko-KR" sz="3000" kern="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.”</a:t>
            </a:r>
          </a:p>
          <a:p>
            <a:pPr algn="ctr">
              <a:spcAft>
                <a:spcPts val="1000"/>
              </a:spcAft>
            </a:pPr>
            <a:endParaRPr lang="en-US" altLang="ko-KR" sz="2800" kern="0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여우 꼬리는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 말을 한 뒤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단미를 </a:t>
            </a:r>
            <a:r>
              <a:rPr lang="ko-KR" altLang="en-US" sz="25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재이가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있는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과학실로 데려다줍니다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algn="ctr">
              <a:spcAft>
                <a:spcPts val="1000"/>
              </a:spcAft>
            </a:pP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나 자신을 좋아하면서 살기 위해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무엇을 해야 할까요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 algn="ctr">
              <a:spcAft>
                <a:spcPts val="1000"/>
              </a:spcAft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사이가 멀어진 친구와 화해하기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나를 마음껏 칭찬하기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 algn="ctr">
              <a:spcAft>
                <a:spcPts val="10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혹은 누군가의 따스한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말이 필요할까요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E116E1C6-45FC-E386-6308-4413C6348CF9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60A081F-393B-6897-6AB3-CF2CDE6A4005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sp>
        <p:nvSpPr>
          <p:cNvPr id="6" name="부분 원형 5">
            <a:extLst>
              <a:ext uri="{FF2B5EF4-FFF2-40B4-BE49-F238E27FC236}">
                <a16:creationId xmlns:a16="http://schemas.microsoft.com/office/drawing/2014/main" xmlns="" id="{83BEDFD0-8C25-AF92-4EB1-B11F47D1651C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34869789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F085759-589E-F17B-90A7-2C56CCF37649}"/>
              </a:ext>
            </a:extLst>
          </p:cNvPr>
          <p:cNvSpPr txBox="1"/>
          <p:nvPr/>
        </p:nvSpPr>
        <p:spPr>
          <a:xfrm>
            <a:off x="172574" y="1554430"/>
            <a:ext cx="11846849" cy="3272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해골 모둠 친구들은 서로에게 상처가 되는 말을 주고받은 뒤 후회했어요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algn="ctr">
              <a:spcAft>
                <a:spcPts val="1000"/>
              </a:spcAft>
            </a:pP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우리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반은 반대로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서로의 장점을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불러 주며 격려하는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시간을 가질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거예요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algn="ctr">
              <a:spcAft>
                <a:spcPts val="1000"/>
              </a:spcAft>
            </a:pP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(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내가 아는 장점도  있지만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친구들 눈에만 보이는 장점도 있겠죠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?) </a:t>
            </a:r>
          </a:p>
          <a:p>
            <a:pPr algn="ctr">
              <a:spcAft>
                <a:spcPts val="1000"/>
              </a:spcAft>
            </a:pP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반 친구들과 함께 </a:t>
            </a:r>
            <a:r>
              <a:rPr lang="ko-KR" altLang="en-US" sz="3000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 sz="3000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5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 </a:t>
            </a:r>
            <a:endParaRPr lang="en-US" altLang="ko-KR" sz="300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r>
              <a:rPr lang="en-US" altLang="ko-KR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칭찬왕 가위바위보</a:t>
            </a:r>
            <a:r>
              <a:rPr lang="en-US" altLang="ko-KR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를 해 보세요</a:t>
            </a:r>
            <a:r>
              <a:rPr lang="en-US" altLang="ko-KR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</a:t>
            </a: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9F3CDA6-7A46-EB3B-99C7-4B6B38606C82}"/>
              </a:ext>
            </a:extLst>
          </p:cNvPr>
          <p:cNvSpPr txBox="1"/>
          <p:nvPr/>
        </p:nvSpPr>
        <p:spPr>
          <a:xfrm>
            <a:off x="9888755" y="5455315"/>
            <a:ext cx="13997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[</a:t>
            </a:r>
            <a:r>
              <a:rPr lang="ko-KR" altLang="en-US" sz="24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</a:t>
            </a:r>
            <a:r>
              <a:rPr lang="en-US" altLang="ko-KR" sz="24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4]</a:t>
            </a:r>
            <a:endParaRPr lang="ko-KR" altLang="en-US" sz="24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E9496CFC-8F49-D41B-F60B-481A0AF1EA25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2AC2EE2-1CDB-DD83-82FE-6A0AF517353A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sp>
        <p:nvSpPr>
          <p:cNvPr id="9" name="부분 원형 8">
            <a:extLst>
              <a:ext uri="{FF2B5EF4-FFF2-40B4-BE49-F238E27FC236}">
                <a16:creationId xmlns:a16="http://schemas.microsoft.com/office/drawing/2014/main" xmlns="" id="{F854B8B5-FEF8-FB5B-CEAD-3453F3ABDDE3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BD95F418-DC80-653A-A250-E1506C5B24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1" t="4983" r="6180" b="5186"/>
          <a:stretch/>
        </p:blipFill>
        <p:spPr>
          <a:xfrm>
            <a:off x="9154952" y="3290803"/>
            <a:ext cx="2307899" cy="312245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709097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F085759-589E-F17B-90A7-2C56CCF37649}"/>
              </a:ext>
            </a:extLst>
          </p:cNvPr>
          <p:cNvSpPr txBox="1"/>
          <p:nvPr/>
        </p:nvSpPr>
        <p:spPr>
          <a:xfrm>
            <a:off x="372859" y="1189925"/>
            <a:ext cx="11514341" cy="4067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500"/>
              </a:spcAft>
              <a:buAutoNum type="arabicPeriod"/>
            </a:pPr>
            <a:r>
              <a:rPr lang="ko-KR" altLang="en-US" sz="25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포스트잇에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나의 장점 한 가지를 적습니다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lvl="1">
              <a:spcAft>
                <a:spcPts val="500"/>
              </a:spcAft>
            </a:pPr>
            <a:r>
              <a:rPr lang="ko-KR" altLang="en-US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예</a:t>
            </a:r>
            <a:r>
              <a:rPr lang="en-US" altLang="ko-KR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) </a:t>
            </a:r>
            <a:r>
              <a:rPr lang="ko-KR" altLang="en-US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저는 만화를 잘 그립니다</a:t>
            </a:r>
            <a:r>
              <a:rPr lang="en-US" altLang="ko-KR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</a:t>
            </a:r>
          </a:p>
          <a:p>
            <a:pPr lvl="1">
              <a:spcAft>
                <a:spcPts val="500"/>
              </a:spcAft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2.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장점이 적힌 </a:t>
            </a:r>
            <a:r>
              <a:rPr lang="ko-KR" altLang="en-US" sz="25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포스트잇을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가슴에 붙입니다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3.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교실을 돌아다니며 마주치는 친구와 가위바위보를 합니다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4.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이긴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사람이 진 사람의 장점을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말하고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진 사람도 이긴 사람의 장점을 말합니다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  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진심을 담아 말해 주세요</a:t>
            </a: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장난을 치거나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성의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없는 말은 금물</a:t>
            </a: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</a:t>
            </a: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84E5135F-2E6A-3201-9548-D64DCB16D66B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DFCE97A-3E32-93AE-341C-CD9001DDB6BD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sp>
        <p:nvSpPr>
          <p:cNvPr id="2" name="말풍선: 모서리가 둥근 사각형 1">
            <a:extLst>
              <a:ext uri="{FF2B5EF4-FFF2-40B4-BE49-F238E27FC236}">
                <a16:creationId xmlns:a16="http://schemas.microsoft.com/office/drawing/2014/main" xmlns="" id="{BAF9CB46-1151-6438-4066-8B99D2886ACF}"/>
              </a:ext>
            </a:extLst>
          </p:cNvPr>
          <p:cNvSpPr/>
          <p:nvPr/>
        </p:nvSpPr>
        <p:spPr>
          <a:xfrm>
            <a:off x="1118585" y="5515486"/>
            <a:ext cx="2920755" cy="740681"/>
          </a:xfrm>
          <a:prstGeom prst="wedgeRoundRectCallout">
            <a:avLst>
              <a:gd name="adj1" fmla="val -53830"/>
              <a:gd name="adj2" fmla="val 94823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너는 참 만화를 정말 </a:t>
            </a:r>
            <a:r>
              <a:rPr lang="ko-KR" altLang="en-US">
                <a:solidFill>
                  <a:schemeClr val="tx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잘 그려</a:t>
            </a:r>
            <a:endParaRPr lang="ko-KR" altLang="en-US" dirty="0">
              <a:solidFill>
                <a:schemeClr val="tx1"/>
              </a:solidFill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</p:txBody>
      </p: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xmlns="" id="{BF6E47C3-7B63-3C59-24CF-0C36AB6F047C}"/>
              </a:ext>
            </a:extLst>
          </p:cNvPr>
          <p:cNvSpPr/>
          <p:nvPr/>
        </p:nvSpPr>
        <p:spPr>
          <a:xfrm flipH="1">
            <a:off x="4413677" y="5805996"/>
            <a:ext cx="2920757" cy="672114"/>
          </a:xfrm>
          <a:prstGeom prst="wedgeRoundRectCallout">
            <a:avLst>
              <a:gd name="adj1" fmla="val -53830"/>
              <a:gd name="adj2" fmla="val 94823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너는 춤 출 때 </a:t>
            </a:r>
            <a:r>
              <a:rPr lang="ko-KR" altLang="en-US">
                <a:solidFill>
                  <a:schemeClr val="tx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가장 멋져</a:t>
            </a:r>
            <a:endParaRPr lang="ko-KR" altLang="en-US" dirty="0">
              <a:solidFill>
                <a:schemeClr val="tx1"/>
              </a:solidFill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</p:txBody>
      </p:sp>
      <p:sp>
        <p:nvSpPr>
          <p:cNvPr id="11" name="부분 원형 10">
            <a:extLst>
              <a:ext uri="{FF2B5EF4-FFF2-40B4-BE49-F238E27FC236}">
                <a16:creationId xmlns:a16="http://schemas.microsoft.com/office/drawing/2014/main" xmlns="" id="{F9F43262-DB5F-D611-A324-5825F9A319F5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19814692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F085759-589E-F17B-90A7-2C56CCF37649}"/>
              </a:ext>
            </a:extLst>
          </p:cNvPr>
          <p:cNvSpPr txBox="1"/>
          <p:nvPr/>
        </p:nvSpPr>
        <p:spPr>
          <a:xfrm>
            <a:off x="372859" y="1552429"/>
            <a:ext cx="8487056" cy="4516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5. 5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명의 친구를 이기면 선생님과 가위바위보를 합니다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spcAft>
                <a:spcPts val="500"/>
              </a:spcAft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6</a:t>
            </a: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선생님을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이기면 </a:t>
            </a: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칭찬왕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스티커를 받습니다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spcAft>
                <a:spcPts val="500"/>
              </a:spcAft>
            </a:pP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   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졌다면 선생님에게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장점을 말해 준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뒤 재도전합니다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7.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정해진 시간 안에 선생님을 이기지 못한 친구는 교실 앞에서</a:t>
            </a: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    반 친구들과 장점을 주고받은 후 </a:t>
            </a: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칭찬왕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스티커를 받습니다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8.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선생님께 받은 </a:t>
            </a: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칭찬왕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스티커는 활동지 위에 붙이고</a:t>
            </a: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   칭찬을 주고받았던 오늘을 마음속에 꼭 간직해 주세요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84E5135F-2E6A-3201-9548-D64DCB16D66B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DFCE97A-3E32-93AE-341C-CD9001DDB6BD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sp>
        <p:nvSpPr>
          <p:cNvPr id="10" name="부분 원형 9">
            <a:extLst>
              <a:ext uri="{FF2B5EF4-FFF2-40B4-BE49-F238E27FC236}">
                <a16:creationId xmlns:a16="http://schemas.microsoft.com/office/drawing/2014/main" xmlns="" id="{202617D8-D5FF-6D5D-0CD0-C3D35DDFEA9F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33935921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996DAB3-27DD-9CE4-106D-33BD42916A48}"/>
              </a:ext>
            </a:extLst>
          </p:cNvPr>
          <p:cNvSpPr txBox="1"/>
          <p:nvPr/>
        </p:nvSpPr>
        <p:spPr>
          <a:xfrm>
            <a:off x="372859" y="1554430"/>
            <a:ext cx="10294198" cy="3318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</a:t>
            </a:r>
            <a:r>
              <a:rPr lang="en-US" altLang="ko-KR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  <a:r>
              <a:rPr lang="ko-KR" altLang="en-US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「단미의 편지」에 </a:t>
            </a: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따르면 앞으로 꼬리가 여덟 개나 더 나올 거라고 해요</a:t>
            </a: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lvl="1">
              <a:spcAft>
                <a:spcPts val="1000"/>
              </a:spcAft>
            </a:pP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과연 어떤 꼬리가 나타날까요</a:t>
            </a: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spcAft>
                <a:spcPts val="1000"/>
              </a:spcAft>
            </a:pPr>
            <a:endParaRPr lang="en-US" altLang="ko-KR" sz="28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endParaRPr lang="en-US" altLang="ko-KR" sz="28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2. </a:t>
            </a: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여러분은 어떤 꼬리가 갖고 싶나요</a:t>
            </a: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 </a:t>
            </a:r>
          </a:p>
          <a:p>
            <a:pPr lvl="1">
              <a:spcAft>
                <a:spcPts val="1000"/>
              </a:spcAft>
            </a:pPr>
            <a:r>
              <a:rPr lang="ko-KR" altLang="en-US" sz="2800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 sz="2800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6</a:t>
            </a:r>
            <a:r>
              <a:rPr lang="ko-KR" altLang="en-US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에 </a:t>
            </a: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갖고 싶은 </a:t>
            </a:r>
            <a:r>
              <a:rPr lang="ko-KR" altLang="en-US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꼬리를 적고 </a:t>
            </a: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발표해 보세요</a:t>
            </a: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A416F57-53D3-9822-D89A-C61590196B27}"/>
              </a:ext>
            </a:extLst>
          </p:cNvPr>
          <p:cNvSpPr txBox="1"/>
          <p:nvPr/>
        </p:nvSpPr>
        <p:spPr>
          <a:xfrm>
            <a:off x="10104853" y="4586893"/>
            <a:ext cx="13997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[</a:t>
            </a:r>
            <a:r>
              <a:rPr lang="ko-KR" altLang="en-US" sz="24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</a:t>
            </a:r>
            <a:r>
              <a:rPr lang="en-US" altLang="ko-KR" sz="24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5]</a:t>
            </a:r>
            <a:endParaRPr lang="ko-KR" altLang="en-US" sz="24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C0B196A1-E167-11D2-A665-9DD010EFDCE7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0E7DABE-D306-A280-D4F2-5BAC0B0B9A93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sp>
        <p:nvSpPr>
          <p:cNvPr id="12" name="부분 원형 11">
            <a:extLst>
              <a:ext uri="{FF2B5EF4-FFF2-40B4-BE49-F238E27FC236}">
                <a16:creationId xmlns:a16="http://schemas.microsoft.com/office/drawing/2014/main" xmlns="" id="{3F291164-96F0-7F92-35CC-300840D5E9AB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33972515-BE9E-D728-ED2F-5A4FF8DB16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9" t="4849" r="5467" b="5051"/>
          <a:stretch/>
        </p:blipFill>
        <p:spPr>
          <a:xfrm>
            <a:off x="8584237" y="2535901"/>
            <a:ext cx="3041231" cy="410198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14503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9955E770-830A-79D5-6827-CE23BA41307E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191AF5F-55A6-CF60-0FFE-F8559A8A3434}"/>
              </a:ext>
            </a:extLst>
          </p:cNvPr>
          <p:cNvSpPr txBox="1"/>
          <p:nvPr/>
        </p:nvSpPr>
        <p:spPr>
          <a:xfrm>
            <a:off x="372860" y="114613"/>
            <a:ext cx="3381054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표지 살펴보기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A541ACA-9E4B-F649-130F-76026463B340}"/>
              </a:ext>
            </a:extLst>
          </p:cNvPr>
          <p:cNvSpPr txBox="1"/>
          <p:nvPr/>
        </p:nvSpPr>
        <p:spPr>
          <a:xfrm>
            <a:off x="372860" y="1802492"/>
            <a:ext cx="7354899" cy="38779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1. </a:t>
            </a: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표지 그림을 봅시다</a:t>
            </a: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1000"/>
              </a:spcAft>
            </a:pPr>
            <a:r>
              <a:rPr lang="ko-KR" altLang="en-US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  두 </a:t>
            </a: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아이 중 누가 위풍당당해 보이나요</a:t>
            </a: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spcAft>
                <a:spcPts val="1000"/>
              </a:spcAft>
            </a:pPr>
            <a:endParaRPr lang="en-US" altLang="ko-KR" sz="28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2. </a:t>
            </a: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제목을 보고 어떤 일이 일어날지 예상해 보세요</a:t>
            </a: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1000"/>
              </a:spcAft>
            </a:pPr>
            <a:r>
              <a:rPr lang="en-US" altLang="ko-KR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   (‘</a:t>
            </a: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으스스 미션 캠프</a:t>
            </a: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</a:t>
            </a: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에</a:t>
            </a: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힌트가 </a:t>
            </a:r>
            <a:r>
              <a:rPr lang="ko-KR" altLang="en-US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있어요</a:t>
            </a:r>
            <a:r>
              <a:rPr lang="en-US" altLang="ko-KR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!)</a:t>
            </a:r>
            <a:endParaRPr lang="en-US" altLang="ko-KR" sz="28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endParaRPr lang="en-US" altLang="ko-KR" sz="28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3. ‘</a:t>
            </a: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여우 </a:t>
            </a:r>
            <a:r>
              <a:rPr lang="ko-KR" altLang="en-US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꼬리</a:t>
            </a:r>
            <a:r>
              <a:rPr lang="en-US" altLang="ko-KR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 </a:t>
            </a:r>
            <a:r>
              <a:rPr lang="ko-KR" altLang="en-US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하면 </a:t>
            </a: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무엇이 떠오르나요</a:t>
            </a: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E134DA86-A2FA-C4F3-EF3F-76D51EC479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586" y="1159450"/>
            <a:ext cx="3984882" cy="5499968"/>
          </a:xfrm>
          <a:prstGeom prst="rect">
            <a:avLst/>
          </a:prstGeom>
        </p:spPr>
      </p:pic>
      <p:sp>
        <p:nvSpPr>
          <p:cNvPr id="9" name="부분 원형 8">
            <a:extLst>
              <a:ext uri="{FF2B5EF4-FFF2-40B4-BE49-F238E27FC236}">
                <a16:creationId xmlns:a16="http://schemas.microsoft.com/office/drawing/2014/main" xmlns="" id="{5AD08FA3-D81D-54C4-F165-33117639B796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읽기 전</a:t>
            </a:r>
          </a:p>
        </p:txBody>
      </p:sp>
    </p:spTree>
    <p:extLst>
      <p:ext uri="{BB962C8B-B14F-4D97-AF65-F5344CB8AC3E}">
        <p14:creationId xmlns:p14="http://schemas.microsoft.com/office/powerpoint/2010/main" val="19489525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A416F57-53D3-9822-D89A-C61590196B27}"/>
              </a:ext>
            </a:extLst>
          </p:cNvPr>
          <p:cNvSpPr txBox="1"/>
          <p:nvPr/>
        </p:nvSpPr>
        <p:spPr>
          <a:xfrm>
            <a:off x="10104853" y="4586893"/>
            <a:ext cx="13997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[</a:t>
            </a:r>
            <a:r>
              <a:rPr lang="ko-KR" altLang="en-US" sz="24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</a:t>
            </a:r>
            <a:r>
              <a:rPr lang="en-US" altLang="ko-KR" sz="24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5]</a:t>
            </a:r>
            <a:endParaRPr lang="ko-KR" altLang="en-US" sz="24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C0B196A1-E167-11D2-A665-9DD010EFDCE7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0E7DABE-D306-A280-D4F2-5BAC0B0B9A93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3B0D86E-8EA5-898A-D293-C9964A7FB503}"/>
              </a:ext>
            </a:extLst>
          </p:cNvPr>
          <p:cNvSpPr txBox="1"/>
          <p:nvPr/>
        </p:nvSpPr>
        <p:spPr>
          <a:xfrm>
            <a:off x="372859" y="1806604"/>
            <a:ext cx="7803475" cy="1082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3. </a:t>
            </a: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친구의 꼬리 중 마음에 드는 것이 있었나요</a:t>
            </a: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 lvl="1">
              <a:spcAft>
                <a:spcPts val="1000"/>
              </a:spcAft>
            </a:pPr>
            <a:r>
              <a:rPr lang="ko-KR" altLang="en-US" sz="2800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 sz="2800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6-1</a:t>
            </a:r>
            <a:r>
              <a:rPr lang="en-US" altLang="ko-KR" sz="2800">
                <a:solidFill>
                  <a:srgbClr val="6D8AC5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en-US" altLang="ko-KR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꼬리 가치 경매</a:t>
            </a: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</a:t>
            </a: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를 해 보세요</a:t>
            </a: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endParaRPr lang="en-US" altLang="ko-KR" sz="28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9" name="부분 원형 8">
            <a:extLst>
              <a:ext uri="{FF2B5EF4-FFF2-40B4-BE49-F238E27FC236}">
                <a16:creationId xmlns:a16="http://schemas.microsoft.com/office/drawing/2014/main" xmlns="" id="{F630831B-83E3-5366-5DFC-EE92EFCB36D3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</a:t>
            </a:r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중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D936F615-7464-D2DD-1A0E-3F49CB123C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9" t="4983" r="5824" b="4916"/>
          <a:stretch/>
        </p:blipFill>
        <p:spPr>
          <a:xfrm>
            <a:off x="8017907" y="1312008"/>
            <a:ext cx="3801234" cy="514782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731515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996DAB3-27DD-9CE4-106D-33BD42916A48}"/>
              </a:ext>
            </a:extLst>
          </p:cNvPr>
          <p:cNvSpPr txBox="1"/>
          <p:nvPr/>
        </p:nvSpPr>
        <p:spPr>
          <a:xfrm>
            <a:off x="172574" y="1268582"/>
            <a:ext cx="11846849" cy="1018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500"/>
              </a:spcAft>
            </a:pP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다음 시리즈에는 어떤 꼬리가 등장할까요</a:t>
            </a: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 algn="ctr">
              <a:spcAft>
                <a:spcPts val="500"/>
              </a:spcAft>
            </a:pP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표지를 보고 예상해 보세요</a:t>
            </a: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51E430A6-33F5-9724-7D80-0A1D19CB9054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B0C49AF-5944-9D66-D177-B5F3870E1644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독서 경험 확장하기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31C655D7-3ED7-DD5E-11CC-3CAB9E1417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273" y="2623248"/>
            <a:ext cx="3065454" cy="4234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FFB0434C-0BFE-4673-4300-CE127442D3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756" y="3554227"/>
            <a:ext cx="1719154" cy="2372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27792AFC-3FE5-126F-5D6E-95BFEC621C56}"/>
              </a:ext>
            </a:extLst>
          </p:cNvPr>
          <p:cNvSpPr/>
          <p:nvPr/>
        </p:nvSpPr>
        <p:spPr>
          <a:xfrm>
            <a:off x="8339090" y="3554227"/>
            <a:ext cx="1719154" cy="237279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  <a:endParaRPr lang="ko-KR" altLang="en-US" sz="4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9" name="부분 원형 8">
            <a:extLst>
              <a:ext uri="{FF2B5EF4-FFF2-40B4-BE49-F238E27FC236}">
                <a16:creationId xmlns:a16="http://schemas.microsoft.com/office/drawing/2014/main" xmlns="" id="{BC1EAA72-18B7-9F8F-BAB6-9E4328645887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읽은 후</a:t>
            </a:r>
          </a:p>
        </p:txBody>
      </p:sp>
    </p:spTree>
    <p:extLst>
      <p:ext uri="{BB962C8B-B14F-4D97-AF65-F5344CB8AC3E}">
        <p14:creationId xmlns:p14="http://schemas.microsoft.com/office/powerpoint/2010/main" val="3442971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A541ACA-9E4B-F649-130F-76026463B340}"/>
              </a:ext>
            </a:extLst>
          </p:cNvPr>
          <p:cNvSpPr txBox="1"/>
          <p:nvPr/>
        </p:nvSpPr>
        <p:spPr>
          <a:xfrm>
            <a:off x="372859" y="1272240"/>
            <a:ext cx="8661649" cy="5116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altLang="ko-KR" sz="36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</a:t>
            </a:r>
            <a:r>
              <a:rPr lang="en-US" altLang="ko-KR" sz="36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  <a:r>
              <a:rPr lang="ko-KR" altLang="en-US" sz="36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작가 소개를 </a:t>
            </a:r>
            <a:r>
              <a:rPr lang="ko-KR" altLang="en-US" sz="36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읽어 보세요</a:t>
            </a:r>
            <a:r>
              <a:rPr lang="en-US" altLang="ko-KR" sz="36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r>
              <a:rPr lang="ko-KR" altLang="en-US" sz="23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손원평</a:t>
            </a:r>
            <a:r>
              <a:rPr lang="ko-KR" altLang="en-US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작가와 만물상 작가의 작품에는 무엇이 있나요</a:t>
            </a:r>
            <a:r>
              <a:rPr lang="en-US" altLang="ko-KR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spcAft>
                <a:spcPts val="500"/>
              </a:spcAft>
            </a:pPr>
            <a:endParaRPr lang="en-US" altLang="ko-KR" sz="28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en-US" altLang="ko-KR" sz="36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</a:t>
            </a:r>
            <a:r>
              <a:rPr lang="en-US" altLang="ko-KR" sz="36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  <a:r>
              <a:rPr lang="ko-KR" altLang="en-US" sz="36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서지 정보에 </a:t>
            </a:r>
            <a:r>
              <a:rPr lang="ko-KR" altLang="en-US" sz="36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대해 알아보아요</a:t>
            </a:r>
            <a:r>
              <a:rPr lang="en-US" altLang="ko-KR" sz="36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r>
              <a:rPr lang="ko-KR" altLang="en-US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책이 만들어진 날짜</a:t>
            </a:r>
            <a:r>
              <a:rPr lang="en-US" altLang="ko-KR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책을 만든 사람 등 </a:t>
            </a:r>
            <a:endParaRPr lang="en-US" altLang="ko-KR" sz="23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ko-KR" altLang="en-US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책과 관련한 여러 </a:t>
            </a:r>
            <a:r>
              <a:rPr lang="ko-KR" altLang="en-US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정보를</a:t>
            </a:r>
            <a:r>
              <a:rPr lang="en-US" altLang="ko-KR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300">
                <a:solidFill>
                  <a:srgbClr val="6D8AC5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서지 정보</a:t>
            </a:r>
            <a:r>
              <a:rPr lang="ko-KR" altLang="en-US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라고 </a:t>
            </a:r>
            <a:r>
              <a:rPr lang="ko-KR" altLang="en-US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해요</a:t>
            </a:r>
            <a:r>
              <a:rPr lang="en-US" altLang="ko-KR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endParaRPr lang="en-US" altLang="ko-KR" sz="28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en-US" altLang="ko-KR" sz="36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3. </a:t>
            </a:r>
            <a:r>
              <a:rPr lang="ko-KR" altLang="en-US" sz="36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헌사를 읽어 보세요</a:t>
            </a:r>
            <a:r>
              <a:rPr lang="en-US" altLang="ko-KR" sz="36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r>
              <a:rPr lang="ko-KR" altLang="en-US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작가가 다른 사람에게 바치는 뜻을 적은 글을 </a:t>
            </a:r>
            <a:r>
              <a:rPr lang="ko-KR" altLang="en-US" sz="2300" dirty="0">
                <a:solidFill>
                  <a:srgbClr val="6D8AC5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헌사</a:t>
            </a:r>
            <a:r>
              <a:rPr lang="ko-KR" altLang="en-US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라고 해요</a:t>
            </a:r>
            <a:r>
              <a:rPr lang="en-US" altLang="ko-KR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r>
              <a:rPr lang="ko-KR" altLang="en-US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 책은 누구를 위해 </a:t>
            </a:r>
            <a:r>
              <a:rPr lang="ko-KR" altLang="en-US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썼을까요</a:t>
            </a:r>
            <a:r>
              <a:rPr lang="en-US" altLang="ko-KR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2BD4299A-BAFD-B47B-E5FB-1E56B408EDB2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E1577DA-CD0B-ECA7-D25F-8AB0E675AFF8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책에 숨어 있는 정보 찾아보기</a:t>
            </a:r>
          </a:p>
        </p:txBody>
      </p:sp>
      <p:sp>
        <p:nvSpPr>
          <p:cNvPr id="6" name="부분 원형 5">
            <a:extLst>
              <a:ext uri="{FF2B5EF4-FFF2-40B4-BE49-F238E27FC236}">
                <a16:creationId xmlns:a16="http://schemas.microsoft.com/office/drawing/2014/main" xmlns="" id="{99609819-D84F-973B-9470-6E4BBE5D3581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읽기 전</a:t>
            </a:r>
          </a:p>
        </p:txBody>
      </p:sp>
    </p:spTree>
    <p:extLst>
      <p:ext uri="{BB962C8B-B14F-4D97-AF65-F5344CB8AC3E}">
        <p14:creationId xmlns:p14="http://schemas.microsoft.com/office/powerpoint/2010/main" val="3723528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A541ACA-9E4B-F649-130F-76026463B340}"/>
              </a:ext>
            </a:extLst>
          </p:cNvPr>
          <p:cNvSpPr txBox="1"/>
          <p:nvPr/>
        </p:nvSpPr>
        <p:spPr>
          <a:xfrm>
            <a:off x="392591" y="1795674"/>
            <a:ext cx="7088864" cy="3670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등장인물 소개를 읽어 보세요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lvl="1">
              <a:lnSpc>
                <a:spcPct val="150000"/>
              </a:lnSpc>
            </a:pP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한 사람에게도 다양한 모습이 있죠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  <a:endParaRPr lang="en-US" altLang="ko-KR" sz="3200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>
              <a:lnSpc>
                <a:spcPct val="150000"/>
              </a:lnSpc>
            </a:pPr>
            <a:endParaRPr lang="en-US" altLang="ko-KR" sz="3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</a:t>
            </a:r>
            <a:r>
              <a:rPr lang="en-US" altLang="ko-KR" sz="3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  <a:r>
              <a:rPr lang="ko-KR" altLang="en-US" sz="3200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 sz="3200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</a:t>
            </a:r>
            <a:r>
              <a:rPr lang="ko-KR" altLang="en-US" sz="3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에 친구가 되고 싶은 특징과</a:t>
            </a:r>
            <a:endParaRPr lang="en-US" altLang="ko-KR" sz="320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3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    </a:t>
            </a:r>
            <a:r>
              <a:rPr lang="ko-KR" altLang="en-US" sz="3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그렇지 않은 특징을 각각 표시해 보세요</a:t>
            </a:r>
            <a:r>
              <a:rPr lang="en-US" altLang="ko-KR" sz="3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  <a:r>
              <a:rPr lang="en-US" altLang="ko-KR" sz="3200">
                <a:solidFill>
                  <a:srgbClr val="6D8AC5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endParaRPr lang="en-US" altLang="ko-KR" sz="3200" dirty="0">
              <a:solidFill>
                <a:srgbClr val="6D8AC5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52B47C65-766D-0C8F-EAD1-449DD8308119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FB9A790E-4C34-4F4D-A04F-A9EDE9588EB4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등장인물 소개 살펴보기</a:t>
            </a:r>
          </a:p>
        </p:txBody>
      </p:sp>
      <p:sp>
        <p:nvSpPr>
          <p:cNvPr id="9" name="부분 원형 8">
            <a:extLst>
              <a:ext uri="{FF2B5EF4-FFF2-40B4-BE49-F238E27FC236}">
                <a16:creationId xmlns:a16="http://schemas.microsoft.com/office/drawing/2014/main" xmlns="" id="{5F5D4DA0-050F-D1C3-425E-3FAB29B1C09C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읽기 전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3A9C6C02-FD34-158B-6104-87186DD054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9" t="4713" r="6358" b="4916"/>
          <a:stretch/>
        </p:blipFill>
        <p:spPr>
          <a:xfrm>
            <a:off x="7957083" y="1305216"/>
            <a:ext cx="3842326" cy="525091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7260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C60B0E6-D22C-235D-B640-65E2349E21F4}"/>
              </a:ext>
            </a:extLst>
          </p:cNvPr>
          <p:cNvSpPr txBox="1"/>
          <p:nvPr/>
        </p:nvSpPr>
        <p:spPr>
          <a:xfrm>
            <a:off x="1512689" y="1857383"/>
            <a:ext cx="9166620" cy="3493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4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차례를 보며 어떤 내용일지 짐작해 보세요</a:t>
            </a:r>
            <a:r>
              <a:rPr lang="en-US" altLang="ko-KR" sz="4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28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이제 알겠네요</a:t>
            </a:r>
            <a:r>
              <a:rPr lang="en-US" altLang="ko-KR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  <a:endParaRPr lang="en-US" altLang="ko-KR" sz="28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표지에서 봤던 갈색 머리 여자아이가 단미이고</a:t>
            </a: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뒤에 있는 아이가 단미의 </a:t>
            </a:r>
            <a:r>
              <a:rPr lang="ko-KR" altLang="en-US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여우 꼬리였어요</a:t>
            </a: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5F2CC679-0567-27BE-940F-49C4D145035F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B7E09285-DF8D-A8C0-6A52-9EE8BC7D1E51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차례와 프롤로그 살펴보기</a:t>
            </a:r>
          </a:p>
        </p:txBody>
      </p:sp>
      <p:sp>
        <p:nvSpPr>
          <p:cNvPr id="6" name="부분 원형 5">
            <a:extLst>
              <a:ext uri="{FF2B5EF4-FFF2-40B4-BE49-F238E27FC236}">
                <a16:creationId xmlns:a16="http://schemas.microsoft.com/office/drawing/2014/main" xmlns="" id="{AE84BD48-F9DB-81BE-0586-BF59D2B57C36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읽기 전</a:t>
            </a:r>
          </a:p>
        </p:txBody>
      </p:sp>
    </p:spTree>
    <p:extLst>
      <p:ext uri="{BB962C8B-B14F-4D97-AF65-F5344CB8AC3E}">
        <p14:creationId xmlns:p14="http://schemas.microsoft.com/office/powerpoint/2010/main" val="877911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755ACFA-0A82-ADC2-026E-FEB64E8AFE90}"/>
              </a:ext>
            </a:extLst>
          </p:cNvPr>
          <p:cNvSpPr txBox="1"/>
          <p:nvPr/>
        </p:nvSpPr>
        <p:spPr>
          <a:xfrm>
            <a:off x="0" y="1954237"/>
            <a:ext cx="12192001" cy="3180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잠깐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 </a:t>
            </a: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읽기 </a:t>
            </a:r>
            <a:r>
              <a:rPr lang="ko-KR" altLang="en-US" sz="3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전에 </a:t>
            </a:r>
            <a:r>
              <a:rPr lang="ko-KR" altLang="en-US" sz="3200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 sz="3200">
                <a:solidFill>
                  <a:schemeClr val="bg1"/>
                </a:solidFill>
                <a:highlight>
                  <a:srgbClr val="6D8AC5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</a:t>
            </a:r>
            <a:r>
              <a:rPr lang="ko-KR" altLang="en-US" sz="3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를 </a:t>
            </a: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보세요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algn="ctr">
              <a:spcAft>
                <a:spcPts val="1000"/>
              </a:spcAft>
            </a:pP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기록하고 싶은 문장을 만나면 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문장 수집 카드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</a:t>
            </a: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에 적어 두세요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algn="ctr">
              <a:spcAft>
                <a:spcPts val="1000"/>
              </a:spcAft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책을 읽으면서 마음에 드는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문장은 밑줄을 긋거나</a:t>
            </a: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스티커로 표시해 두었다가</a:t>
            </a: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수업이 끝나기 전에 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문장 수집 카드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에 옮겨 적어요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algn="ctr">
              <a:spcAft>
                <a:spcPts val="1000"/>
              </a:spcAft>
            </a:pP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(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독서록이나 다이어리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등 다른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곳에 적어도 좋아요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.)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8E0B8A53-F30D-0D6C-B947-0A67EA3F09A7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324074A-645B-A9CF-2084-FD6A779856BA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sp>
        <p:nvSpPr>
          <p:cNvPr id="11" name="부분 원형 10">
            <a:extLst>
              <a:ext uri="{FF2B5EF4-FFF2-40B4-BE49-F238E27FC236}">
                <a16:creationId xmlns:a16="http://schemas.microsoft.com/office/drawing/2014/main" xmlns="" id="{3C0F542D-BCB8-3C1A-254A-23869599628E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1676794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D5D05CAF-1537-8273-F87B-66ED4571AED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84" t="12262" r="7096" b="1201"/>
          <a:stretch/>
        </p:blipFill>
        <p:spPr>
          <a:xfrm rot="5400000">
            <a:off x="-657507" y="1567509"/>
            <a:ext cx="5925856" cy="465512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4D26264A-F48C-5C3D-7EEF-794D55CFA2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389" y="1625597"/>
            <a:ext cx="1924472" cy="52324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DD837C9A-9DE5-79D4-9A4A-E2A969BC67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984" y="1625600"/>
            <a:ext cx="2017509" cy="5232400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D6A9AB7B-093C-9342-BFB2-663D92AA2A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367" y="1625602"/>
            <a:ext cx="1870370" cy="5232398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10630639-7DBB-F860-DC9F-2B2A872387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1630" y="1625602"/>
            <a:ext cx="1870370" cy="523239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2CA6C82D-13B3-6702-9057-E9B0822FE731}"/>
              </a:ext>
            </a:extLst>
          </p:cNvPr>
          <p:cNvSpPr txBox="1"/>
          <p:nvPr/>
        </p:nvSpPr>
        <p:spPr>
          <a:xfrm>
            <a:off x="4739387" y="1048035"/>
            <a:ext cx="7346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기록하지 않으면 기억되지 않아요</a:t>
            </a:r>
            <a:r>
              <a:rPr lang="en-US" altLang="ko-KR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  <a:r>
              <a:rPr lang="ko-KR" altLang="en-US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자유롭게</a:t>
            </a:r>
            <a:r>
              <a:rPr lang="en-US" altLang="ko-KR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기록해 주세요</a:t>
            </a:r>
            <a:r>
              <a:rPr lang="en-US" altLang="ko-KR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0D27A396-33C5-C004-A0E4-9F68369471D8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62CFA7C-EA84-0498-0B3A-5205058C0875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sp>
        <p:nvSpPr>
          <p:cNvPr id="15" name="부분 원형 14">
            <a:extLst>
              <a:ext uri="{FF2B5EF4-FFF2-40B4-BE49-F238E27FC236}">
                <a16:creationId xmlns:a16="http://schemas.microsoft.com/office/drawing/2014/main" xmlns="" id="{39CAF093-49EB-99B0-140B-C814AE356B26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39852443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755ACFA-0A82-ADC2-026E-FEB64E8AFE90}"/>
              </a:ext>
            </a:extLst>
          </p:cNvPr>
          <p:cNvSpPr txBox="1"/>
          <p:nvPr/>
        </p:nvSpPr>
        <p:spPr>
          <a:xfrm>
            <a:off x="461636" y="1479748"/>
            <a:ext cx="10380776" cy="3898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읽어요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spcAft>
                <a:spcPts val="500"/>
              </a:spcAft>
            </a:pP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「</a:t>
            </a:r>
            <a:r>
              <a:rPr lang="en-US" altLang="ko-KR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77 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앙케트」</a:t>
            </a:r>
            <a:r>
              <a:rPr lang="en-US" altLang="ko-KR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~ 3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「엄마의 고백」</a:t>
            </a:r>
            <a:r>
              <a:rPr lang="en-US" altLang="ko-KR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(14~54</a:t>
            </a:r>
            <a:r>
              <a:rPr lang="ko-KR" altLang="en-US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면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)</a:t>
            </a:r>
          </a:p>
          <a:p>
            <a:pPr>
              <a:spcAft>
                <a:spcPts val="500"/>
              </a:spcAft>
            </a:pPr>
            <a:endParaRPr lang="en-US" altLang="ko-KR" sz="1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마음에 드는 문장을 만나면 기록하는 거 잊지 마세요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r>
              <a:rPr lang="ko-KR" altLang="en-US" sz="2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없으면 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넘어가도 좋아요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1. ‘</a:t>
            </a: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구미호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</a:t>
            </a: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를 생각하면 어떤 모습이 떠오르나요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 lvl="1">
              <a:spcAft>
                <a:spcPts val="500"/>
              </a:spcAft>
            </a:pP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책에서 말하는 구미호와 비슷하나요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8E0B8A53-F30D-0D6C-B947-0A67EA3F09A7}"/>
              </a:ext>
            </a:extLst>
          </p:cNvPr>
          <p:cNvSpPr/>
          <p:nvPr/>
        </p:nvSpPr>
        <p:spPr>
          <a:xfrm>
            <a:off x="-1" y="1"/>
            <a:ext cx="12192001" cy="932142"/>
          </a:xfrm>
          <a:prstGeom prst="rect">
            <a:avLst/>
          </a:prstGeom>
          <a:solidFill>
            <a:srgbClr val="587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324074A-645B-A9CF-2084-FD6A779856BA}"/>
              </a:ext>
            </a:extLst>
          </p:cNvPr>
          <p:cNvSpPr txBox="1"/>
          <p:nvPr/>
        </p:nvSpPr>
        <p:spPr>
          <a:xfrm>
            <a:off x="372859" y="73657"/>
            <a:ext cx="71085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읽으면서 대화 나누기</a:t>
            </a:r>
          </a:p>
        </p:txBody>
      </p:sp>
      <p:sp>
        <p:nvSpPr>
          <p:cNvPr id="6" name="부분 원형 5">
            <a:extLst>
              <a:ext uri="{FF2B5EF4-FFF2-40B4-BE49-F238E27FC236}">
                <a16:creationId xmlns:a16="http://schemas.microsoft.com/office/drawing/2014/main" xmlns="" id="{13E9A7E4-AFC4-8B60-8F63-47D87EA3A52B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3087994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</TotalTime>
  <Words>1749</Words>
  <Application>Microsoft Office PowerPoint</Application>
  <PresentationFormat>와이드스크린</PresentationFormat>
  <Paragraphs>395</Paragraphs>
  <Slides>31</Slides>
  <Notes>13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31</vt:i4>
      </vt:variant>
    </vt:vector>
  </HeadingPairs>
  <TitlesOfParts>
    <vt:vector size="36" baseType="lpstr">
      <vt:lpstr>강원교육튼튼</vt:lpstr>
      <vt:lpstr>Arial</vt:lpstr>
      <vt:lpstr>강원교육모두 Light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jeon minwook</dc:creator>
  <cp:lastModifiedBy>한지영</cp:lastModifiedBy>
  <cp:revision>177</cp:revision>
  <dcterms:created xsi:type="dcterms:W3CDTF">2022-07-03T03:10:41Z</dcterms:created>
  <dcterms:modified xsi:type="dcterms:W3CDTF">2022-09-06T07:38:03Z</dcterms:modified>
</cp:coreProperties>
</file>